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  <p:sldId id="258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927AF-3F79-4B83-8EBF-965B12427FEA}" v="17" dt="2023-03-04T17:03:24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26" y="-11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8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9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8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2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8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6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0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0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3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1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16.png"/><Relationship Id="rId17" Type="http://schemas.openxmlformats.org/officeDocument/2006/relationships/image" Target="../media/image9.svg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5.svg"/><Relationship Id="rId5" Type="http://schemas.openxmlformats.org/officeDocument/2006/relationships/image" Target="../media/image17.svg"/><Relationship Id="rId15" Type="http://schemas.openxmlformats.org/officeDocument/2006/relationships/image" Target="../media/image11.sv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3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svg"/><Relationship Id="rId7" Type="http://schemas.openxmlformats.org/officeDocument/2006/relationships/image" Target="../media/image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14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18" Type="http://schemas.openxmlformats.org/officeDocument/2006/relationships/image" Target="../media/image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5.png"/><Relationship Id="rId2" Type="http://schemas.openxmlformats.org/officeDocument/2006/relationships/image" Target="../media/image11.png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7.svg"/><Relationship Id="rId1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3.svg"/><Relationship Id="rId1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svg"/><Relationship Id="rId7" Type="http://schemas.openxmlformats.org/officeDocument/2006/relationships/image" Target="../media/image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10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svg"/><Relationship Id="rId7" Type="http://schemas.openxmlformats.org/officeDocument/2006/relationships/image" Target="../media/image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14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8E2251-92DC-5158-2AED-7CF6AEA04D3C}"/>
              </a:ext>
            </a:extLst>
          </p:cNvPr>
          <p:cNvSpPr txBox="1"/>
          <p:nvPr/>
        </p:nvSpPr>
        <p:spPr>
          <a:xfrm>
            <a:off x="5752329" y="2039023"/>
            <a:ext cx="1785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貢茶</a:t>
            </a:r>
            <a:r>
              <a:rPr lang="ko-KR" altLang="en-US" sz="6000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C91832-A8CF-ADAE-3562-83468A0ED851}"/>
              </a:ext>
            </a:extLst>
          </p:cNvPr>
          <p:cNvSpPr txBox="1"/>
          <p:nvPr/>
        </p:nvSpPr>
        <p:spPr>
          <a:xfrm>
            <a:off x="5157755" y="4326436"/>
            <a:ext cx="219322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이용자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(user)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스토리 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F93CDE-AC77-AA5E-578E-CD8CC32EC958}"/>
              </a:ext>
            </a:extLst>
          </p:cNvPr>
          <p:cNvSpPr txBox="1"/>
          <p:nvPr/>
        </p:nvSpPr>
        <p:spPr>
          <a:xfrm>
            <a:off x="2581730" y="4800242"/>
            <a:ext cx="476925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작성자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[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웹 개발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이수지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최재환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김다은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오성철</a:t>
            </a:r>
            <a:endParaRPr lang="ko-KR" alt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B866E0C-DBE0-4231-7BEF-00A6B168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39" y="863429"/>
            <a:ext cx="9942606" cy="5582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6E01469-A54E-4CCA-0F88-52C338B03580}"/>
              </a:ext>
            </a:extLst>
          </p:cNvPr>
          <p:cNvSpPr txBox="1"/>
          <p:nvPr/>
        </p:nvSpPr>
        <p:spPr>
          <a:xfrm>
            <a:off x="4324351" y="3100790"/>
            <a:ext cx="3153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貢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바칠 공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200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茶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 </a:t>
            </a:r>
            <a:r>
              <a:rPr lang="ko-KR" altLang="en-US" sz="1200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황실에 바치는 차​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7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3FFF4804-D0D7-ED63-042E-87C20553ECC7}"/>
              </a:ext>
            </a:extLst>
          </p:cNvPr>
          <p:cNvSpPr/>
          <p:nvPr/>
        </p:nvSpPr>
        <p:spPr>
          <a:xfrm rot="5400000">
            <a:off x="9241361" y="3685180"/>
            <a:ext cx="1181675" cy="60252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FA4E016-8B2B-8A91-B615-E483CB1B1FF6}"/>
              </a:ext>
            </a:extLst>
          </p:cNvPr>
          <p:cNvSpPr/>
          <p:nvPr/>
        </p:nvSpPr>
        <p:spPr>
          <a:xfrm>
            <a:off x="-1" y="0"/>
            <a:ext cx="1013346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E62F837-C406-068E-3294-44CC10485C9D}"/>
              </a:ext>
            </a:extLst>
          </p:cNvPr>
          <p:cNvSpPr/>
          <p:nvPr/>
        </p:nvSpPr>
        <p:spPr>
          <a:xfrm>
            <a:off x="10148400" y="0"/>
            <a:ext cx="204360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0D148EF-4DC4-ACF5-8103-1EB91E0B2023}"/>
              </a:ext>
            </a:extLst>
          </p:cNvPr>
          <p:cNvSpPr txBox="1"/>
          <p:nvPr/>
        </p:nvSpPr>
        <p:spPr>
          <a:xfrm>
            <a:off x="0" y="-30711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44464D-E81A-3284-8E34-3075BDC3CDEE}"/>
              </a:ext>
            </a:extLst>
          </p:cNvPr>
          <p:cNvSpPr txBox="1"/>
          <p:nvPr/>
        </p:nvSpPr>
        <p:spPr>
          <a:xfrm>
            <a:off x="10140988" y="-30711"/>
            <a:ext cx="107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B52B4C-E136-BA7B-BD23-0CC793FEE9F7}"/>
              </a:ext>
            </a:extLst>
          </p:cNvPr>
          <p:cNvSpPr/>
          <p:nvPr/>
        </p:nvSpPr>
        <p:spPr>
          <a:xfrm>
            <a:off x="247562" y="1072115"/>
            <a:ext cx="9492878" cy="5545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D9C1DFB-0074-6C83-29E0-DA42177E9789}"/>
              </a:ext>
            </a:extLst>
          </p:cNvPr>
          <p:cNvSpPr txBox="1"/>
          <p:nvPr/>
        </p:nvSpPr>
        <p:spPr>
          <a:xfrm>
            <a:off x="9728640" y="3395603"/>
            <a:ext cx="220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가맹문의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76B06C45-FCDB-609F-5350-88319F1941DF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71487E38-0F68-7D94-3118-1844DB67FF20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2B11EFE-9960-A3B8-C553-778A4C99155D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2394ECE-7941-81F8-91ED-E742C4C5F0AF}"/>
                </a:ext>
              </a:extLst>
            </p:cNvPr>
            <p:cNvSpPr txBox="1"/>
            <p:nvPr/>
          </p:nvSpPr>
          <p:spPr>
            <a:xfrm>
              <a:off x="7245255" y="1422673"/>
              <a:ext cx="899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공지사항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51684BDB-711D-9717-84ED-B2F6FAAFD3F8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A5C791B2-2A18-A6D9-392A-D8C8122B23CE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5A02BF4F-1D4D-79A6-0F89-2BD13CAB008A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866F084-9CEA-861C-9A8D-497C8ED46DAD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082D646C-90F0-65DA-B2C8-80D494A5307D}"/>
              </a:ext>
            </a:extLst>
          </p:cNvPr>
          <p:cNvGrpSpPr/>
          <p:nvPr/>
        </p:nvGrpSpPr>
        <p:grpSpPr>
          <a:xfrm>
            <a:off x="239486" y="1883229"/>
            <a:ext cx="9500954" cy="1372927"/>
            <a:chOff x="239486" y="1883229"/>
            <a:chExt cx="9531296" cy="13729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D96EC927-C2EE-2BD6-578A-AC9A56E889D1}"/>
                </a:ext>
              </a:extLst>
            </p:cNvPr>
            <p:cNvSpPr/>
            <p:nvPr/>
          </p:nvSpPr>
          <p:spPr>
            <a:xfrm>
              <a:off x="239486" y="1972233"/>
              <a:ext cx="9531296" cy="12774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8A2C15F0-9C2F-9C61-D948-88459EB134B2}"/>
                </a:ext>
              </a:extLst>
            </p:cNvPr>
            <p:cNvSpPr/>
            <p:nvPr/>
          </p:nvSpPr>
          <p:spPr>
            <a:xfrm>
              <a:off x="935834" y="1883229"/>
              <a:ext cx="811441" cy="88937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1BD4A326-8BD9-371E-6B28-AEAA3E631818}"/>
                </a:ext>
              </a:extLst>
            </p:cNvPr>
            <p:cNvGrpSpPr/>
            <p:nvPr/>
          </p:nvGrpSpPr>
          <p:grpSpPr>
            <a:xfrm>
              <a:off x="468370" y="1932717"/>
              <a:ext cx="6163422" cy="1323439"/>
              <a:chOff x="505715" y="1949226"/>
              <a:chExt cx="6163422" cy="132343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43A60531-5551-F264-696C-1956B60F41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715" y="2101861"/>
                <a:ext cx="14997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브랜드 소개</a:t>
                </a:r>
                <a:endParaRPr lang="en-US" altLang="ko-KR" sz="1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공차의 약속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브랜드 아이덴티티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세계속의 공차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7FAD34C6-1227-4601-D32F-E2817DD80AC7}"/>
                  </a:ext>
                </a:extLst>
              </p:cNvPr>
              <p:cNvSpPr txBox="1"/>
              <p:nvPr/>
            </p:nvSpPr>
            <p:spPr>
              <a:xfrm>
                <a:off x="1795929" y="1949226"/>
                <a:ext cx="68480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주문방법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b="1" dirty="0" err="1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신메뉴</a:t>
                </a:r>
                <a:endParaRPr lang="en-US" altLang="ko-KR" sz="1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음료</a:t>
                </a:r>
                <a:endParaRPr lang="en-US" altLang="ko-KR" sz="1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빙수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디저트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en-US" altLang="ko-KR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MD</a:t>
                </a:r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상품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티스토리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 err="1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티레시피</a:t>
                </a:r>
                <a:endPara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16B5348B-9115-F2FF-B23B-CC534140A5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9542" y="2022216"/>
                <a:ext cx="10983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err="1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매장찾기</a:t>
                </a:r>
                <a:endParaRPr lang="en-US" altLang="ko-KR" sz="1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가맹점 개설문의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7C0CD22E-9ED7-3E6E-39E0-9458A0939C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7805" y="2024130"/>
                <a:ext cx="12474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NEW </a:t>
                </a:r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공차 멤버십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공차 카드 </a:t>
                </a:r>
                <a:r>
                  <a:rPr lang="en-US" altLang="ko-KR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&amp; e-Gift</a:t>
                </a:r>
              </a:p>
              <a:p>
                <a:pPr algn="ctr"/>
                <a:r>
                  <a:rPr lang="en-US" altLang="ko-KR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FAQ</a:t>
                </a:r>
                <a:endPara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EE74B455-762F-3F12-CF40-9166D38FD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9701" y="2001800"/>
                <a:ext cx="8707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통신사 제휴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결제 서비스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99350E8E-D67A-C984-C273-B362371030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510" y="202413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이벤트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공차소식</a:t>
                </a:r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EDF1548-181A-BE37-BC6F-5CBE27816204}"/>
              </a:ext>
            </a:extLst>
          </p:cNvPr>
          <p:cNvSpPr/>
          <p:nvPr/>
        </p:nvSpPr>
        <p:spPr>
          <a:xfrm>
            <a:off x="247562" y="3369275"/>
            <a:ext cx="9492878" cy="2755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382D31A-E67E-3F17-5887-24FD7DA0B063}"/>
              </a:ext>
            </a:extLst>
          </p:cNvPr>
          <p:cNvSpPr txBox="1"/>
          <p:nvPr/>
        </p:nvSpPr>
        <p:spPr>
          <a:xfrm>
            <a:off x="2995082" y="4472095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        </a:t>
            </a:r>
            <a:r>
              <a:rPr lang="ko-KR" altLang="en-US" sz="24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슬라이드 배너         </a:t>
            </a:r>
            <a:r>
              <a:rPr lang="en-US" altLang="ko-KR" sz="24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&gt;</a:t>
            </a:r>
            <a:endParaRPr lang="ko-KR" altLang="en-US" sz="2400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8A292EAE-D81C-CF73-009E-D7C60E903569}"/>
              </a:ext>
            </a:extLst>
          </p:cNvPr>
          <p:cNvGrpSpPr/>
          <p:nvPr/>
        </p:nvGrpSpPr>
        <p:grpSpPr>
          <a:xfrm>
            <a:off x="518140" y="505979"/>
            <a:ext cx="1792377" cy="482667"/>
            <a:chOff x="536858" y="425655"/>
            <a:chExt cx="1792377" cy="48266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48EAFD50-BE38-9480-C7AB-90B3C66B12DB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469A406-87E2-6023-8258-447E461E53D0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7090BA1-EB7B-58ED-BB5A-B5283946B200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00A0BEA6-9711-AFE3-3998-890BA4F7E646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9" name="그래픽 38" descr="배지 1 단색으로 채워진">
            <a:extLst>
              <a:ext uri="{FF2B5EF4-FFF2-40B4-BE49-F238E27FC236}">
                <a16:creationId xmlns:a16="http://schemas.microsoft.com/office/drawing/2014/main" xmlns="" id="{3E5131F1-03B9-B358-CC5E-C8F6AF2317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7562" y="497549"/>
            <a:ext cx="384431" cy="384431"/>
          </a:xfrm>
          <a:prstGeom prst="rect">
            <a:avLst/>
          </a:prstGeom>
        </p:spPr>
      </p:pic>
      <p:pic>
        <p:nvPicPr>
          <p:cNvPr id="42" name="그래픽 41" descr="배지 단색으로 채워진">
            <a:extLst>
              <a:ext uri="{FF2B5EF4-FFF2-40B4-BE49-F238E27FC236}">
                <a16:creationId xmlns:a16="http://schemas.microsoft.com/office/drawing/2014/main" xmlns="" id="{2D8BD168-4046-D8C1-1B3E-6C67AAFE2D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198" y="1245939"/>
            <a:ext cx="397475" cy="397475"/>
          </a:xfrm>
          <a:prstGeom prst="rect">
            <a:avLst/>
          </a:prstGeom>
        </p:spPr>
      </p:pic>
      <p:pic>
        <p:nvPicPr>
          <p:cNvPr id="44" name="그래픽 43" descr="배지 3 단색으로 채워진">
            <a:extLst>
              <a:ext uri="{FF2B5EF4-FFF2-40B4-BE49-F238E27FC236}">
                <a16:creationId xmlns:a16="http://schemas.microsoft.com/office/drawing/2014/main" xmlns="" id="{E32300BF-5460-52B6-D33C-5285F24A18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138299" y="890206"/>
            <a:ext cx="397475" cy="397475"/>
          </a:xfrm>
          <a:prstGeom prst="rect">
            <a:avLst/>
          </a:prstGeom>
        </p:spPr>
      </p:pic>
      <p:pic>
        <p:nvPicPr>
          <p:cNvPr id="46" name="그래픽 45" descr="배지 5 단색으로 채워진">
            <a:extLst>
              <a:ext uri="{FF2B5EF4-FFF2-40B4-BE49-F238E27FC236}">
                <a16:creationId xmlns:a16="http://schemas.microsoft.com/office/drawing/2014/main" xmlns="" id="{3BF3AB0D-C764-DF14-7290-11C31108A8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743513" y="2935654"/>
            <a:ext cx="397475" cy="3974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5283822-12B8-EB12-7511-A8CE634A6568}"/>
              </a:ext>
            </a:extLst>
          </p:cNvPr>
          <p:cNvSpPr txBox="1"/>
          <p:nvPr/>
        </p:nvSpPr>
        <p:spPr>
          <a:xfrm>
            <a:off x="10034023" y="902848"/>
            <a:ext cx="2176505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상단 탭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실행 시 상단 탭에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로고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페이지명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로고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▼ 원하는 메뉴 위 마우스 올리기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메뉴명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영어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한글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메뉴 부분 표시 바 설정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관련 카테고리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관련 사이트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페이스북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인스타그램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카카오톡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아이콘 배치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사이트 연결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슬라이드 배너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신메뉴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이미지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 자료를 왼쪽으로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 슬라이드 노출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우측 메뉴 바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페이지에서 위 아래 스크롤 할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경우 내용은 이동 하지만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우측 메뉴 바는 고정 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1" name="그래픽 50" descr="배지 4 단색으로 채워진">
            <a:extLst>
              <a:ext uri="{FF2B5EF4-FFF2-40B4-BE49-F238E27FC236}">
                <a16:creationId xmlns:a16="http://schemas.microsoft.com/office/drawing/2014/main" xmlns="" id="{B16B59CD-1B2E-27D7-60C1-9D1FABBA2C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109494" y="4067388"/>
            <a:ext cx="3905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5E93850-0271-66E4-200B-E7B74D3B1237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4039BB4-54D7-EA43-1A67-6C5228C2293C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FF0207-5C3F-0189-D646-5350DDD2ABFB}"/>
              </a:ext>
            </a:extLst>
          </p:cNvPr>
          <p:cNvSpPr txBox="1"/>
          <p:nvPr/>
        </p:nvSpPr>
        <p:spPr>
          <a:xfrm>
            <a:off x="0" y="-30711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506635-B4C6-45EC-DFE4-9193ADA2F826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7AE4A52-4395-A620-B16E-68B90F1A27D4}"/>
              </a:ext>
            </a:extLst>
          </p:cNvPr>
          <p:cNvSpPr/>
          <p:nvPr/>
        </p:nvSpPr>
        <p:spPr>
          <a:xfrm>
            <a:off x="247562" y="930854"/>
            <a:ext cx="9531296" cy="5687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0B113F5-CBF0-170D-79B2-46DDFF280126}"/>
              </a:ext>
            </a:extLst>
          </p:cNvPr>
          <p:cNvSpPr/>
          <p:nvPr/>
        </p:nvSpPr>
        <p:spPr>
          <a:xfrm>
            <a:off x="1187740" y="1162050"/>
            <a:ext cx="5021513" cy="828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47DFC2B-2578-8289-A8E3-23BD2F6E6940}"/>
              </a:ext>
            </a:extLst>
          </p:cNvPr>
          <p:cNvSpPr/>
          <p:nvPr/>
        </p:nvSpPr>
        <p:spPr>
          <a:xfrm>
            <a:off x="6276975" y="1162050"/>
            <a:ext cx="2459289" cy="828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68E83000-3257-F3A7-8F65-A68E9C6E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32" y="2058862"/>
            <a:ext cx="5035732" cy="8413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D69E617-E33E-D9E8-5AF6-80FA43C1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40" y="2058862"/>
            <a:ext cx="2469094" cy="8413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A58CFE7A-CEC5-B3FA-59C9-C13B9D4F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7" y="2962223"/>
            <a:ext cx="2469094" cy="8413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715FB62-187A-85B1-B1CD-A60DB8DAF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981" y="2956127"/>
            <a:ext cx="2469094" cy="8413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DD279B15-81BE-EB48-23DA-D59AD13FE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2956126"/>
            <a:ext cx="2469094" cy="84132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1961473-F239-72CB-D263-BBDDCAA11CCC}"/>
              </a:ext>
            </a:extLst>
          </p:cNvPr>
          <p:cNvSpPr/>
          <p:nvPr/>
        </p:nvSpPr>
        <p:spPr>
          <a:xfrm>
            <a:off x="1187740" y="3905250"/>
            <a:ext cx="7548524" cy="1020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9FFD30EB-2AAB-1D32-D0F3-41D6E11B087B}"/>
              </a:ext>
            </a:extLst>
          </p:cNvPr>
          <p:cNvGrpSpPr/>
          <p:nvPr/>
        </p:nvGrpSpPr>
        <p:grpSpPr>
          <a:xfrm>
            <a:off x="576982" y="5299617"/>
            <a:ext cx="8978210" cy="1171525"/>
            <a:chOff x="576982" y="5299617"/>
            <a:chExt cx="8978210" cy="117152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xmlns="" id="{E656A166-DB60-8335-0A53-42A5221998D6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CB36715-78EB-0F72-DE62-30AB595ADC0F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DC5929F-CE75-9B1F-8D11-9078C8C4641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A7BD0FD-8328-D587-DFAA-14D21CCE30B9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3D14A8D-0A7B-086C-9F1A-7DA489473FC8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3E38453-5F40-2D68-B4C7-FC157E2E481F}"/>
              </a:ext>
            </a:extLst>
          </p:cNvPr>
          <p:cNvSpPr txBox="1"/>
          <p:nvPr/>
        </p:nvSpPr>
        <p:spPr>
          <a:xfrm>
            <a:off x="9948085" y="2377571"/>
            <a:ext cx="217650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배너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카테고리별 배너 설정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검색하면 해당 페이지 오픈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정보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회사소개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제휴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제안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고객센터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해당 페이지 이동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개인정보처리방침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이메일무단수집거부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윤리규범 실전지침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,HOT-LINE</a:t>
            </a: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관련 내용 </a:t>
            </a:r>
            <a:r>
              <a:rPr lang="ko-KR" altLang="en-US" sz="10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팝업창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노출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2" name="그래픽 31" descr="배지 1 단색으로 채워진">
            <a:extLst>
              <a:ext uri="{FF2B5EF4-FFF2-40B4-BE49-F238E27FC236}">
                <a16:creationId xmlns:a16="http://schemas.microsoft.com/office/drawing/2014/main" xmlns="" id="{3E92F689-DDD2-391E-CC2B-053353F442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502085" y="559707"/>
            <a:ext cx="568275" cy="568275"/>
          </a:xfrm>
          <a:prstGeom prst="rect">
            <a:avLst/>
          </a:prstGeom>
        </p:spPr>
      </p:pic>
      <p:pic>
        <p:nvPicPr>
          <p:cNvPr id="34" name="그래픽 33" descr="배지 단색으로 채워진">
            <a:extLst>
              <a:ext uri="{FF2B5EF4-FFF2-40B4-BE49-F238E27FC236}">
                <a16:creationId xmlns:a16="http://schemas.microsoft.com/office/drawing/2014/main" xmlns="" id="{4D33B95D-7BCC-D388-AF5E-4C1DD91334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02465" y="4778521"/>
            <a:ext cx="521096" cy="5210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CD38945-3C2B-9D04-3AF1-89D0A813C2A2}"/>
              </a:ext>
            </a:extLst>
          </p:cNvPr>
          <p:cNvSpPr txBox="1"/>
          <p:nvPr/>
        </p:nvSpPr>
        <p:spPr>
          <a:xfrm>
            <a:off x="4365436" y="316567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앱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B898492-A802-B2F4-1CC0-A71EB668800C}"/>
              </a:ext>
            </a:extLst>
          </p:cNvPr>
          <p:cNvSpPr txBox="1"/>
          <p:nvPr/>
        </p:nvSpPr>
        <p:spPr>
          <a:xfrm>
            <a:off x="6536018" y="137166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검색  배너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8914297-85E1-39A9-46EE-5D7E169371D1}"/>
              </a:ext>
            </a:extLst>
          </p:cNvPr>
          <p:cNvSpPr txBox="1"/>
          <p:nvPr/>
        </p:nvSpPr>
        <p:spPr>
          <a:xfrm>
            <a:off x="1664708" y="225112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주문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6F3CFF3-8688-5C73-A0B3-F7D47561A23B}"/>
              </a:ext>
            </a:extLst>
          </p:cNvPr>
          <p:cNvSpPr txBox="1"/>
          <p:nvPr/>
        </p:nvSpPr>
        <p:spPr>
          <a:xfrm>
            <a:off x="5460819" y="228876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배달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3E5A0E4-5974-085F-7FF1-49F11C51A3C4}"/>
              </a:ext>
            </a:extLst>
          </p:cNvPr>
          <p:cNvSpPr txBox="1"/>
          <p:nvPr/>
        </p:nvSpPr>
        <p:spPr>
          <a:xfrm>
            <a:off x="1566149" y="3161756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가맹점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9FA1069-B2A4-DC2D-387B-59F6B9B2884E}"/>
              </a:ext>
            </a:extLst>
          </p:cNvPr>
          <p:cNvSpPr txBox="1"/>
          <p:nvPr/>
        </p:nvSpPr>
        <p:spPr>
          <a:xfrm>
            <a:off x="2910502" y="137166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2D83734-5027-3A87-F641-9016397C4F90}"/>
              </a:ext>
            </a:extLst>
          </p:cNvPr>
          <p:cNvSpPr txBox="1"/>
          <p:nvPr/>
        </p:nvSpPr>
        <p:spPr>
          <a:xfrm>
            <a:off x="6536019" y="3161756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오픈 매장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27F7683-A51C-0DFC-4799-F50461227210}"/>
              </a:ext>
            </a:extLst>
          </p:cNvPr>
          <p:cNvSpPr txBox="1"/>
          <p:nvPr/>
        </p:nvSpPr>
        <p:spPr>
          <a:xfrm>
            <a:off x="4486535" y="417920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레시피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63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783E1F-80B5-9856-86A1-D3EEC15D3F54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3155573-BBFD-502A-1BAF-79F9E2B34BD2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FDD051-FE71-2221-3317-90375DBFD7E2}"/>
              </a:ext>
            </a:extLst>
          </p:cNvPr>
          <p:cNvSpPr txBox="1"/>
          <p:nvPr/>
        </p:nvSpPr>
        <p:spPr>
          <a:xfrm>
            <a:off x="0" y="-3071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공지사항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6DD7636-8DB1-BBA2-6E1C-8E20C7CD4EB5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6B3BD17-285B-A850-5855-225FA278CB09}"/>
              </a:ext>
            </a:extLst>
          </p:cNvPr>
          <p:cNvSpPr/>
          <p:nvPr/>
        </p:nvSpPr>
        <p:spPr>
          <a:xfrm>
            <a:off x="269425" y="1026488"/>
            <a:ext cx="9531296" cy="551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B0F935F-9BF3-FEF8-2332-A04D9893B43D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01BF5C37-0FAE-990C-CA90-7AE9E37D0297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EBB467C-02C7-F933-6E67-084CED67A187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AE87207-1EA9-092F-11E1-9C6953528908}"/>
                </a:ext>
              </a:extLst>
            </p:cNvPr>
            <p:cNvSpPr txBox="1"/>
            <p:nvPr/>
          </p:nvSpPr>
          <p:spPr>
            <a:xfrm>
              <a:off x="7245255" y="1422673"/>
              <a:ext cx="899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공지사항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9027696E-288E-1748-D350-30E8943F3E4F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0C2B5D88-4EFF-2D53-D0FD-E20DBEA9BBC5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400C638D-38A9-8997-60E6-EEF76B9005D6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AC12E1F-49CC-9557-5A69-C7DAB2944685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FB5B5C3-9531-8338-5F71-BA68DACAD0E7}"/>
              </a:ext>
            </a:extLst>
          </p:cNvPr>
          <p:cNvSpPr/>
          <p:nvPr/>
        </p:nvSpPr>
        <p:spPr>
          <a:xfrm>
            <a:off x="269425" y="1914525"/>
            <a:ext cx="9531296" cy="936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29F32EB-C7E7-9B3E-D734-F665DD1A32E6}"/>
              </a:ext>
            </a:extLst>
          </p:cNvPr>
          <p:cNvSpPr/>
          <p:nvPr/>
        </p:nvSpPr>
        <p:spPr>
          <a:xfrm>
            <a:off x="6448425" y="2574103"/>
            <a:ext cx="2687271" cy="431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56D847E-BE26-1E15-F274-46A1E00BD383}"/>
              </a:ext>
            </a:extLst>
          </p:cNvPr>
          <p:cNvSpPr txBox="1"/>
          <p:nvPr/>
        </p:nvSpPr>
        <p:spPr>
          <a:xfrm>
            <a:off x="496289" y="2084447"/>
            <a:ext cx="379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NEWS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공차의 다양한 소식을 확인해 보세요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BF2A27D-C1B5-4A8E-5D24-E6F3E2D82997}"/>
              </a:ext>
            </a:extLst>
          </p:cNvPr>
          <p:cNvSpPr txBox="1"/>
          <p:nvPr/>
        </p:nvSpPr>
        <p:spPr>
          <a:xfrm>
            <a:off x="4938540" y="224499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7E68F27-148F-E249-7F76-23A9228019AF}"/>
              </a:ext>
            </a:extLst>
          </p:cNvPr>
          <p:cNvSpPr txBox="1"/>
          <p:nvPr/>
        </p:nvSpPr>
        <p:spPr>
          <a:xfrm>
            <a:off x="7074737" y="2639327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이벤트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뉴스 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뉴스</a:t>
            </a:r>
          </a:p>
        </p:txBody>
      </p:sp>
      <p:pic>
        <p:nvPicPr>
          <p:cNvPr id="29" name="그래픽 28" descr="재택 근무 윤곽선">
            <a:extLst>
              <a:ext uri="{FF2B5EF4-FFF2-40B4-BE49-F238E27FC236}">
                <a16:creationId xmlns:a16="http://schemas.microsoft.com/office/drawing/2014/main" xmlns="" id="{AA360F8F-7D31-7E16-8D20-ACAE5DED4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73913" y="2645003"/>
            <a:ext cx="324624" cy="32462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70D6C97-5D22-A133-3740-1065D1C69063}"/>
              </a:ext>
            </a:extLst>
          </p:cNvPr>
          <p:cNvSpPr/>
          <p:nvPr/>
        </p:nvSpPr>
        <p:spPr>
          <a:xfrm>
            <a:off x="1747275" y="3686797"/>
            <a:ext cx="1907412" cy="232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8011ECE-EA05-CC4F-E366-2FFFFFEEBFD4}"/>
              </a:ext>
            </a:extLst>
          </p:cNvPr>
          <p:cNvSpPr/>
          <p:nvPr/>
        </p:nvSpPr>
        <p:spPr>
          <a:xfrm>
            <a:off x="3868125" y="3685320"/>
            <a:ext cx="4190108" cy="232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8D7D6E-FDA9-9EDF-363C-91A401592B3A}"/>
              </a:ext>
            </a:extLst>
          </p:cNvPr>
          <p:cNvSpPr txBox="1"/>
          <p:nvPr/>
        </p:nvSpPr>
        <p:spPr>
          <a:xfrm>
            <a:off x="3003583" y="309992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5B926D3-3CEA-8610-2B0C-F9DD8BD5FC0E}"/>
              </a:ext>
            </a:extLst>
          </p:cNvPr>
          <p:cNvSpPr txBox="1"/>
          <p:nvPr/>
        </p:nvSpPr>
        <p:spPr>
          <a:xfrm>
            <a:off x="5952650" y="309992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보도자료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798844F-9AF6-9080-6578-8BB506409A2A}"/>
              </a:ext>
            </a:extLst>
          </p:cNvPr>
          <p:cNvSpPr/>
          <p:nvPr/>
        </p:nvSpPr>
        <p:spPr>
          <a:xfrm>
            <a:off x="5007585" y="3399938"/>
            <a:ext cx="268727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DC02A91-1501-0BAB-75CA-BC263006B4C2}"/>
              </a:ext>
            </a:extLst>
          </p:cNvPr>
          <p:cNvSpPr/>
          <p:nvPr/>
        </p:nvSpPr>
        <p:spPr>
          <a:xfrm>
            <a:off x="2027309" y="3399939"/>
            <a:ext cx="268727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병합 35">
            <a:extLst>
              <a:ext uri="{FF2B5EF4-FFF2-40B4-BE49-F238E27FC236}">
                <a16:creationId xmlns:a16="http://schemas.microsoft.com/office/drawing/2014/main" xmlns="" id="{6700CF2B-50F2-138A-13DC-043B50B3263F}"/>
              </a:ext>
            </a:extLst>
          </p:cNvPr>
          <p:cNvSpPr/>
          <p:nvPr/>
        </p:nvSpPr>
        <p:spPr>
          <a:xfrm>
            <a:off x="3336575" y="3488715"/>
            <a:ext cx="116980" cy="82124"/>
          </a:xfrm>
          <a:prstGeom prst="flowChartMerg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DB0146E-2FD5-D4F2-4F88-7048895A4DFA}"/>
              </a:ext>
            </a:extLst>
          </p:cNvPr>
          <p:cNvSpPr txBox="1"/>
          <p:nvPr/>
        </p:nvSpPr>
        <p:spPr>
          <a:xfrm>
            <a:off x="1747730" y="366331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0BE3DD3-2476-DFC0-C3B8-03CF4D7C35F6}"/>
              </a:ext>
            </a:extLst>
          </p:cNvPr>
          <p:cNvSpPr txBox="1"/>
          <p:nvPr/>
        </p:nvSpPr>
        <p:spPr>
          <a:xfrm>
            <a:off x="3828760" y="3663709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검색어를 입력해주세요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0" name="그래픽 39" descr="아래쪽 캐럿 단색으로 채워진">
            <a:extLst>
              <a:ext uri="{FF2B5EF4-FFF2-40B4-BE49-F238E27FC236}">
                <a16:creationId xmlns:a16="http://schemas.microsoft.com/office/drawing/2014/main" xmlns="" id="{4DEC50A5-C838-1033-3930-D8F5259529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36575" y="3663310"/>
            <a:ext cx="276999" cy="276999"/>
          </a:xfrm>
          <a:prstGeom prst="rect">
            <a:avLst/>
          </a:prstGeom>
        </p:spPr>
      </p:pic>
      <p:pic>
        <p:nvPicPr>
          <p:cNvPr id="42" name="그래픽 41" descr="돋보기 단색으로 채워진">
            <a:extLst>
              <a:ext uri="{FF2B5EF4-FFF2-40B4-BE49-F238E27FC236}">
                <a16:creationId xmlns:a16="http://schemas.microsoft.com/office/drawing/2014/main" xmlns="" id="{4BFB31AD-D1C4-9F5D-4663-23D3395251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824192" y="3685320"/>
            <a:ext cx="234041" cy="23404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8FD2DFD-741B-9360-E435-AC1F92D69711}"/>
              </a:ext>
            </a:extLst>
          </p:cNvPr>
          <p:cNvSpPr/>
          <p:nvPr/>
        </p:nvSpPr>
        <p:spPr>
          <a:xfrm>
            <a:off x="1747275" y="4105275"/>
            <a:ext cx="1907412" cy="908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CC9F165-BBA3-8814-A3CF-E31B38D8E35D}"/>
              </a:ext>
            </a:extLst>
          </p:cNvPr>
          <p:cNvSpPr/>
          <p:nvPr/>
        </p:nvSpPr>
        <p:spPr>
          <a:xfrm>
            <a:off x="3949048" y="4099815"/>
            <a:ext cx="1907412" cy="901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641C8FF-EE59-5A15-6503-85A286D78A08}"/>
              </a:ext>
            </a:extLst>
          </p:cNvPr>
          <p:cNvSpPr/>
          <p:nvPr/>
        </p:nvSpPr>
        <p:spPr>
          <a:xfrm>
            <a:off x="6150821" y="4099815"/>
            <a:ext cx="1907412" cy="901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32CC11F-728B-FCB8-ACBF-89EE76BDB75F}"/>
              </a:ext>
            </a:extLst>
          </p:cNvPr>
          <p:cNvSpPr txBox="1"/>
          <p:nvPr/>
        </p:nvSpPr>
        <p:spPr>
          <a:xfrm>
            <a:off x="1706157" y="4095934"/>
            <a:ext cx="19896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2023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02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02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endParaRPr lang="ko-KR" altLang="en-US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공차코리아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얼그레이티를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더해 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한층 더 풍성해진 ‘딸기 </a:t>
            </a:r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신메뉴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</a:p>
          <a:p>
            <a:endParaRPr lang="ko-KR" altLang="en-US" sz="10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FF61D011-E8DF-0B2B-EB68-A6C4EC4D86FC}"/>
              </a:ext>
            </a:extLst>
          </p:cNvPr>
          <p:cNvGrpSpPr/>
          <p:nvPr/>
        </p:nvGrpSpPr>
        <p:grpSpPr>
          <a:xfrm>
            <a:off x="468370" y="5556381"/>
            <a:ext cx="9086822" cy="914761"/>
            <a:chOff x="576982" y="5299617"/>
            <a:chExt cx="8978210" cy="1171525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xmlns="" id="{D2DDE5B8-FD6D-87A7-CB70-2985F1D83985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8D1465A-98B1-9DB9-43A5-9D6D46E23C8C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6E9E1713-BAD2-0B03-0483-DA9DFCAB5C9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F2493698-2C38-2706-4934-17B3F0DCE2D4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DA8D1569-4B2B-4554-F13A-58971D3B684E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EB8C173-52C1-6C07-D818-3B5385901E86}"/>
              </a:ext>
            </a:extLst>
          </p:cNvPr>
          <p:cNvSpPr txBox="1"/>
          <p:nvPr/>
        </p:nvSpPr>
        <p:spPr>
          <a:xfrm>
            <a:off x="2717784" y="4755146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보기 </a:t>
            </a:r>
            <a:r>
              <a:rPr lang="en-US" altLang="ko-KR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000" u="sng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238BEE8-6A1C-74BA-C417-DA123AF96A23}"/>
              </a:ext>
            </a:extLst>
          </p:cNvPr>
          <p:cNvSpPr txBox="1"/>
          <p:nvPr/>
        </p:nvSpPr>
        <p:spPr>
          <a:xfrm>
            <a:off x="3944831" y="4069355"/>
            <a:ext cx="14285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2022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09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01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endParaRPr lang="ko-KR" altLang="en-US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공차코리아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조선향미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신메뉴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 출시</a:t>
            </a:r>
          </a:p>
          <a:p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941BC9E-2906-3A9A-DBA9-1DA8A2E6E727}"/>
              </a:ext>
            </a:extLst>
          </p:cNvPr>
          <p:cNvSpPr txBox="1"/>
          <p:nvPr/>
        </p:nvSpPr>
        <p:spPr>
          <a:xfrm>
            <a:off x="4911020" y="4746196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보기 </a:t>
            </a:r>
            <a:r>
              <a:rPr lang="en-US" altLang="ko-KR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000" u="sng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7225283-BCB5-3F7D-B034-9E2F6A8EBA28}"/>
              </a:ext>
            </a:extLst>
          </p:cNvPr>
          <p:cNvSpPr txBox="1"/>
          <p:nvPr/>
        </p:nvSpPr>
        <p:spPr>
          <a:xfrm>
            <a:off x="7108126" y="4755146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보기 </a:t>
            </a:r>
            <a:r>
              <a:rPr lang="en-US" altLang="ko-KR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000" u="sng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3F3BB92-2A57-A40E-634B-A50F3F533E12}"/>
              </a:ext>
            </a:extLst>
          </p:cNvPr>
          <p:cNvSpPr txBox="1"/>
          <p:nvPr/>
        </p:nvSpPr>
        <p:spPr>
          <a:xfrm>
            <a:off x="6162694" y="4080263"/>
            <a:ext cx="17171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2022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05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26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endParaRPr lang="ko-KR" altLang="en-US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공차코리아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모델로 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송강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발탁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</a:t>
            </a:r>
          </a:p>
          <a:p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0F0406A-F047-27D7-2579-19820678F0D8}"/>
              </a:ext>
            </a:extLst>
          </p:cNvPr>
          <p:cNvSpPr txBox="1"/>
          <p:nvPr/>
        </p:nvSpPr>
        <p:spPr>
          <a:xfrm>
            <a:off x="3944831" y="5124202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&lt;&lt;  &lt;  1  2  3  4  5  &gt;  &gt;&gt; </a:t>
            </a:r>
            <a:endParaRPr lang="ko-KR" altLang="en-US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B186636C-E93E-B0BC-EDA5-DB5C4D30363D}"/>
              </a:ext>
            </a:extLst>
          </p:cNvPr>
          <p:cNvGrpSpPr/>
          <p:nvPr/>
        </p:nvGrpSpPr>
        <p:grpSpPr>
          <a:xfrm>
            <a:off x="403176" y="459957"/>
            <a:ext cx="1792377" cy="482667"/>
            <a:chOff x="536858" y="425655"/>
            <a:chExt cx="1792377" cy="48266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0BE1B5D0-4996-9298-2FB1-2B76A2F11714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2D963D6E-E3F7-C325-68DD-E56B581FEF0B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46B80DF1-4BC8-A85E-27C3-CD5C25121AD8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xmlns="" id="{C4B816AC-B71E-4047-EC95-8D8775CA3691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4" name="그래픽 73" descr="배지 1 단색으로 채워진">
            <a:extLst>
              <a:ext uri="{FF2B5EF4-FFF2-40B4-BE49-F238E27FC236}">
                <a16:creationId xmlns:a16="http://schemas.microsoft.com/office/drawing/2014/main" xmlns="" id="{B8B43265-A693-8061-EEE2-B84FA008B5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412815" y="1977788"/>
            <a:ext cx="408636" cy="408636"/>
          </a:xfrm>
          <a:prstGeom prst="rect">
            <a:avLst/>
          </a:prstGeom>
        </p:spPr>
      </p:pic>
      <p:pic>
        <p:nvPicPr>
          <p:cNvPr id="76" name="그래픽 75" descr="배지 단색으로 채워진">
            <a:extLst>
              <a:ext uri="{FF2B5EF4-FFF2-40B4-BE49-F238E27FC236}">
                <a16:creationId xmlns:a16="http://schemas.microsoft.com/office/drawing/2014/main" xmlns="" id="{8A393BC1-4746-046C-9FF9-8BB3BF1D2A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038683" y="2557036"/>
            <a:ext cx="412591" cy="412591"/>
          </a:xfrm>
          <a:prstGeom prst="rect">
            <a:avLst/>
          </a:prstGeom>
        </p:spPr>
      </p:pic>
      <p:pic>
        <p:nvPicPr>
          <p:cNvPr id="78" name="그래픽 77" descr="배지 3 단색으로 채워진">
            <a:extLst>
              <a:ext uri="{FF2B5EF4-FFF2-40B4-BE49-F238E27FC236}">
                <a16:creationId xmlns:a16="http://schemas.microsoft.com/office/drawing/2014/main" xmlns="" id="{383445F9-C748-D868-CDA5-12B1A40A9D1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968670" y="2977836"/>
            <a:ext cx="403492" cy="403492"/>
          </a:xfrm>
          <a:prstGeom prst="rect">
            <a:avLst/>
          </a:prstGeom>
        </p:spPr>
      </p:pic>
      <p:pic>
        <p:nvPicPr>
          <p:cNvPr id="80" name="그래픽 79" descr="배지 4 단색으로 채워진">
            <a:extLst>
              <a:ext uri="{FF2B5EF4-FFF2-40B4-BE49-F238E27FC236}">
                <a16:creationId xmlns:a16="http://schemas.microsoft.com/office/drawing/2014/main" xmlns="" id="{542700B8-4341-13DF-048D-78F43F8D4D6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321721" y="3627775"/>
            <a:ext cx="384436" cy="384436"/>
          </a:xfrm>
          <a:prstGeom prst="rect">
            <a:avLst/>
          </a:prstGeom>
        </p:spPr>
      </p:pic>
      <p:pic>
        <p:nvPicPr>
          <p:cNvPr id="82" name="그래픽 81" descr="배지 5 단색으로 채워진">
            <a:extLst>
              <a:ext uri="{FF2B5EF4-FFF2-40B4-BE49-F238E27FC236}">
                <a16:creationId xmlns:a16="http://schemas.microsoft.com/office/drawing/2014/main" xmlns="" id="{730DAF60-4F04-3081-8F76-8D292F5AFFF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970562" y="4628694"/>
            <a:ext cx="448250" cy="44825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8D5CC10-6EDA-DDFC-21F7-A205FC3CE380}"/>
              </a:ext>
            </a:extLst>
          </p:cNvPr>
          <p:cNvSpPr txBox="1"/>
          <p:nvPr/>
        </p:nvSpPr>
        <p:spPr>
          <a:xfrm>
            <a:off x="9929098" y="1422673"/>
            <a:ext cx="217650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배너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 페이지 배너 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문구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위치 탭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실행된 페이지의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카테고리 위치를 확인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가능한 탭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클릭 시 해당 메뉴 하단에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표시 바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 카테고리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제목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내용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카테고리를 선택 할 수 있도록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하단 메뉴 목록 나오게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설정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문구 노출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보기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할 경우 관련 내용 페이지로 이동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D1B678BC-3325-F74A-8549-C2CE445A56FE}"/>
              </a:ext>
            </a:extLst>
          </p:cNvPr>
          <p:cNvCxnSpPr/>
          <p:nvPr/>
        </p:nvCxnSpPr>
        <p:spPr>
          <a:xfrm>
            <a:off x="6836225" y="647700"/>
            <a:ext cx="517075" cy="75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2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783E1F-80B5-9856-86A1-D3EEC15D3F54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3155573-BBFD-502A-1BAF-79F9E2B34BD2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FDD051-FE71-2221-3317-90375DBFD7E2}"/>
              </a:ext>
            </a:extLst>
          </p:cNvPr>
          <p:cNvSpPr txBox="1"/>
          <p:nvPr/>
        </p:nvSpPr>
        <p:spPr>
          <a:xfrm>
            <a:off x="0" y="-30711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브랜드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6DD7636-8DB1-BBA2-6E1C-8E20C7CD4EB5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6B3BD17-285B-A850-5855-225FA278CB09}"/>
              </a:ext>
            </a:extLst>
          </p:cNvPr>
          <p:cNvSpPr/>
          <p:nvPr/>
        </p:nvSpPr>
        <p:spPr>
          <a:xfrm>
            <a:off x="269425" y="1026488"/>
            <a:ext cx="9531296" cy="551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B0F935F-9BF3-FEF8-2332-A04D9893B43D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01BF5C37-0FAE-990C-CA90-7AE9E37D0297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EBB467C-02C7-F933-6E67-084CED67A187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9027696E-288E-1748-D350-30E8943F3E4F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0C2B5D88-4EFF-2D53-D0FD-E20DBEA9BBC5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400C638D-38A9-8997-60E6-EEF76B9005D6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AC12E1F-49CC-9557-5A69-C7DAB2944685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FB5B5C3-9531-8338-5F71-BA68DACAD0E7}"/>
              </a:ext>
            </a:extLst>
          </p:cNvPr>
          <p:cNvSpPr/>
          <p:nvPr/>
        </p:nvSpPr>
        <p:spPr>
          <a:xfrm>
            <a:off x="269425" y="1914525"/>
            <a:ext cx="9531296" cy="936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29F32EB-C7E7-9B3E-D734-F665DD1A32E6}"/>
              </a:ext>
            </a:extLst>
          </p:cNvPr>
          <p:cNvSpPr/>
          <p:nvPr/>
        </p:nvSpPr>
        <p:spPr>
          <a:xfrm>
            <a:off x="6448425" y="2574103"/>
            <a:ext cx="2687271" cy="431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56D847E-BE26-1E15-F274-46A1E00BD383}"/>
              </a:ext>
            </a:extLst>
          </p:cNvPr>
          <p:cNvSpPr txBox="1"/>
          <p:nvPr/>
        </p:nvSpPr>
        <p:spPr>
          <a:xfrm>
            <a:off x="496289" y="2084447"/>
            <a:ext cx="1728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BRAND STORY</a:t>
            </a:r>
          </a:p>
          <a:p>
            <a:r>
              <a:rPr lang="ko-KR" altLang="en-US" b="1" i="0" dirty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브랜드 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7E68F27-148F-E249-7F76-23A9228019AF}"/>
              </a:ext>
            </a:extLst>
          </p:cNvPr>
          <p:cNvSpPr txBox="1"/>
          <p:nvPr/>
        </p:nvSpPr>
        <p:spPr>
          <a:xfrm>
            <a:off x="7074737" y="2639327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소개</a:t>
            </a:r>
          </a:p>
        </p:txBody>
      </p:sp>
      <p:pic>
        <p:nvPicPr>
          <p:cNvPr id="29" name="그래픽 28" descr="재택 근무 윤곽선">
            <a:extLst>
              <a:ext uri="{FF2B5EF4-FFF2-40B4-BE49-F238E27FC236}">
                <a16:creationId xmlns:a16="http://schemas.microsoft.com/office/drawing/2014/main" xmlns="" id="{AA360F8F-7D31-7E16-8D20-ACAE5DED4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73913" y="2645003"/>
            <a:ext cx="324624" cy="3246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8D7D6E-FDA9-9EDF-363C-91A401592B3A}"/>
              </a:ext>
            </a:extLst>
          </p:cNvPr>
          <p:cNvSpPr txBox="1"/>
          <p:nvPr/>
        </p:nvSpPr>
        <p:spPr>
          <a:xfrm>
            <a:off x="2195553" y="2996979"/>
            <a:ext cx="553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             공차 소개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FF61D011-E8DF-0B2B-EB68-A6C4EC4D86FC}"/>
              </a:ext>
            </a:extLst>
          </p:cNvPr>
          <p:cNvGrpSpPr/>
          <p:nvPr/>
        </p:nvGrpSpPr>
        <p:grpSpPr>
          <a:xfrm>
            <a:off x="468370" y="5556381"/>
            <a:ext cx="9086822" cy="914761"/>
            <a:chOff x="576982" y="5299617"/>
            <a:chExt cx="8978210" cy="1171525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xmlns="" id="{D2DDE5B8-FD6D-87A7-CB70-2985F1D83985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8D1465A-98B1-9DB9-43A5-9D6D46E23C8C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6E9E1713-BAD2-0B03-0483-DA9DFCAB5C9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F2493698-2C38-2706-4934-17B3F0DCE2D4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DA8D1569-4B2B-4554-F13A-58971D3B684E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B186636C-E93E-B0BC-EDA5-DB5C4D30363D}"/>
              </a:ext>
            </a:extLst>
          </p:cNvPr>
          <p:cNvGrpSpPr/>
          <p:nvPr/>
        </p:nvGrpSpPr>
        <p:grpSpPr>
          <a:xfrm>
            <a:off x="403176" y="459957"/>
            <a:ext cx="1792377" cy="482667"/>
            <a:chOff x="536858" y="425655"/>
            <a:chExt cx="1792377" cy="48266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0BE1B5D0-4996-9298-2FB1-2B76A2F11714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2D963D6E-E3F7-C325-68DD-E56B581FEF0B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46B80DF1-4BC8-A85E-27C3-CD5C25121AD8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xmlns="" id="{C4B816AC-B71E-4047-EC95-8D8775CA3691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4" name="그래픽 73" descr="배지 1 단색으로 채워진">
            <a:extLst>
              <a:ext uri="{FF2B5EF4-FFF2-40B4-BE49-F238E27FC236}">
                <a16:creationId xmlns:a16="http://schemas.microsoft.com/office/drawing/2014/main" xmlns="" id="{B8B43265-A693-8061-EEE2-B84FA008B5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02943" y="2929073"/>
            <a:ext cx="408636" cy="408636"/>
          </a:xfrm>
          <a:prstGeom prst="rect">
            <a:avLst/>
          </a:prstGeom>
        </p:spPr>
      </p:pic>
      <p:pic>
        <p:nvPicPr>
          <p:cNvPr id="76" name="그래픽 75" descr="배지 단색으로 채워진">
            <a:extLst>
              <a:ext uri="{FF2B5EF4-FFF2-40B4-BE49-F238E27FC236}">
                <a16:creationId xmlns:a16="http://schemas.microsoft.com/office/drawing/2014/main" xmlns="" id="{8A393BC1-4746-046C-9FF9-8BB3BF1D2A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747275" y="4409219"/>
            <a:ext cx="412591" cy="412591"/>
          </a:xfrm>
          <a:prstGeom prst="rect">
            <a:avLst/>
          </a:prstGeom>
        </p:spPr>
      </p:pic>
      <p:pic>
        <p:nvPicPr>
          <p:cNvPr id="78" name="그래픽 77" descr="배지 3 단색으로 채워진">
            <a:extLst>
              <a:ext uri="{FF2B5EF4-FFF2-40B4-BE49-F238E27FC236}">
                <a16:creationId xmlns:a16="http://schemas.microsoft.com/office/drawing/2014/main" xmlns="" id="{383445F9-C748-D868-CDA5-12B1A40A9D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772213" y="5054917"/>
            <a:ext cx="403492" cy="40349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8D5CC10-6EDA-DDFC-21F7-A205FC3CE380}"/>
              </a:ext>
            </a:extLst>
          </p:cNvPr>
          <p:cNvSpPr txBox="1"/>
          <p:nvPr/>
        </p:nvSpPr>
        <p:spPr>
          <a:xfrm>
            <a:off x="9929098" y="1422673"/>
            <a:ext cx="2176505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소개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소개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유튜브 링크 첨부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가치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핵심 가치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 첨부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슬로건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슬로건 이미지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xmlns="" id="{4C9D6876-FE57-0B70-6497-21C8F2DA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77593"/>
              </p:ext>
            </p:extLst>
          </p:nvPr>
        </p:nvGraphicFramePr>
        <p:xfrm>
          <a:off x="2195553" y="3345941"/>
          <a:ext cx="5537485" cy="746827"/>
        </p:xfrm>
        <a:graphic>
          <a:graphicData uri="http://schemas.openxmlformats.org/drawingml/2006/table">
            <a:tbl>
              <a:tblPr/>
              <a:tblGrid>
                <a:gridCol w="55374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46827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소개 영상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유튜브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12">
            <a:extLst>
              <a:ext uri="{FF2B5EF4-FFF2-40B4-BE49-F238E27FC236}">
                <a16:creationId xmlns:a16="http://schemas.microsoft.com/office/drawing/2014/main" xmlns="" id="{CF012357-FE88-54B3-82A7-051F8D684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09054"/>
              </p:ext>
            </p:extLst>
          </p:nvPr>
        </p:nvGraphicFramePr>
        <p:xfrm>
          <a:off x="2195553" y="4204018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sz="1400" dirty="0"/>
                        <a:t>이미지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표 12">
            <a:extLst>
              <a:ext uri="{FF2B5EF4-FFF2-40B4-BE49-F238E27FC236}">
                <a16:creationId xmlns:a16="http://schemas.microsoft.com/office/drawing/2014/main" xmlns="" id="{E8C26086-6AB6-ED2C-1888-A4FD75742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29122"/>
              </p:ext>
            </p:extLst>
          </p:nvPr>
        </p:nvGraphicFramePr>
        <p:xfrm>
          <a:off x="6998241" y="4209625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12">
            <a:extLst>
              <a:ext uri="{FF2B5EF4-FFF2-40B4-BE49-F238E27FC236}">
                <a16:creationId xmlns:a16="http://schemas.microsoft.com/office/drawing/2014/main" xmlns="" id="{DDAFB456-D62D-740D-8D41-BC8CECD4B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29858"/>
              </p:ext>
            </p:extLst>
          </p:nvPr>
        </p:nvGraphicFramePr>
        <p:xfrm>
          <a:off x="5770993" y="4216781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xmlns="" id="{277AB8D1-B638-231A-C349-28C0596B5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02"/>
              </p:ext>
            </p:extLst>
          </p:nvPr>
        </p:nvGraphicFramePr>
        <p:xfrm>
          <a:off x="4596896" y="4215140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xmlns="" id="{72E49FE0-9EFF-D28E-9206-07841A1EE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7846"/>
              </p:ext>
            </p:extLst>
          </p:nvPr>
        </p:nvGraphicFramePr>
        <p:xfrm>
          <a:off x="3385196" y="4215140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직사각형 33">
            <a:extLst>
              <a:ext uri="{FF2B5EF4-FFF2-40B4-BE49-F238E27FC236}">
                <a16:creationId xmlns:a16="http://schemas.microsoft.com/office/drawing/2014/main" xmlns="" id="{1651761A-8CE2-8A08-5513-99AF255E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53" y="5103053"/>
            <a:ext cx="5537485" cy="3208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공들여 더하는 행복 </a:t>
            </a:r>
            <a:r>
              <a:rPr lang="ko-KR" altLang="en-US" sz="1000" dirty="0">
                <a:solidFill>
                  <a:srgbClr val="505050"/>
                </a:solidFill>
                <a:latin typeface="-apple-system"/>
              </a:rPr>
              <a:t>貢茶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6794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783E1F-80B5-9856-86A1-D3EEC15D3F54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3155573-BBFD-502A-1BAF-79F9E2B34BD2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FDD051-FE71-2221-3317-90375DBFD7E2}"/>
              </a:ext>
            </a:extLst>
          </p:cNvPr>
          <p:cNvSpPr txBox="1"/>
          <p:nvPr/>
        </p:nvSpPr>
        <p:spPr>
          <a:xfrm>
            <a:off x="0" y="-3071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매장찾기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6DD7636-8DB1-BBA2-6E1C-8E20C7CD4EB5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6B3BD17-285B-A850-5855-225FA278CB09}"/>
              </a:ext>
            </a:extLst>
          </p:cNvPr>
          <p:cNvSpPr/>
          <p:nvPr/>
        </p:nvSpPr>
        <p:spPr>
          <a:xfrm>
            <a:off x="269425" y="1026488"/>
            <a:ext cx="9531296" cy="551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B0F935F-9BF3-FEF8-2332-A04D9893B43D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01BF5C37-0FAE-990C-CA90-7AE9E37D0297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EBB467C-02C7-F933-6E67-084CED67A187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9027696E-288E-1748-D350-30E8943F3E4F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0C2B5D88-4EFF-2D53-D0FD-E20DBEA9BBC5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400C638D-38A9-8997-60E6-EEF76B9005D6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AC12E1F-49CC-9557-5A69-C7DAB2944685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FB5B5C3-9531-8338-5F71-BA68DACAD0E7}"/>
              </a:ext>
            </a:extLst>
          </p:cNvPr>
          <p:cNvSpPr/>
          <p:nvPr/>
        </p:nvSpPr>
        <p:spPr>
          <a:xfrm>
            <a:off x="269425" y="1914525"/>
            <a:ext cx="9531296" cy="936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29F32EB-C7E7-9B3E-D734-F665DD1A32E6}"/>
              </a:ext>
            </a:extLst>
          </p:cNvPr>
          <p:cNvSpPr/>
          <p:nvPr/>
        </p:nvSpPr>
        <p:spPr>
          <a:xfrm>
            <a:off x="6448425" y="2574103"/>
            <a:ext cx="2687271" cy="431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56D847E-BE26-1E15-F274-46A1E00BD383}"/>
              </a:ext>
            </a:extLst>
          </p:cNvPr>
          <p:cNvSpPr txBox="1"/>
          <p:nvPr/>
        </p:nvSpPr>
        <p:spPr>
          <a:xfrm>
            <a:off x="496289" y="2084447"/>
            <a:ext cx="3921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STORE</a:t>
            </a:r>
          </a:p>
          <a:p>
            <a:pPr algn="l"/>
            <a:r>
              <a:rPr lang="ko-KR" altLang="en-US" b="1" i="0" dirty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간편하게 공차의 매장을 검색해 보세요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7E68F27-148F-E249-7F76-23A9228019AF}"/>
              </a:ext>
            </a:extLst>
          </p:cNvPr>
          <p:cNvSpPr txBox="1"/>
          <p:nvPr/>
        </p:nvSpPr>
        <p:spPr>
          <a:xfrm>
            <a:off x="7074737" y="2639327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매장찾기</a:t>
            </a:r>
          </a:p>
        </p:txBody>
      </p:sp>
      <p:pic>
        <p:nvPicPr>
          <p:cNvPr id="29" name="그래픽 28" descr="재택 근무 윤곽선">
            <a:extLst>
              <a:ext uri="{FF2B5EF4-FFF2-40B4-BE49-F238E27FC236}">
                <a16:creationId xmlns:a16="http://schemas.microsoft.com/office/drawing/2014/main" xmlns="" id="{AA360F8F-7D31-7E16-8D20-ACAE5DED4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73913" y="2645003"/>
            <a:ext cx="324624" cy="32462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70D6C97-5D22-A133-3740-1065D1C69063}"/>
              </a:ext>
            </a:extLst>
          </p:cNvPr>
          <p:cNvSpPr/>
          <p:nvPr/>
        </p:nvSpPr>
        <p:spPr>
          <a:xfrm>
            <a:off x="1747275" y="3184176"/>
            <a:ext cx="1907412" cy="232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8011ECE-EA05-CC4F-E366-2FFFFFEEBFD4}"/>
              </a:ext>
            </a:extLst>
          </p:cNvPr>
          <p:cNvSpPr/>
          <p:nvPr/>
        </p:nvSpPr>
        <p:spPr>
          <a:xfrm>
            <a:off x="6147129" y="3164537"/>
            <a:ext cx="2609311" cy="239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DB0146E-2FD5-D4F2-4F88-7048895A4DFA}"/>
              </a:ext>
            </a:extLst>
          </p:cNvPr>
          <p:cNvSpPr txBox="1"/>
          <p:nvPr/>
        </p:nvSpPr>
        <p:spPr>
          <a:xfrm>
            <a:off x="1747730" y="316068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</a:t>
            </a:r>
          </a:p>
        </p:txBody>
      </p:sp>
      <p:pic>
        <p:nvPicPr>
          <p:cNvPr id="40" name="그래픽 39" descr="아래쪽 캐럿 단색으로 채워진">
            <a:extLst>
              <a:ext uri="{FF2B5EF4-FFF2-40B4-BE49-F238E27FC236}">
                <a16:creationId xmlns:a16="http://schemas.microsoft.com/office/drawing/2014/main" xmlns="" id="{4DEC50A5-C838-1033-3930-D8F5259529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36575" y="3166745"/>
            <a:ext cx="276999" cy="276999"/>
          </a:xfrm>
          <a:prstGeom prst="rect">
            <a:avLst/>
          </a:prstGeom>
        </p:spPr>
      </p:pic>
      <p:pic>
        <p:nvPicPr>
          <p:cNvPr id="42" name="그래픽 41" descr="돋보기 단색으로 채워진">
            <a:extLst>
              <a:ext uri="{FF2B5EF4-FFF2-40B4-BE49-F238E27FC236}">
                <a16:creationId xmlns:a16="http://schemas.microsoft.com/office/drawing/2014/main" xmlns="" id="{4BFB31AD-D1C4-9F5D-4663-23D3395251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511745" y="3176643"/>
            <a:ext cx="234041" cy="234041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FF61D011-E8DF-0B2B-EB68-A6C4EC4D86FC}"/>
              </a:ext>
            </a:extLst>
          </p:cNvPr>
          <p:cNvGrpSpPr/>
          <p:nvPr/>
        </p:nvGrpSpPr>
        <p:grpSpPr>
          <a:xfrm>
            <a:off x="468370" y="5556381"/>
            <a:ext cx="9086822" cy="914761"/>
            <a:chOff x="576982" y="5299617"/>
            <a:chExt cx="8978210" cy="1171525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xmlns="" id="{D2DDE5B8-FD6D-87A7-CB70-2985F1D83985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8D1465A-98B1-9DB9-43A5-9D6D46E23C8C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6E9E1713-BAD2-0B03-0483-DA9DFCAB5C9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F2493698-2C38-2706-4934-17B3F0DCE2D4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DA8D1569-4B2B-4554-F13A-58971D3B684E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B186636C-E93E-B0BC-EDA5-DB5C4D30363D}"/>
              </a:ext>
            </a:extLst>
          </p:cNvPr>
          <p:cNvGrpSpPr/>
          <p:nvPr/>
        </p:nvGrpSpPr>
        <p:grpSpPr>
          <a:xfrm>
            <a:off x="403176" y="459957"/>
            <a:ext cx="1792377" cy="482667"/>
            <a:chOff x="536858" y="425655"/>
            <a:chExt cx="1792377" cy="48266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0BE1B5D0-4996-9298-2FB1-2B76A2F11714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2D963D6E-E3F7-C325-68DD-E56B581FEF0B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46B80DF1-4BC8-A85E-27C3-CD5C25121AD8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xmlns="" id="{C4B816AC-B71E-4047-EC95-8D8775CA3691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4" name="그래픽 73" descr="배지 1 단색으로 채워진">
            <a:extLst>
              <a:ext uri="{FF2B5EF4-FFF2-40B4-BE49-F238E27FC236}">
                <a16:creationId xmlns:a16="http://schemas.microsoft.com/office/drawing/2014/main" xmlns="" id="{B8B43265-A693-8061-EEE2-B84FA008B5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272871" y="3012419"/>
            <a:ext cx="408636" cy="40863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8D5CC10-6EDA-DDFC-21F7-A205FC3CE380}"/>
              </a:ext>
            </a:extLst>
          </p:cNvPr>
          <p:cNvSpPr txBox="1"/>
          <p:nvPr/>
        </p:nvSpPr>
        <p:spPr>
          <a:xfrm>
            <a:off x="9929098" y="1422673"/>
            <a:ext cx="2176505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매장검색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군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매장명 또는 주소 입력을 통해 매장 검색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매장선택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목록 나열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클릭시 색상 변경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지도 이미지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지도 위에 아이콘으로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위치 표시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상세정보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지도 상의 아이콘 클릭시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상세정보 열람 가능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29">
            <a:extLst>
              <a:ext uri="{FF2B5EF4-FFF2-40B4-BE49-F238E27FC236}">
                <a16:creationId xmlns:a16="http://schemas.microsoft.com/office/drawing/2014/main" xmlns="" id="{8B0BE980-A032-A098-E11D-A2EB2B35FCD8}"/>
              </a:ext>
            </a:extLst>
          </p:cNvPr>
          <p:cNvSpPr/>
          <p:nvPr/>
        </p:nvSpPr>
        <p:spPr>
          <a:xfrm>
            <a:off x="3957314" y="3173535"/>
            <a:ext cx="1907412" cy="232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39" descr="아래쪽 캐럿 단색으로 채워진">
            <a:extLst>
              <a:ext uri="{FF2B5EF4-FFF2-40B4-BE49-F238E27FC236}">
                <a16:creationId xmlns:a16="http://schemas.microsoft.com/office/drawing/2014/main" xmlns="" id="{F6A7F7CB-2959-ED35-8D03-29C069F62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593054" y="3138666"/>
            <a:ext cx="276999" cy="276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C1D5182-5597-F98E-6F9D-D2A4E439B485}"/>
              </a:ext>
            </a:extLst>
          </p:cNvPr>
          <p:cNvSpPr txBox="1"/>
          <p:nvPr/>
        </p:nvSpPr>
        <p:spPr>
          <a:xfrm>
            <a:off x="3948306" y="314315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EFB39EF-533C-B522-58A0-3A4AF6B863CD}"/>
              </a:ext>
            </a:extLst>
          </p:cNvPr>
          <p:cNvSpPr txBox="1"/>
          <p:nvPr/>
        </p:nvSpPr>
        <p:spPr>
          <a:xfrm>
            <a:off x="6140139" y="3149209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매장명 또는 주소를 입력하세요</a:t>
            </a:r>
          </a:p>
        </p:txBody>
      </p:sp>
      <p:pic>
        <p:nvPicPr>
          <p:cNvPr id="11" name="그림 17">
            <a:extLst>
              <a:ext uri="{FF2B5EF4-FFF2-40B4-BE49-F238E27FC236}">
                <a16:creationId xmlns:a16="http://schemas.microsoft.com/office/drawing/2014/main" xmlns="" id="{993F5C1D-6BBF-1D5E-7AB7-F1235DEFB7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370" y="3519302"/>
            <a:ext cx="2469094" cy="841321"/>
          </a:xfrm>
          <a:prstGeom prst="rect">
            <a:avLst/>
          </a:prstGeom>
        </p:spPr>
      </p:pic>
      <p:sp>
        <p:nvSpPr>
          <p:cNvPr id="13" name="직사각형 23">
            <a:extLst>
              <a:ext uri="{FF2B5EF4-FFF2-40B4-BE49-F238E27FC236}">
                <a16:creationId xmlns:a16="http://schemas.microsoft.com/office/drawing/2014/main" xmlns="" id="{E74A813A-2678-E487-2FDA-671EA1F96346}"/>
              </a:ext>
            </a:extLst>
          </p:cNvPr>
          <p:cNvSpPr/>
          <p:nvPr/>
        </p:nvSpPr>
        <p:spPr>
          <a:xfrm>
            <a:off x="468370" y="4355771"/>
            <a:ext cx="2464293" cy="841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5BFF087-3BC3-0F33-9E76-26869D995C5A}"/>
              </a:ext>
            </a:extLst>
          </p:cNvPr>
          <p:cNvSpPr txBox="1"/>
          <p:nvPr/>
        </p:nvSpPr>
        <p:spPr>
          <a:xfrm>
            <a:off x="468342" y="3529378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메가마트양산덕계점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경상남도 양산시 덕계로 </a:t>
            </a:r>
            <a:r>
              <a:rPr lang="en-US" altLang="ko-KR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60-1</a:t>
            </a:r>
            <a:endParaRPr lang="ko-KR" altLang="en-US" sz="12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9579CFB-22D2-BB4B-9A2B-3BB0FA1ED36E}"/>
              </a:ext>
            </a:extLst>
          </p:cNvPr>
          <p:cNvSpPr txBox="1"/>
          <p:nvPr/>
        </p:nvSpPr>
        <p:spPr>
          <a:xfrm>
            <a:off x="463569" y="4344179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경산중산신도시점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경북 경산시 펜타힐즈</a:t>
            </a:r>
            <a:r>
              <a:rPr lang="en-US" altLang="ko-KR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</a:p>
        </p:txBody>
      </p:sp>
      <p:graphicFrame>
        <p:nvGraphicFramePr>
          <p:cNvPr id="39" name="표 17">
            <a:extLst>
              <a:ext uri="{FF2B5EF4-FFF2-40B4-BE49-F238E27FC236}">
                <a16:creationId xmlns:a16="http://schemas.microsoft.com/office/drawing/2014/main" xmlns="" id="{A6A45BE5-2EF1-FBC1-2A8D-9220D1C33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08999"/>
              </p:ext>
            </p:extLst>
          </p:nvPr>
        </p:nvGraphicFramePr>
        <p:xfrm>
          <a:off x="2998289" y="3525954"/>
          <a:ext cx="5747497" cy="1669484"/>
        </p:xfrm>
        <a:graphic>
          <a:graphicData uri="http://schemas.openxmlformats.org/drawingml/2006/table">
            <a:tbl>
              <a:tblPr/>
              <a:tblGrid>
                <a:gridCol w="57474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6948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지도 이미지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직사각형 44">
            <a:extLst>
              <a:ext uri="{FF2B5EF4-FFF2-40B4-BE49-F238E27FC236}">
                <a16:creationId xmlns:a16="http://schemas.microsoft.com/office/drawing/2014/main" xmlns="" id="{746D920F-6C4E-E375-84AC-5DB7C5075A96}"/>
              </a:ext>
            </a:extLst>
          </p:cNvPr>
          <p:cNvSpPr/>
          <p:nvPr/>
        </p:nvSpPr>
        <p:spPr>
          <a:xfrm>
            <a:off x="6443919" y="3568595"/>
            <a:ext cx="2150327" cy="944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BD6AB23-356F-6BAC-4765-2B602B405504}"/>
              </a:ext>
            </a:extLst>
          </p:cNvPr>
          <p:cNvSpPr txBox="1"/>
          <p:nvPr/>
        </p:nvSpPr>
        <p:spPr>
          <a:xfrm>
            <a:off x="6394724" y="3574254"/>
            <a:ext cx="219952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메가마트양산덕계점</a:t>
            </a:r>
          </a:p>
          <a:p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 경상남도 양산시 덕계로 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60-1</a:t>
            </a:r>
          </a:p>
          <a:p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전화번호 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</a:p>
          <a:p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오픈 행사 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제조 음료 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잔 이상 구매 시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마이보틀 증정</a:t>
            </a:r>
          </a:p>
        </p:txBody>
      </p:sp>
      <p:pic>
        <p:nvPicPr>
          <p:cNvPr id="61" name="Picture 60" descr="A picture containing text, kitchenware, vector graphics&#10;&#10;Description automatically generated">
            <a:extLst>
              <a:ext uri="{FF2B5EF4-FFF2-40B4-BE49-F238E27FC236}">
                <a16:creationId xmlns:a16="http://schemas.microsoft.com/office/drawing/2014/main" xmlns="" id="{4E197162-5A84-A610-EC8A-E98B518405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69" y="4529726"/>
            <a:ext cx="660968" cy="367843"/>
          </a:xfrm>
          <a:prstGeom prst="rect">
            <a:avLst/>
          </a:prstGeom>
        </p:spPr>
      </p:pic>
      <p:pic>
        <p:nvPicPr>
          <p:cNvPr id="63" name="Picture 62" descr="Shape&#10;&#10;Description automatically generated with low confidence">
            <a:extLst>
              <a:ext uri="{FF2B5EF4-FFF2-40B4-BE49-F238E27FC236}">
                <a16:creationId xmlns:a16="http://schemas.microsoft.com/office/drawing/2014/main" xmlns="" id="{B6743484-4072-63B4-F4B3-6CECA9A2D66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46" y="3608408"/>
            <a:ext cx="147199" cy="147199"/>
          </a:xfrm>
          <a:prstGeom prst="rect">
            <a:avLst/>
          </a:prstGeom>
        </p:spPr>
      </p:pic>
      <p:pic>
        <p:nvPicPr>
          <p:cNvPr id="78" name="그래픽 77" descr="배지 3 단색으로 채워진">
            <a:extLst>
              <a:ext uri="{FF2B5EF4-FFF2-40B4-BE49-F238E27FC236}">
                <a16:creationId xmlns:a16="http://schemas.microsoft.com/office/drawing/2014/main" xmlns="" id="{383445F9-C748-D868-CDA5-12B1A40A9D1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5035073" y="3900595"/>
            <a:ext cx="403492" cy="403492"/>
          </a:xfrm>
          <a:prstGeom prst="rect">
            <a:avLst/>
          </a:prstGeom>
        </p:spPr>
      </p:pic>
      <p:pic>
        <p:nvPicPr>
          <p:cNvPr id="80" name="그래픽 79" descr="배지 4 단색으로 채워진">
            <a:extLst>
              <a:ext uri="{FF2B5EF4-FFF2-40B4-BE49-F238E27FC236}">
                <a16:creationId xmlns:a16="http://schemas.microsoft.com/office/drawing/2014/main" xmlns="" id="{542700B8-4341-13DF-048D-78F43F8D4D6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7828570" y="3438666"/>
            <a:ext cx="384436" cy="384436"/>
          </a:xfrm>
          <a:prstGeom prst="rect">
            <a:avLst/>
          </a:prstGeom>
        </p:spPr>
      </p:pic>
      <p:pic>
        <p:nvPicPr>
          <p:cNvPr id="76" name="그래픽 75" descr="배지 단색으로 채워진">
            <a:extLst>
              <a:ext uri="{FF2B5EF4-FFF2-40B4-BE49-F238E27FC236}">
                <a16:creationId xmlns:a16="http://schemas.microsoft.com/office/drawing/2014/main" xmlns="" id="{8A393BC1-4746-046C-9FF9-8BB3BF1D2AD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257543" y="3166603"/>
            <a:ext cx="412591" cy="4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1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783E1F-80B5-9856-86A1-D3EEC15D3F54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3155573-BBFD-502A-1BAF-79F9E2B34BD2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FDD051-FE71-2221-3317-90375DBFD7E2}"/>
              </a:ext>
            </a:extLst>
          </p:cNvPr>
          <p:cNvSpPr txBox="1"/>
          <p:nvPr/>
        </p:nvSpPr>
        <p:spPr>
          <a:xfrm>
            <a:off x="0" y="-30711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주문 방법</a:t>
            </a:r>
            <a:endParaRPr lang="ko-KR" altLang="en-US" sz="1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6DD7636-8DB1-BBA2-6E1C-8E20C7CD4EB5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6B3BD17-285B-A850-5855-225FA278CB09}"/>
              </a:ext>
            </a:extLst>
          </p:cNvPr>
          <p:cNvSpPr/>
          <p:nvPr/>
        </p:nvSpPr>
        <p:spPr>
          <a:xfrm>
            <a:off x="269425" y="1026488"/>
            <a:ext cx="9531296" cy="551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B0F935F-9BF3-FEF8-2332-A04D9893B43D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01BF5C37-0FAE-990C-CA90-7AE9E37D0297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EBB467C-02C7-F933-6E67-084CED67A187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9027696E-288E-1748-D350-30E8943F3E4F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0C2B5D88-4EFF-2D53-D0FD-E20DBEA9BBC5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400C638D-38A9-8997-60E6-EEF76B9005D6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AC12E1F-49CC-9557-5A69-C7DAB2944685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FB5B5C3-9531-8338-5F71-BA68DACAD0E7}"/>
              </a:ext>
            </a:extLst>
          </p:cNvPr>
          <p:cNvSpPr/>
          <p:nvPr/>
        </p:nvSpPr>
        <p:spPr>
          <a:xfrm>
            <a:off x="269425" y="1914525"/>
            <a:ext cx="9531296" cy="936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29F32EB-C7E7-9B3E-D734-F665DD1A32E6}"/>
              </a:ext>
            </a:extLst>
          </p:cNvPr>
          <p:cNvSpPr/>
          <p:nvPr/>
        </p:nvSpPr>
        <p:spPr>
          <a:xfrm>
            <a:off x="6448425" y="2574103"/>
            <a:ext cx="2687271" cy="431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56D847E-BE26-1E15-F274-46A1E00BD383}"/>
              </a:ext>
            </a:extLst>
          </p:cNvPr>
          <p:cNvSpPr txBox="1"/>
          <p:nvPr/>
        </p:nvSpPr>
        <p:spPr>
          <a:xfrm>
            <a:off x="496289" y="2084447"/>
            <a:ext cx="47900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FFFF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HOW TO ORDER</a:t>
            </a:r>
          </a:p>
          <a:p>
            <a:r>
              <a:rPr lang="ko-KR" altLang="en-US" sz="1400" b="1" dirty="0" smtClean="0">
                <a:solidFill>
                  <a:srgbClr val="FFFFFF"/>
                </a:solidFill>
                <a:ea typeface="NanumGothic" panose="020D0604000000000000" pitchFamily="50" charset="-127"/>
              </a:rPr>
              <a:t>취향에 맞게 </a:t>
            </a:r>
            <a:r>
              <a:rPr lang="ko-KR" altLang="en-US" sz="1400" b="1" dirty="0" err="1" smtClean="0">
                <a:solidFill>
                  <a:srgbClr val="FFFFFF"/>
                </a:solidFill>
                <a:ea typeface="NanumGothic" panose="020D0604000000000000" pitchFamily="50" charset="-127"/>
              </a:rPr>
              <a:t>토핑</a:t>
            </a:r>
            <a:r>
              <a:rPr lang="en-US" altLang="ko-KR" sz="1400" b="1" dirty="0" smtClean="0">
                <a:solidFill>
                  <a:srgbClr val="FFFFFF"/>
                </a:solidFill>
                <a:ea typeface="NanumGothic" panose="020D0604000000000000" pitchFamily="50" charset="-127"/>
              </a:rPr>
              <a:t>, </a:t>
            </a:r>
            <a:r>
              <a:rPr lang="ko-KR" altLang="en-US" sz="1400" b="1" dirty="0" smtClean="0">
                <a:solidFill>
                  <a:srgbClr val="FFFFFF"/>
                </a:solidFill>
                <a:ea typeface="NanumGothic" panose="020D0604000000000000" pitchFamily="50" charset="-127"/>
              </a:rPr>
              <a:t>당도</a:t>
            </a:r>
            <a:r>
              <a:rPr lang="en-US" altLang="ko-KR" sz="1400" b="1" dirty="0" smtClean="0">
                <a:solidFill>
                  <a:srgbClr val="FFFFFF"/>
                </a:solidFill>
                <a:ea typeface="NanumGothic" panose="020D0604000000000000" pitchFamily="50" charset="-127"/>
              </a:rPr>
              <a:t>, </a:t>
            </a:r>
            <a:r>
              <a:rPr lang="ko-KR" altLang="en-US" sz="1400" b="1" dirty="0" err="1" smtClean="0">
                <a:solidFill>
                  <a:srgbClr val="FFFFFF"/>
                </a:solidFill>
                <a:ea typeface="NanumGothic" panose="020D0604000000000000" pitchFamily="50" charset="-127"/>
              </a:rPr>
              <a:t>얼음량까지</a:t>
            </a:r>
            <a:r>
              <a:rPr lang="ko-KR" altLang="en-US" sz="1400" b="1" dirty="0" smtClean="0">
                <a:solidFill>
                  <a:srgbClr val="FFFFFF"/>
                </a:solidFill>
                <a:ea typeface="NanumGothic" panose="020D0604000000000000" pitchFamily="50" charset="-127"/>
              </a:rPr>
              <a:t> 맞춤 주문이  가능합니다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7E68F27-148F-E249-7F76-23A9228019AF}"/>
              </a:ext>
            </a:extLst>
          </p:cNvPr>
          <p:cNvSpPr txBox="1"/>
          <p:nvPr/>
        </p:nvSpPr>
        <p:spPr>
          <a:xfrm>
            <a:off x="7074737" y="2639327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주문 방법</a:t>
            </a:r>
            <a:endParaRPr lang="ko-KR" altLang="en-US" sz="12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9" name="그래픽 28" descr="재택 근무 윤곽선">
            <a:extLst>
              <a:ext uri="{FF2B5EF4-FFF2-40B4-BE49-F238E27FC236}">
                <a16:creationId xmlns:a16="http://schemas.microsoft.com/office/drawing/2014/main" xmlns="" id="{AA360F8F-7D31-7E16-8D20-ACAE5DED4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73913" y="2645003"/>
            <a:ext cx="324624" cy="324624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FF61D011-E8DF-0B2B-EB68-A6C4EC4D86FC}"/>
              </a:ext>
            </a:extLst>
          </p:cNvPr>
          <p:cNvGrpSpPr/>
          <p:nvPr/>
        </p:nvGrpSpPr>
        <p:grpSpPr>
          <a:xfrm>
            <a:off x="468370" y="5556381"/>
            <a:ext cx="9086822" cy="914761"/>
            <a:chOff x="576982" y="5299617"/>
            <a:chExt cx="8978210" cy="1171525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xmlns="" id="{D2DDE5B8-FD6D-87A7-CB70-2985F1D83985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8D1465A-98B1-9DB9-43A5-9D6D46E23C8C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6E9E1713-BAD2-0B03-0483-DA9DFCAB5C9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F2493698-2C38-2706-4934-17B3F0DCE2D4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DA8D1569-4B2B-4554-F13A-58971D3B684E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B186636C-E93E-B0BC-EDA5-DB5C4D30363D}"/>
              </a:ext>
            </a:extLst>
          </p:cNvPr>
          <p:cNvGrpSpPr/>
          <p:nvPr/>
        </p:nvGrpSpPr>
        <p:grpSpPr>
          <a:xfrm>
            <a:off x="403176" y="459957"/>
            <a:ext cx="1792377" cy="482667"/>
            <a:chOff x="536858" y="425655"/>
            <a:chExt cx="1792377" cy="48266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0BE1B5D0-4996-9298-2FB1-2B76A2F11714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2D963D6E-E3F7-C325-68DD-E56B581FEF0B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46B80DF1-4BC8-A85E-27C3-CD5C25121AD8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xmlns="" id="{C4B816AC-B71E-4047-EC95-8D8775CA3691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6" name="그래픽 75" descr="배지 단색으로 채워진">
            <a:extLst>
              <a:ext uri="{FF2B5EF4-FFF2-40B4-BE49-F238E27FC236}">
                <a16:creationId xmlns:a16="http://schemas.microsoft.com/office/drawing/2014/main" xmlns="" id="{8A393BC1-4746-046C-9FF9-8BB3BF1D2A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789745" y="3938746"/>
            <a:ext cx="412591" cy="412591"/>
          </a:xfrm>
          <a:prstGeom prst="rect">
            <a:avLst/>
          </a:prstGeom>
        </p:spPr>
      </p:pic>
      <p:pic>
        <p:nvPicPr>
          <p:cNvPr id="78" name="그래픽 77" descr="배지 3 단색으로 채워진">
            <a:extLst>
              <a:ext uri="{FF2B5EF4-FFF2-40B4-BE49-F238E27FC236}">
                <a16:creationId xmlns:a16="http://schemas.microsoft.com/office/drawing/2014/main" xmlns="" id="{383445F9-C748-D868-CDA5-12B1A40A9D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50121" y="3314842"/>
            <a:ext cx="403492" cy="40349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8D5CC10-6EDA-DDFC-21F7-A205FC3CE380}"/>
              </a:ext>
            </a:extLst>
          </p:cNvPr>
          <p:cNvSpPr txBox="1"/>
          <p:nvPr/>
        </p:nvSpPr>
        <p:spPr>
          <a:xfrm>
            <a:off x="9929098" y="1422673"/>
            <a:ext cx="2176505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주문 방법</a:t>
            </a:r>
            <a:r>
              <a:rPr lang="ko-KR" altLang="en-US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소개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시그니처</a:t>
            </a:r>
            <a:r>
              <a:rPr lang="ko-KR" altLang="en-US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메뉴 사진들과 함께</a:t>
            </a:r>
            <a:endParaRPr lang="en-US" altLang="ko-KR" sz="1050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처음 이용하는 사람들을 위해</a:t>
            </a:r>
            <a:endParaRPr lang="en-US" altLang="ko-KR" sz="1050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주문방법 서술</a:t>
            </a:r>
            <a:r>
              <a:rPr lang="ko-KR" altLang="en-US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en-US" altLang="ko-KR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en-US" altLang="ko-KR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아래로 커서를 내렸을 때</a:t>
            </a:r>
            <a:endParaRPr lang="en-US" altLang="ko-KR" sz="1050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스텝</a:t>
            </a:r>
            <a:r>
              <a:rPr lang="en-US" altLang="ko-KR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이미지가</a:t>
            </a:r>
            <a:endParaRPr lang="en-US" altLang="ko-KR" sz="1050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각각 좌우에서 등장하는 느낌으로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가맹 문의</a:t>
            </a:r>
            <a:endParaRPr lang="en-US" altLang="ko-KR" sz="1050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ko-KR" altLang="en-US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버튼이 항상 고정된 위치에 있도록</a:t>
            </a:r>
            <a:endParaRPr lang="en-US" altLang="ko-KR" sz="1050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가맹문의 페이지 링크</a:t>
            </a:r>
            <a:endParaRPr lang="en-US" altLang="ko-KR" sz="1050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xmlns="" id="{4C9D6876-FE57-0B70-6497-21C8F2DA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01555"/>
              </p:ext>
            </p:extLst>
          </p:nvPr>
        </p:nvGraphicFramePr>
        <p:xfrm>
          <a:off x="2195553" y="3021459"/>
          <a:ext cx="5537485" cy="397812"/>
        </p:xfrm>
        <a:graphic>
          <a:graphicData uri="http://schemas.openxmlformats.org/drawingml/2006/table">
            <a:tbl>
              <a:tblPr/>
              <a:tblGrid>
                <a:gridCol w="55374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78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공차 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시그니처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메뉴 사진과 설명 첨부</a:t>
                      </a:r>
                      <a:endParaRPr lang="ko-KR" altLang="en-US" sz="14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12">
            <a:extLst>
              <a:ext uri="{FF2B5EF4-FFF2-40B4-BE49-F238E27FC236}">
                <a16:creationId xmlns:a16="http://schemas.microsoft.com/office/drawing/2014/main" xmlns="" id="{CF012357-FE88-54B3-82A7-051F8D684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24168"/>
              </p:ext>
            </p:extLst>
          </p:nvPr>
        </p:nvGraphicFramePr>
        <p:xfrm>
          <a:off x="2209730" y="3542506"/>
          <a:ext cx="2754565" cy="396240"/>
        </p:xfrm>
        <a:graphic>
          <a:graphicData uri="http://schemas.openxmlformats.org/drawingml/2006/table">
            <a:tbl>
              <a:tblPr/>
              <a:tblGrid>
                <a:gridCol w="2754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스텝</a:t>
                      </a:r>
                      <a:r>
                        <a:rPr lang="en-US" altLang="ko-KR" sz="1400" dirty="0" smtClean="0"/>
                        <a:t>1 </a:t>
                      </a:r>
                      <a:r>
                        <a:rPr lang="ko-KR" altLang="en-US" sz="1400" dirty="0" smtClean="0"/>
                        <a:t>티 메뉴</a:t>
                      </a:r>
                      <a:endParaRPr lang="en-US" altLang="ko-KR" sz="1400" dirty="0" smtClean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xmlns="" id="{72E49FE0-9EFF-D28E-9206-07841A1EE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73907"/>
              </p:ext>
            </p:extLst>
          </p:nvPr>
        </p:nvGraphicFramePr>
        <p:xfrm>
          <a:off x="5083566" y="3542506"/>
          <a:ext cx="2649472" cy="396240"/>
        </p:xfrm>
        <a:graphic>
          <a:graphicData uri="http://schemas.openxmlformats.org/drawingml/2006/table">
            <a:tbl>
              <a:tblPr/>
              <a:tblGrid>
                <a:gridCol w="2649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그래픽 73" descr="배지 1 단색으로 채워진">
            <a:extLst>
              <a:ext uri="{FF2B5EF4-FFF2-40B4-BE49-F238E27FC236}">
                <a16:creationId xmlns:a16="http://schemas.microsoft.com/office/drawing/2014/main" xmlns="" id="{B8B43265-A693-8061-EEE2-B84FA008B5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82024" y="3032088"/>
            <a:ext cx="408636" cy="408636"/>
          </a:xfrm>
          <a:prstGeom prst="rect">
            <a:avLst/>
          </a:prstGeom>
        </p:spPr>
      </p:pic>
      <p:graphicFrame>
        <p:nvGraphicFramePr>
          <p:cNvPr id="42" name="표 12">
            <a:extLst>
              <a:ext uri="{FF2B5EF4-FFF2-40B4-BE49-F238E27FC236}">
                <a16:creationId xmlns:a16="http://schemas.microsoft.com/office/drawing/2014/main" xmlns="" id="{72E49FE0-9EFF-D28E-9206-07841A1EE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77629"/>
              </p:ext>
            </p:extLst>
          </p:nvPr>
        </p:nvGraphicFramePr>
        <p:xfrm>
          <a:off x="5083566" y="4012979"/>
          <a:ext cx="2649472" cy="396240"/>
        </p:xfrm>
        <a:graphic>
          <a:graphicData uri="http://schemas.openxmlformats.org/drawingml/2006/table">
            <a:tbl>
              <a:tblPr/>
              <a:tblGrid>
                <a:gridCol w="2649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5" name="표 12">
            <a:extLst>
              <a:ext uri="{FF2B5EF4-FFF2-40B4-BE49-F238E27FC236}">
                <a16:creationId xmlns:a16="http://schemas.microsoft.com/office/drawing/2014/main" xmlns="" id="{CF012357-FE88-54B3-82A7-051F8D684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90936"/>
              </p:ext>
            </p:extLst>
          </p:nvPr>
        </p:nvGraphicFramePr>
        <p:xfrm>
          <a:off x="2209730" y="4012979"/>
          <a:ext cx="2754565" cy="396240"/>
        </p:xfrm>
        <a:graphic>
          <a:graphicData uri="http://schemas.openxmlformats.org/drawingml/2006/table">
            <a:tbl>
              <a:tblPr/>
              <a:tblGrid>
                <a:gridCol w="2754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스텝</a:t>
                      </a:r>
                      <a:r>
                        <a:rPr lang="en-US" altLang="ko-KR" sz="1400" dirty="0" smtClean="0"/>
                        <a:t>2 </a:t>
                      </a:r>
                      <a:r>
                        <a:rPr lang="ko-KR" altLang="en-US" sz="1400" dirty="0" err="1" smtClean="0"/>
                        <a:t>토핑</a:t>
                      </a:r>
                      <a:endParaRPr lang="en-US" altLang="ko-KR" sz="1400" dirty="0" smtClean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12">
            <a:extLst>
              <a:ext uri="{FF2B5EF4-FFF2-40B4-BE49-F238E27FC236}">
                <a16:creationId xmlns:a16="http://schemas.microsoft.com/office/drawing/2014/main" xmlns="" id="{CF012357-FE88-54B3-82A7-051F8D684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86027"/>
              </p:ext>
            </p:extLst>
          </p:nvPr>
        </p:nvGraphicFramePr>
        <p:xfrm>
          <a:off x="2209730" y="4483832"/>
          <a:ext cx="2754565" cy="396240"/>
        </p:xfrm>
        <a:graphic>
          <a:graphicData uri="http://schemas.openxmlformats.org/drawingml/2006/table">
            <a:tbl>
              <a:tblPr/>
              <a:tblGrid>
                <a:gridCol w="2754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스텝</a:t>
                      </a:r>
                      <a:r>
                        <a:rPr lang="en-US" altLang="ko-KR" sz="1400" dirty="0" smtClean="0"/>
                        <a:t>3 </a:t>
                      </a:r>
                      <a:r>
                        <a:rPr lang="ko-KR" altLang="en-US" sz="1400" dirty="0" smtClean="0"/>
                        <a:t>당도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얼음 조절</a:t>
                      </a:r>
                      <a:endParaRPr lang="en-US" altLang="ko-KR" sz="1400" dirty="0" smtClean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xmlns="" id="{72E49FE0-9EFF-D28E-9206-07841A1EE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5173"/>
              </p:ext>
            </p:extLst>
          </p:nvPr>
        </p:nvGraphicFramePr>
        <p:xfrm>
          <a:off x="5083566" y="4496798"/>
          <a:ext cx="2649472" cy="396240"/>
        </p:xfrm>
        <a:graphic>
          <a:graphicData uri="http://schemas.openxmlformats.org/drawingml/2006/table">
            <a:tbl>
              <a:tblPr/>
              <a:tblGrid>
                <a:gridCol w="2649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229F32EB-C7E7-9B3E-D734-F665DD1A32E6}"/>
              </a:ext>
            </a:extLst>
          </p:cNvPr>
          <p:cNvSpPr/>
          <p:nvPr/>
        </p:nvSpPr>
        <p:spPr>
          <a:xfrm>
            <a:off x="8463259" y="3094430"/>
            <a:ext cx="814017" cy="844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img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가맹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문</a:t>
            </a:r>
            <a:r>
              <a:rPr lang="ko-KR" altLang="en-US" sz="1400" dirty="0"/>
              <a:t>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095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783E1F-80B5-9856-86A1-D3EEC15D3F54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3155573-BBFD-502A-1BAF-79F9E2B34BD2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FDD051-FE71-2221-3317-90375DBFD7E2}"/>
              </a:ext>
            </a:extLst>
          </p:cNvPr>
          <p:cNvSpPr txBox="1"/>
          <p:nvPr/>
        </p:nvSpPr>
        <p:spPr>
          <a:xfrm>
            <a:off x="0" y="-30711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소개</a:t>
            </a:r>
            <a:endParaRPr lang="ko-KR" altLang="en-US" sz="1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6DD7636-8DB1-BBA2-6E1C-8E20C7CD4EB5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6B3BD17-285B-A850-5855-225FA278CB09}"/>
              </a:ext>
            </a:extLst>
          </p:cNvPr>
          <p:cNvSpPr/>
          <p:nvPr/>
        </p:nvSpPr>
        <p:spPr>
          <a:xfrm>
            <a:off x="269425" y="1026488"/>
            <a:ext cx="9531296" cy="551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B0F935F-9BF3-FEF8-2332-A04D9893B43D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01BF5C37-0FAE-990C-CA90-7AE9E37D0297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EBB467C-02C7-F933-6E67-084CED67A187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9027696E-288E-1748-D350-30E8943F3E4F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0C2B5D88-4EFF-2D53-D0FD-E20DBEA9BBC5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400C638D-38A9-8997-60E6-EEF76B9005D6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AC12E1F-49CC-9557-5A69-C7DAB2944685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FB5B5C3-9531-8338-5F71-BA68DACAD0E7}"/>
              </a:ext>
            </a:extLst>
          </p:cNvPr>
          <p:cNvSpPr/>
          <p:nvPr/>
        </p:nvSpPr>
        <p:spPr>
          <a:xfrm>
            <a:off x="269425" y="1914525"/>
            <a:ext cx="9531296" cy="936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29F32EB-C7E7-9B3E-D734-F665DD1A32E6}"/>
              </a:ext>
            </a:extLst>
          </p:cNvPr>
          <p:cNvSpPr/>
          <p:nvPr/>
        </p:nvSpPr>
        <p:spPr>
          <a:xfrm>
            <a:off x="6448425" y="2574103"/>
            <a:ext cx="2687271" cy="431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56D847E-BE26-1E15-F274-46A1E00BD383}"/>
              </a:ext>
            </a:extLst>
          </p:cNvPr>
          <p:cNvSpPr txBox="1"/>
          <p:nvPr/>
        </p:nvSpPr>
        <p:spPr>
          <a:xfrm>
            <a:off x="496289" y="2084447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BEVERAGE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공차의 다양한 음료를 소개합니다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7E68F27-148F-E249-7F76-23A9228019AF}"/>
              </a:ext>
            </a:extLst>
          </p:cNvPr>
          <p:cNvSpPr txBox="1"/>
          <p:nvPr/>
        </p:nvSpPr>
        <p:spPr>
          <a:xfrm>
            <a:off x="7074737" y="2639327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뉴</a:t>
            </a:r>
            <a:r>
              <a:rPr lang="ko-KR" altLang="en-US" sz="12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소개</a:t>
            </a:r>
          </a:p>
        </p:txBody>
      </p:sp>
      <p:pic>
        <p:nvPicPr>
          <p:cNvPr id="29" name="그래픽 28" descr="재택 근무 윤곽선">
            <a:extLst>
              <a:ext uri="{FF2B5EF4-FFF2-40B4-BE49-F238E27FC236}">
                <a16:creationId xmlns:a16="http://schemas.microsoft.com/office/drawing/2014/main" xmlns="" id="{AA360F8F-7D31-7E16-8D20-ACAE5DED4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73913" y="2645003"/>
            <a:ext cx="324624" cy="3246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8D7D6E-FDA9-9EDF-363C-91A401592B3A}"/>
              </a:ext>
            </a:extLst>
          </p:cNvPr>
          <p:cNvSpPr txBox="1"/>
          <p:nvPr/>
        </p:nvSpPr>
        <p:spPr>
          <a:xfrm>
            <a:off x="2195553" y="2996979"/>
            <a:ext cx="553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 카테고리 나열</a:t>
            </a:r>
            <a:endParaRPr lang="ko-KR" alt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FF61D011-E8DF-0B2B-EB68-A6C4EC4D86FC}"/>
              </a:ext>
            </a:extLst>
          </p:cNvPr>
          <p:cNvGrpSpPr/>
          <p:nvPr/>
        </p:nvGrpSpPr>
        <p:grpSpPr>
          <a:xfrm>
            <a:off x="468370" y="5556381"/>
            <a:ext cx="9086822" cy="914761"/>
            <a:chOff x="576982" y="5299617"/>
            <a:chExt cx="8978210" cy="1171525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xmlns="" id="{D2DDE5B8-FD6D-87A7-CB70-2985F1D83985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8D1465A-98B1-9DB9-43A5-9D6D46E23C8C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6E9E1713-BAD2-0B03-0483-DA9DFCAB5C9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F2493698-2C38-2706-4934-17B3F0DCE2D4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DA8D1569-4B2B-4554-F13A-58971D3B684E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B186636C-E93E-B0BC-EDA5-DB5C4D30363D}"/>
              </a:ext>
            </a:extLst>
          </p:cNvPr>
          <p:cNvGrpSpPr/>
          <p:nvPr/>
        </p:nvGrpSpPr>
        <p:grpSpPr>
          <a:xfrm>
            <a:off x="403176" y="459957"/>
            <a:ext cx="1792377" cy="482667"/>
            <a:chOff x="536858" y="425655"/>
            <a:chExt cx="1792377" cy="48266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0BE1B5D0-4996-9298-2FB1-2B76A2F11714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2D963D6E-E3F7-C325-68DD-E56B581FEF0B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46B80DF1-4BC8-A85E-27C3-CD5C25121AD8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xmlns="" id="{C4B816AC-B71E-4047-EC95-8D8775CA3691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4" name="그래픽 73" descr="배지 1 단색으로 채워진">
            <a:extLst>
              <a:ext uri="{FF2B5EF4-FFF2-40B4-BE49-F238E27FC236}">
                <a16:creationId xmlns:a16="http://schemas.microsoft.com/office/drawing/2014/main" xmlns="" id="{B8B43265-A693-8061-EEE2-B84FA008B5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02943" y="2940535"/>
            <a:ext cx="408636" cy="408636"/>
          </a:xfrm>
          <a:prstGeom prst="rect">
            <a:avLst/>
          </a:prstGeom>
        </p:spPr>
      </p:pic>
      <p:pic>
        <p:nvPicPr>
          <p:cNvPr id="76" name="그래픽 75" descr="배지 단색으로 채워진">
            <a:extLst>
              <a:ext uri="{FF2B5EF4-FFF2-40B4-BE49-F238E27FC236}">
                <a16:creationId xmlns:a16="http://schemas.microsoft.com/office/drawing/2014/main" xmlns="" id="{8A393BC1-4746-046C-9FF9-8BB3BF1D2A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716096" y="3981147"/>
            <a:ext cx="412591" cy="412591"/>
          </a:xfrm>
          <a:prstGeom prst="rect">
            <a:avLst/>
          </a:prstGeom>
        </p:spPr>
      </p:pic>
      <p:pic>
        <p:nvPicPr>
          <p:cNvPr id="78" name="그래픽 77" descr="배지 3 단색으로 채워진">
            <a:extLst>
              <a:ext uri="{FF2B5EF4-FFF2-40B4-BE49-F238E27FC236}">
                <a16:creationId xmlns:a16="http://schemas.microsoft.com/office/drawing/2014/main" xmlns="" id="{383445F9-C748-D868-CDA5-12B1A40A9D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59767" y="3314842"/>
            <a:ext cx="403492" cy="40349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8D5CC10-6EDA-DDFC-21F7-A205FC3CE380}"/>
              </a:ext>
            </a:extLst>
          </p:cNvPr>
          <p:cNvSpPr txBox="1"/>
          <p:nvPr/>
        </p:nvSpPr>
        <p:spPr>
          <a:xfrm>
            <a:off x="9929098" y="1422673"/>
            <a:ext cx="21765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음료 카테고리 소개</a:t>
            </a:r>
            <a:endParaRPr lang="en-US" altLang="ko-KR" sz="1050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카테고리 클릭 시</a:t>
            </a:r>
            <a:endParaRPr lang="en-US" altLang="ko-KR" sz="105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카테고리의 음료들만 보이게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뉴</a:t>
            </a:r>
            <a:r>
              <a:rPr lang="en-US" altLang="ko-KR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5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상세 설명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ko-KR" altLang="en-US" sz="105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</a:t>
            </a:r>
            <a:r>
              <a:rPr lang="en-US" altLang="ko-KR" sz="105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5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메뉴에 마우스를 올렸을 때</a:t>
            </a:r>
            <a:endParaRPr lang="en-US" altLang="ko-KR" sz="105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클릭을 하면 자세히 볼 수 있다는 효과를 주고</a:t>
            </a:r>
            <a:endParaRPr lang="en-US" altLang="ko-KR" sz="105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105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이미지 아래로 해당 메뉴의 특징</a:t>
            </a:r>
            <a:r>
              <a:rPr lang="en-US" altLang="ko-KR" sz="105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사이즈 별 가격</a:t>
            </a:r>
            <a:r>
              <a:rPr lang="en-US" altLang="ko-KR" sz="105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영양정보 등 표시</a:t>
            </a:r>
            <a:endParaRPr lang="en-US" altLang="ko-KR" sz="105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가맹 문의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버튼이 항상 고정된 위치에 있도록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가맹문의 페이지 링크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xmlns="" id="{4C9D6876-FE57-0B70-6497-21C8F2DA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03944"/>
              </p:ext>
            </p:extLst>
          </p:nvPr>
        </p:nvGraphicFramePr>
        <p:xfrm>
          <a:off x="2195553" y="3345942"/>
          <a:ext cx="1226073" cy="304800"/>
        </p:xfrm>
        <a:graphic>
          <a:graphicData uri="http://schemas.openxmlformats.org/drawingml/2006/table">
            <a:tbl>
              <a:tblPr/>
              <a:tblGrid>
                <a:gridCol w="12260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7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 </a:t>
                      </a:r>
                      <a:r>
                        <a:rPr lang="en-US" altLang="ko-KR" sz="1400" dirty="0" smtClean="0"/>
                        <a:t>a</a:t>
                      </a:r>
                      <a:endParaRPr lang="en-US" altLang="ko-KR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12">
            <a:extLst>
              <a:ext uri="{FF2B5EF4-FFF2-40B4-BE49-F238E27FC236}">
                <a16:creationId xmlns:a16="http://schemas.microsoft.com/office/drawing/2014/main" xmlns="" id="{CF012357-FE88-54B3-82A7-051F8D684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27162"/>
              </p:ext>
            </p:extLst>
          </p:nvPr>
        </p:nvGraphicFramePr>
        <p:xfrm>
          <a:off x="2195553" y="3777164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sz="1400" dirty="0"/>
                        <a:t>이미지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표 12">
            <a:extLst>
              <a:ext uri="{FF2B5EF4-FFF2-40B4-BE49-F238E27FC236}">
                <a16:creationId xmlns:a16="http://schemas.microsoft.com/office/drawing/2014/main" xmlns="" id="{E8C26086-6AB6-ED2C-1888-A4FD75742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26422"/>
              </p:ext>
            </p:extLst>
          </p:nvPr>
        </p:nvGraphicFramePr>
        <p:xfrm>
          <a:off x="6998241" y="3783152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12">
            <a:extLst>
              <a:ext uri="{FF2B5EF4-FFF2-40B4-BE49-F238E27FC236}">
                <a16:creationId xmlns:a16="http://schemas.microsoft.com/office/drawing/2014/main" xmlns="" id="{DDAFB456-D62D-740D-8D41-BC8CECD4B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25659"/>
              </p:ext>
            </p:extLst>
          </p:nvPr>
        </p:nvGraphicFramePr>
        <p:xfrm>
          <a:off x="5770993" y="3783152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xmlns="" id="{277AB8D1-B638-231A-C349-28C0596B5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66329"/>
              </p:ext>
            </p:extLst>
          </p:nvPr>
        </p:nvGraphicFramePr>
        <p:xfrm>
          <a:off x="4596896" y="3783152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xmlns="" id="{72E49FE0-9EFF-D28E-9206-07841A1EE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12558"/>
              </p:ext>
            </p:extLst>
          </p:nvPr>
        </p:nvGraphicFramePr>
        <p:xfrm>
          <a:off x="3385196" y="3777164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표 17">
            <a:extLst>
              <a:ext uri="{FF2B5EF4-FFF2-40B4-BE49-F238E27FC236}">
                <a16:creationId xmlns:a16="http://schemas.microsoft.com/office/drawing/2014/main" xmlns="" id="{4C9D6876-FE57-0B70-6497-21C8F2DA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30887"/>
              </p:ext>
            </p:extLst>
          </p:nvPr>
        </p:nvGraphicFramePr>
        <p:xfrm>
          <a:off x="2195553" y="4705873"/>
          <a:ext cx="1226073" cy="304800"/>
        </p:xfrm>
        <a:graphic>
          <a:graphicData uri="http://schemas.openxmlformats.org/drawingml/2006/table">
            <a:tbl>
              <a:tblPr/>
              <a:tblGrid>
                <a:gridCol w="12260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7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r>
                        <a:rPr lang="en-US" altLang="ko-KR" sz="1400" baseline="0" dirty="0" smtClean="0"/>
                        <a:t> b</a:t>
                      </a:r>
                      <a:endParaRPr lang="en-US" altLang="ko-KR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29F32EB-C7E7-9B3E-D734-F665DD1A32E6}"/>
              </a:ext>
            </a:extLst>
          </p:cNvPr>
          <p:cNvSpPr/>
          <p:nvPr/>
        </p:nvSpPr>
        <p:spPr>
          <a:xfrm>
            <a:off x="8463259" y="3094430"/>
            <a:ext cx="814017" cy="844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img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가맹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문</a:t>
            </a:r>
            <a:r>
              <a:rPr lang="ko-KR" altLang="en-US" sz="1400" dirty="0"/>
              <a:t>의</a:t>
            </a:r>
            <a:endParaRPr lang="ko-KR" altLang="en-US" sz="1400" dirty="0"/>
          </a:p>
        </p:txBody>
      </p:sp>
      <p:graphicFrame>
        <p:nvGraphicFramePr>
          <p:cNvPr id="44" name="표 12">
            <a:extLst>
              <a:ext uri="{FF2B5EF4-FFF2-40B4-BE49-F238E27FC236}">
                <a16:creationId xmlns:a16="http://schemas.microsoft.com/office/drawing/2014/main" xmlns="" id="{CF012357-FE88-54B3-82A7-051F8D684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30063"/>
              </p:ext>
            </p:extLst>
          </p:nvPr>
        </p:nvGraphicFramePr>
        <p:xfrm>
          <a:off x="2195553" y="5113759"/>
          <a:ext cx="5601657" cy="304800"/>
        </p:xfrm>
        <a:graphic>
          <a:graphicData uri="http://schemas.openxmlformats.org/drawingml/2006/table">
            <a:tbl>
              <a:tblPr/>
              <a:tblGrid>
                <a:gridCol w="5601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8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/>
                        <a:t>상     품     이    미    지     들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6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382</TotalTime>
  <Words>1361</Words>
  <Application>Microsoft Office PowerPoint</Application>
  <PresentationFormat>사용자 지정</PresentationFormat>
  <Paragraphs>329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다은</dc:creator>
  <cp:lastModifiedBy>pc</cp:lastModifiedBy>
  <cp:revision>18</cp:revision>
  <dcterms:created xsi:type="dcterms:W3CDTF">2023-03-04T13:50:33Z</dcterms:created>
  <dcterms:modified xsi:type="dcterms:W3CDTF">2023-03-05T11:16:05Z</dcterms:modified>
</cp:coreProperties>
</file>