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754230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0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9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77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25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86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5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78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2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1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46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3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865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0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51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7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00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79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17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49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220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02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2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8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2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5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17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4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7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면">
  <p:cSld name="백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solidFill>
          <a:srgbClr val="E5C9B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2">
                <a:alphaModFix/>
              </a:blip>
              <a:srcRect l="33811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26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29</a:t>
            </a:r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 dirty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29</a:t>
            </a:r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4-%ED%95%98%EC%9D%B4%ED%8D%BC%EB%A7%81%ED%81%AC-%EC%84%A4%EC%A0%9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4-%ED%95%98%EC%9D%B4%ED%8D%BC%EB%A7%81%ED%81%AC-%EC%84%A4%EC%A0%9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5-%EB%8B%A4%EC%96%91%ED%95%9C-%EA%B8%80%EC%9E%90-%EB%AA%A8%EC%96%9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6-%EB%AA%A9%EB%A1%9D-%ED%83%9C%EA%B7%B8-%ED%99%9C%EC%9A%A9" TargetMode="External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6-%EB%AA%A9%EB%A1%9D-%ED%83%9C%EA%B7%B8-%ED%99%9C%EC%9A%A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hyperlink" Target="https://rintiantta.github.io/academy-html/guide/chapter3.html#%EA%B8%B0%EB%B3%B8%EC%98%88%EC%A0%9C-3-7-%EB%AA%A9%EB%A1%9D-%ED%83%9C%EA%B7%B8-%ED%99%9C%EC%9A%A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7-%EB%AA%A9%EB%A1%9D-%ED%83%9C%EA%B7%B8-%ED%99%9C%EC%9A%A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8-%ED%96%89%E3%83%BB%EC%97%B4-%ED%95%A9%EC%B9%A8-%ED%91%9C-%EC%83%9D%EC%84%B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g"/><Relationship Id="rId4" Type="http://schemas.openxmlformats.org/officeDocument/2006/relationships/hyperlink" Target="https://rintiantta.github.io/academy-html/guide/chapter3.html#%EA%B8%B0%EB%B3%B8%EC%98%88%EC%A0%9C-3-9-%EB%A9%80%ED%8B%B0%EB%AF%B8%EB%94%94%EC%96%B4-%EC%9D%B4%EB%AF%B8%EC%A7%80-%EC%98%A4%EB%94%94%EC%98%A4-%EB%B9%84%EB%94%94%EC%98%A4-%EC%82%BD%EC%9E%85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Relationship Id="rId4" Type="http://schemas.openxmlformats.org/officeDocument/2006/relationships/hyperlink" Target="https://rintiantta.github.io/academy-html/guide/chapter3.html#%EA%B8%B0%EB%B3%B8%EC%98%88%EC%A0%9C-3-1-%EC%A0%9C%EB%AA%A9-%ED%91%9C%ED%98%8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hyperlink" Target="https://rintiantta.github.io/academy-html/guide/chapter3.html#%EA%B8%B0%EB%B3%B8%EC%98%88%EC%A0%9C-3-2-%EB%B3%B8%EB%AC%B8-%EB%8B%A8%EB%9D%BD-%EA%B5%AC%EB%B6%8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ntiantta.github.io/academy-html/guide/chapter3.html#%EA%B8%B0%EB%B3%B8%EC%98%88%EC%A0%9C-3-3-%EC%A0%9C%EB%AA%A9%EA%B3%BC-%EB%B3%B8%EB%AC%B8-%ED%83%9C%EA%B7%B8%EC%9D%98-%ED%99%9C%EC%9A%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 cap="flat" cmpd="sng">
            <a:solidFill>
              <a:srgbClr val="99A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62" name="Google Shape;62;p8" descr="쿡북로고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웹 프로그래밍 입문(3판)</a:t>
            </a: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Dotum"/>
                <a:sym typeface="Dotum"/>
              </a:rPr>
              <a:t>[강의교안 이용 안내]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본 강의교안의 저작권은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한빛아카데미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Dotum"/>
                <a:sym typeface="Dotum"/>
              </a:rPr>
              <a:t>㈜에 있습니다.</a:t>
            </a: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 </a:t>
            </a:r>
            <a:endParaRPr sz="1000" b="0" i="0" u="none" strike="noStrike" cap="none" dirty="0">
              <a:solidFill>
                <a:srgbClr val="222222"/>
              </a:solidFill>
              <a:latin typeface="+mn-ea"/>
              <a:ea typeface="+mn-ea"/>
              <a:cs typeface="Dotum"/>
              <a:sym typeface="Dotum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lang="ko-KR" sz="1000" b="0" i="0" u="none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lang="ko-KR" sz="1000" b="0" i="0" u="sng" strike="noStrike" cap="none" dirty="0">
                <a:solidFill>
                  <a:srgbClr val="222222"/>
                </a:solidFill>
                <a:latin typeface="+mn-ea"/>
                <a:ea typeface="+mn-ea"/>
                <a:cs typeface="Dotum"/>
                <a:sym typeface="Dotum"/>
              </a:rPr>
              <a:t>.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+mn-ea"/>
              <a:ea typeface="+mn-ea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앵커</a:t>
            </a:r>
            <a:r>
              <a:rPr lang="en-US" altLang="ko-KR" dirty="0"/>
              <a:t> </a:t>
            </a:r>
            <a:r>
              <a:rPr lang="ko-KR" dirty="0"/>
              <a:t>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a 태그의 href 속성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❶ 절대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http ://naver.com - </a:t>
            </a:r>
            <a:r>
              <a:rPr lang="ko-KR" dirty="0" err="1"/>
              <a:t>네이버의</a:t>
            </a:r>
            <a:r>
              <a:rPr lang="ko-KR" dirty="0"/>
              <a:t> 메인 페이지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/animal.jpg - 현재 웹 사이트 최상위 위치의 animal.jpg 파일</a:t>
            </a:r>
            <a:endParaRPr lang="en-US" altLang="ko-KR"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❷ 상대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animal.jpg - 웹 페이지가 있는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image/animal.jpg - 웹 페이지가 있는 폴더에 포함된 image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../animal.jpg - 웹 페이지가 있는 폴더의 상위 폴더에 있는 animal.jpg 파일</a:t>
            </a:r>
            <a:endParaRPr lang="en-US" altLang="ko-KR"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❸ 아이디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#name - id 속성이 name인 태그의 위치로 이동</a:t>
            </a:r>
            <a:endParaRPr lang="en-US" altLang="ko-KR"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❹ 메일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mailto : hanb@hanbit.co.kr – 해당 주소로 메일 전송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특정 웹 페이지에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37" name="Google Shape;137;p18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18" descr="C:\Users\acauser2\Desktop\강의교안 작업\fig_4455\ch03_샘플\코드 3-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336" y="2276872"/>
            <a:ext cx="8077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웹 페이지 내부에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45" name="Google Shape;145;p19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6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온라인 에디터</a:t>
            </a:r>
            <a:endParaRPr sz="1600" b="1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19" descr="C:\Users\acauser2\Desktop\강의교안 작업\fig_4455\ch03_샘플\코드 3-6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608" y="1988840"/>
            <a:ext cx="6725990" cy="477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글자 모양 태그</a:t>
            </a: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26193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ko-KR"/>
              <a:t>글자 모양 태그 내부에 제목 글자 태그와 본문 글자 태그는 넣을 수 없음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53" name="Google Shape;153;p20" descr="C:\Users\acauser2\Desktop\강의교안 작업\fig_4455\ch03_샘플\표 3-3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24206"/>
            <a:ext cx="42291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C:\Users\acauser2\Desktop\강의교안 작업\fig_4455\ch03_샘플\표 3-3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184" y="1750933"/>
            <a:ext cx="42100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descr="C:\Users\acauser2\Desktop\강의교안 작업\fig_4455\ch03_샘플\그림 3-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552" y="4829175"/>
            <a:ext cx="3418788" cy="19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3-5] 다양한 글자 모양					</a:t>
            </a:r>
            <a:r>
              <a:rPr lang="ko-KR" b="0" dirty="0"/>
              <a:t> </a:t>
            </a:r>
            <a:endParaRPr b="0" dirty="0"/>
          </a:p>
        </p:txBody>
      </p:sp>
      <p:sp>
        <p:nvSpPr>
          <p:cNvPr id="162" name="Google Shape;162;p21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595783" y="1390472"/>
            <a:ext cx="5568710" cy="4952317"/>
            <a:chOff x="508700" y="1550167"/>
            <a:chExt cx="5568710" cy="4952317"/>
          </a:xfrm>
        </p:grpSpPr>
        <p:pic>
          <p:nvPicPr>
            <p:cNvPr id="164" name="Google Shape;164;p21" descr="C:\Users\acauser2\Desktop\강의교안 작업\fig_4455\ch03_샘플\코드 3-7(b).jpg"/>
            <p:cNvPicPr preferRelativeResize="0"/>
            <p:nvPr/>
          </p:nvPicPr>
          <p:blipFill rotWithShape="1">
            <a:blip r:embed="rId4">
              <a:alphaModFix/>
            </a:blip>
            <a:srcRect r="1628"/>
            <a:stretch/>
          </p:blipFill>
          <p:spPr>
            <a:xfrm>
              <a:off x="526480" y="4270236"/>
              <a:ext cx="5502845" cy="223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1" descr="C:\Users\acauser2\Desktop\강의교안 작업\fig_4455\ch03_샘플\코드 3-7.jpg"/>
            <p:cNvPicPr preferRelativeResize="0"/>
            <p:nvPr/>
          </p:nvPicPr>
          <p:blipFill rotWithShape="1">
            <a:blip r:embed="rId5">
              <a:alphaModFix/>
            </a:blip>
            <a:srcRect b="4239"/>
            <a:stretch/>
          </p:blipFill>
          <p:spPr>
            <a:xfrm>
              <a:off x="508700" y="1550167"/>
              <a:ext cx="5568710" cy="2886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90" y="2519364"/>
            <a:ext cx="2879574" cy="36786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메뉴 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웹 사이트의 다른 웹 페이지로 이동할 수 있는 버튼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내비게이션 메뉴를 만들기 위해 </a:t>
            </a:r>
            <a:br>
              <a:rPr lang="ko-KR"/>
            </a:br>
            <a:r>
              <a:rPr lang="ko-KR"/>
              <a:t>주로 사용되는 목록 태그</a:t>
            </a:r>
            <a:endParaRPr b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73" name="Google Shape;173;p22" descr="C:\Users\acauser2\Desktop\강의교안 작업\fig_4455\ch03_샘플\그림 3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60" y="1558432"/>
            <a:ext cx="7206600" cy="241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 descr="C:\Users\acauser2\Desktop\강의교안 작업\fig_4455\ch03_샘플\표 3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7904" y="4175368"/>
            <a:ext cx="4219576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순서가 없는 기본(글머리 기호)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endParaRPr lang="en-US" altLang="ko-KR" sz="500" b="1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순서가 있는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81" name="Google Shape;181;p23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3" descr="C:\Users\acauser2\Desktop\강의교안 작업\fig_4455\ch03_샘플\코드 3-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3" y="1700808"/>
            <a:ext cx="6768753" cy="224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 descr="C:\Users\acauser2\Desktop\강의교안 작업\fig_4455\ch03_샘플\코드 3-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2" y="4437112"/>
            <a:ext cx="6768753" cy="22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410" y="2620058"/>
            <a:ext cx="676604" cy="6271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347" y="5553193"/>
            <a:ext cx="776892" cy="6647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r>
              <a:rPr lang="ko-KR" b="0" dirty="0"/>
              <a:t>1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중첩 목록 만들기</a:t>
            </a:r>
            <a:endParaRPr b="1" dirty="0"/>
          </a:p>
        </p:txBody>
      </p:sp>
      <p:sp>
        <p:nvSpPr>
          <p:cNvPr id="192" name="Google Shape;192;p24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4" descr="C:\Users\acauser2\Desktop\강의교안 작업\fig_4455\ch03_샘플\코드 3-1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99" y="1570138"/>
            <a:ext cx="6225793" cy="52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 descr="C:\Users\acauser2\Desktop\강의교안 작업\fig_4455\ch03_샘플\코드 3-10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2314" y="2852936"/>
            <a:ext cx="2621813" cy="297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표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201" name="Google Shape;201;p25" descr="C:\Users\acauser2\Desktop\강의교안 작업\fig_4455\ch03_샘플\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04" y="851917"/>
            <a:ext cx="4200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6077410" y="3871104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25" descr="C:\Users\acauser2\Desktop\강의교안 작업\fig_4455\ch03_샘플\코드 3-1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562" y="4635970"/>
            <a:ext cx="7576846" cy="19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표에 셀 추가하기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10" name="Google Shape;210;p26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26" descr="C:\Users\acauser2\Desktop\강의교안 작업\fig_4455\ch03_샘플\코드 3-12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122" y="1600068"/>
            <a:ext cx="5966635" cy="98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descr="C:\Users\acauser2\Desktop\강의교안 작업\fig_4455\ch03_샘플\코드 3-12(2).jpg"/>
          <p:cNvPicPr preferRelativeResize="0"/>
          <p:nvPr/>
        </p:nvPicPr>
        <p:blipFill rotWithShape="1">
          <a:blip r:embed="rId5">
            <a:alphaModFix/>
          </a:blip>
          <a:srcRect t="1887" b="37751"/>
          <a:stretch/>
        </p:blipFill>
        <p:spPr>
          <a:xfrm>
            <a:off x="516122" y="2360310"/>
            <a:ext cx="5966635" cy="39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descr="C:\Users\acauser2\Desktop\강의교안 작업\fig_4455\ch03_샘플\코드 3-12(2).jpg"/>
          <p:cNvPicPr preferRelativeResize="0"/>
          <p:nvPr/>
        </p:nvPicPr>
        <p:blipFill rotWithShape="1">
          <a:blip r:embed="rId5">
            <a:alphaModFix/>
          </a:blip>
          <a:srcRect t="62955" r="52713" b="2624"/>
          <a:stretch/>
        </p:blipFill>
        <p:spPr>
          <a:xfrm>
            <a:off x="4566186" y="1882537"/>
            <a:ext cx="3022447" cy="2411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309360" y="4047424"/>
            <a:ext cx="1285804" cy="22607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6F6F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186" y="5054439"/>
            <a:ext cx="3128558" cy="1095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lang="ko-KR"/>
              <a:t>3장 HTML5 기본 태그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테이블 태그의 속성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21" name="Google Shape;221;p27" descr="C:\Users\acauser2\Desktop\강의교안 작업\fig_4455\ch03_샘플\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484784"/>
            <a:ext cx="497151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3-8] 행·열 병합 표 생성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colspan 속성과 rowspan 속성을 적용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28" descr="C:\Users\acauser2\Desktop\강의교안 작업\fig_4455\ch03_샘플\코드 3-1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640" y="1710392"/>
            <a:ext cx="6509967" cy="508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 등 멀티미디어를 넣을 때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36" name="Google Shape;236;p29" descr="C:\Users\acauser2\Desktop\강의교안 작업\fig_4455\ch03_샘플\표 3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00838"/>
            <a:ext cx="414623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 속성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비디오에 필요한 추가 정보는 속성을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43" name="Google Shape;243;p30" descr="C:\Users\acauser2\Desktop\강의교안 작업\fig_4455\ch03_샘플\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16832"/>
            <a:ext cx="6286991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3-9] 멀티미디어(이미지, 오디오, 비디오) 삽입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b="1"/>
              <a:t>1. 이미지 삽입하기</a:t>
            </a:r>
            <a:endParaRPr b="1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이미지 파일 준비 : 준비 파일(이미지.jpg)을 HTML 페이지와 같은 폴더에 넣기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31" descr="C:\Users\acauser2\Desktop\강의교안 작업\fig_4455\ch03_샘플\코드 3-1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2492896"/>
            <a:ext cx="8067676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 descr="C:\Users\acauser2\Desktop\강의교안 작업\fig_4455\ch03_샘플\코드 3-14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0461" y="4416946"/>
            <a:ext cx="5438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음악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음악 파일 준비 : 준비 파일(오디오.mp3)을 HTML 페이지와 같은 폴더에 넣기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9" name="Google Shape;259;p32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p32" descr="C:\Users\acauser2\Desktop\강의교안 작업\fig_4455\ch03_샘플\코드 3-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25" y="2276872"/>
            <a:ext cx="8115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웹 브라우저 제약이 없도록 음악 삽입하기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&lt;source&gt; 태그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웹 브라우저마다 지원하는 음악 파일 확장자가 다른 문제 해결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&lt;audio&gt; 태그나 &lt;video&gt; 태그 내부에 입력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 dirty="0"/>
              <a:t>ogg파일 준비: .ogg </a:t>
            </a:r>
            <a:r>
              <a:rPr lang="ko-KR" sz="1400" dirty="0" err="1"/>
              <a:t>확장자</a:t>
            </a:r>
            <a:r>
              <a:rPr lang="ko-KR" sz="1400" dirty="0"/>
              <a:t> 파일을 </a:t>
            </a:r>
            <a:r>
              <a:rPr lang="ko-KR" sz="1400" b="0" dirty="0"/>
              <a:t>HTML 페이지와 같은 폴더에 넣기</a:t>
            </a:r>
            <a:endParaRPr dirty="0"/>
          </a:p>
        </p:txBody>
      </p:sp>
      <p:sp>
        <p:nvSpPr>
          <p:cNvPr id="267" name="Google Shape;267;p33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8" name="Google Shape;268;p33" descr="C:\Users\acauser2\Desktop\강의교안 작업\fig_4455\ch03_샘플\코드 3-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3429000"/>
            <a:ext cx="8058151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4. 동영상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 파일 준비 : 준비 파일(동영상.mp4, 동영상.webm)을 HTML 페이지와 같은 폴더에 넣기</a:t>
            </a:r>
            <a:endParaRPr dirty="0"/>
          </a:p>
        </p:txBody>
      </p:sp>
      <p:sp>
        <p:nvSpPr>
          <p:cNvPr id="275" name="Google Shape;275;p34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p34" descr="C:\Users\acauser2\Desktop\강의교안 작업\fig_4455\ch03_샘플\코드 3-1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2305050"/>
            <a:ext cx="80867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 descr="C:\Users\acauser2\Desktop\강의교안 작업\fig_4455\ch03_샘플\코드 3-17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9030" y="4077072"/>
            <a:ext cx="4572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576A6-37A9-C672-303A-72D01555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" y="2867928"/>
            <a:ext cx="8078527" cy="2562218"/>
          </a:xfrm>
          <a:prstGeom prst="rect">
            <a:avLst/>
          </a:prstGeom>
        </p:spPr>
      </p:pic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/>
              <a:t>5. </a:t>
            </a:r>
            <a:r>
              <a:rPr lang="ko-KR" b="1" dirty="0"/>
              <a:t>동영상을 불러오는 동안 다른 이미지 보여 주기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poster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&lt;video&gt;태그의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동영상을 불러오는 동안 사용자에게 보여 줄 이미지를 지정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이미지 경로 입력</a:t>
            </a:r>
            <a:endParaRPr dirty="0"/>
          </a:p>
        </p:txBody>
      </p:sp>
      <p:sp>
        <p:nvSpPr>
          <p:cNvPr id="284" name="Google Shape;284;p35"/>
          <p:cNvSpPr/>
          <p:nvPr/>
        </p:nvSpPr>
        <p:spPr>
          <a:xfrm>
            <a:off x="6077411" y="127762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5" descr="C:\Users\acauser2\Desktop\강의교안 작업\fig_4455\ch03_샘플\코드 3-18 결과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5504" y="4777408"/>
            <a:ext cx="3600399" cy="208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HTML5에서 지원하는 기본 태그를 사용할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글자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목록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미디어 태그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628800"/>
            <a:ext cx="5256584" cy="256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페이지에서는 글자 태그가 비중이 큼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7236296" cy="49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제목과 본문 글자 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문서의 제목을 표현할 때 사용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h는 Heading을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1" y="2132857"/>
            <a:ext cx="3930334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3-1] 제목 표현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12776"/>
            <a:ext cx="8184060" cy="45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sng" strike="noStrike" cap="none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600" b="1" i="0" u="sng" strike="noStrike" cap="none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온라인 에디터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3-2] 본문 단락 구분	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355377"/>
            <a:ext cx="8184060" cy="380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799" y="4608463"/>
            <a:ext cx="6006263" cy="183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3-3] 제목과 본문 태그의 활용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077410" y="854591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sz="1600" b="1" dirty="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5" descr="C:\Users\acauser2\Desktop\강의교안 작업\fig_4455\ch03_샘플\코드 3-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268760"/>
            <a:ext cx="5760640" cy="449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33" y="4428307"/>
            <a:ext cx="3822470" cy="2335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앵커태그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하이퍼텍스트 : 사용자의 선택에 따라 특정 정보로 이동하는 조직된 문서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a 태그(Anchor) : 다른 웹 페이지나 웹 페이지 내부의 특정 위치로 이동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Href : Hyper Reference를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23" name="Google Shape;123;p16" descr="C:\Users\acauser2\Desktop\강의교안 작업\fig_4455\ch03_샘플\그림 3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042" y="4323556"/>
            <a:ext cx="6400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 descr="C:\Users\acauser2\Desktop\강의교안 작업\fig_4455\ch03_샘플\표 3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185" y="2780928"/>
            <a:ext cx="3667126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858</Words>
  <Application>Microsoft Office PowerPoint</Application>
  <PresentationFormat>화면 슬라이드 쇼(4:3)</PresentationFormat>
  <Paragraphs>205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Noto Sans Symbols</vt:lpstr>
      <vt:lpstr>Dotum</vt:lpstr>
      <vt:lpstr>Malgun Gothic</vt:lpstr>
      <vt:lpstr>Malgun Gothic</vt:lpstr>
      <vt:lpstr>Arial</vt:lpstr>
      <vt:lpstr>Verdana</vt:lpstr>
      <vt:lpstr>1_Office 테마</vt:lpstr>
      <vt:lpstr>PowerPoint 프레젠테이션</vt:lpstr>
      <vt:lpstr>3장 HTML5 기본 태그</vt:lpstr>
      <vt:lpstr>Contents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02 목록 태그</vt:lpstr>
      <vt:lpstr>02 목록 태그</vt:lpstr>
      <vt:lpstr>02 목록 태그</vt:lpstr>
      <vt:lpstr>03 테이블 태그</vt:lpstr>
      <vt:lpstr>03 테이블 태그</vt:lpstr>
      <vt:lpstr>03 테이블 태그</vt:lpstr>
      <vt:lpstr>03 테이블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마케팅팀</cp:lastModifiedBy>
  <cp:revision>8</cp:revision>
  <dcterms:modified xsi:type="dcterms:W3CDTF">2022-12-27T03:11:03Z</dcterms:modified>
</cp:coreProperties>
</file>