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65" r:id="rId6"/>
    <p:sldId id="266" r:id="rId7"/>
    <p:sldId id="268" r:id="rId8"/>
    <p:sldId id="270" r:id="rId9"/>
    <p:sldId id="269" r:id="rId10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0"/>
  </p:normalViewPr>
  <p:slideViewPr>
    <p:cSldViewPr snapToGrid="0">
      <p:cViewPr varScale="1">
        <p:scale>
          <a:sx n="82" d="100"/>
          <a:sy n="82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BB68-2937-2962-0C43-78ADDA8B6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300BE-D56F-165E-1D63-81801F06C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EF5AB-DF5C-8BF2-4DEE-C3159B07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AB4A-4BF8-EB42-B1E9-04A9CD56E8B0}" type="datetimeFigureOut">
              <a:rPr lang="en-PT" smtClean="0"/>
              <a:t>02/11/2023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F135-80F1-E79D-1AA6-0C971803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8F738-31C6-F873-91F9-347934FE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17C3-371B-5942-AE6D-D1ABB9FEF4F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4255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9DB2-4FE4-DDC8-C5A6-363A939B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9CAEA-50AC-AA43-EFBE-5B8EFAD15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ACC46-CAB1-4A90-2436-6A749F02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AB4A-4BF8-EB42-B1E9-04A9CD56E8B0}" type="datetimeFigureOut">
              <a:rPr lang="en-PT" smtClean="0"/>
              <a:t>02/11/2023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BB388-8832-2528-F8EB-49EA447D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1B4D7-F4E4-02A9-78C2-CB28161C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17C3-371B-5942-AE6D-D1ABB9FEF4F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4177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D8404-5780-0694-7DF7-0D3A18274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EA872-53FF-E138-81C5-25387477C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F959A-38FB-EE92-8217-179F087B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AB4A-4BF8-EB42-B1E9-04A9CD56E8B0}" type="datetimeFigureOut">
              <a:rPr lang="en-PT" smtClean="0"/>
              <a:t>02/11/2023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C545D-D64B-06E1-82CD-E7F94318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66DB4-2BF3-4A29-701A-1BCB326E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17C3-371B-5942-AE6D-D1ABB9FEF4F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3367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963F-EE16-1509-89ED-01CFDCB0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3470-641D-BCF4-C213-91183ADD0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56D1B-71F0-6D43-0FFA-39855BFD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AB4A-4BF8-EB42-B1E9-04A9CD56E8B0}" type="datetimeFigureOut">
              <a:rPr lang="en-PT" smtClean="0"/>
              <a:t>02/11/2023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6A8FB-597A-E462-4242-161B01F9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6A4D6-3506-B8D1-A3D4-ADBD9452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17C3-371B-5942-AE6D-D1ABB9FEF4F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9264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FC11-01DE-07CB-36DA-80DD4177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7B8A9-5FAA-32E2-2E98-6FCC940DC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DB9AE-BB9A-B3EE-D6CF-33482FC9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AB4A-4BF8-EB42-B1E9-04A9CD56E8B0}" type="datetimeFigureOut">
              <a:rPr lang="en-PT" smtClean="0"/>
              <a:t>02/11/2023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B7575-A213-B582-C4B7-EA77891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3C087-5DF3-86B7-9908-6D11FC8C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17C3-371B-5942-AE6D-D1ABB9FEF4F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4708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2C56-DB77-6063-9763-44531B27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53CE9-8A9C-B1E3-2171-6D4F08DF2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C9AC0-7A42-24D7-639E-EF8A2D009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8E517-340B-7BD2-8B60-46D61BD3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AB4A-4BF8-EB42-B1E9-04A9CD56E8B0}" type="datetimeFigureOut">
              <a:rPr lang="en-PT" smtClean="0"/>
              <a:t>02/11/2023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40D7E-CCC6-0403-A023-36A7E5D6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656C9-7F65-9F93-A5A2-D40DC82F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17C3-371B-5942-AE6D-D1ABB9FEF4F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6116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C662-D86D-4087-D50F-F4A22BE97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D9EE1-5510-F39A-C090-DB4648ED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AB481-0FC9-6FBA-02C3-A6EC267E8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49912-7BD7-A4F7-F67A-08A841ACA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D24B5-BA9E-19BA-EE81-CAC05986A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7103C-822A-367A-575F-D4FF551F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AB4A-4BF8-EB42-B1E9-04A9CD56E8B0}" type="datetimeFigureOut">
              <a:rPr lang="en-PT" smtClean="0"/>
              <a:t>02/11/2023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63699E-4193-F278-DBBE-16D01C26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1C14C-53C3-AC6F-4B65-47723064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17C3-371B-5942-AE6D-D1ABB9FEF4F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6903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AD29-3CC6-C139-1D97-1CC103BA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253ED-91C8-C292-B193-1D7051F6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AB4A-4BF8-EB42-B1E9-04A9CD56E8B0}" type="datetimeFigureOut">
              <a:rPr lang="en-PT" smtClean="0"/>
              <a:t>02/11/2023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D95D7-DE37-95BE-4F55-FAF009A4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B736B-7F8B-4F46-7E26-22B4D864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17C3-371B-5942-AE6D-D1ABB9FEF4F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2995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ED9C5-A93E-4421-475A-FFEC7731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AB4A-4BF8-EB42-B1E9-04A9CD56E8B0}" type="datetimeFigureOut">
              <a:rPr lang="en-PT" smtClean="0"/>
              <a:t>02/11/2023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A7868-9B4F-C49C-1AD8-0ECC1A71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85F4E-1CF9-E5D5-66C0-3D867D5E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17C3-371B-5942-AE6D-D1ABB9FEF4F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7940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D8FE-A12F-EF94-36F7-16A3C2D5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14D3E-556C-0089-38C6-5C4F5E59A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88742-AF4E-1E4E-DFD5-169833AC1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FE4D1-AED2-51B6-872B-9AB60252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AB4A-4BF8-EB42-B1E9-04A9CD56E8B0}" type="datetimeFigureOut">
              <a:rPr lang="en-PT" smtClean="0"/>
              <a:t>02/11/2023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92B18-1B11-7E80-D849-D7A3A33D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E8412-0157-DA50-51AB-BEF28875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17C3-371B-5942-AE6D-D1ABB9FEF4F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0627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CB97-5D02-AAEE-1F3F-6E65E000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2E639-F63C-4036-68EC-7E752241E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137A8-4480-8986-0C02-29D7C3E50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B2953-C64A-9ACA-DC44-914597AB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AB4A-4BF8-EB42-B1E9-04A9CD56E8B0}" type="datetimeFigureOut">
              <a:rPr lang="en-PT" smtClean="0"/>
              <a:t>02/11/2023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5BFA0-7AAE-3C88-7491-0C06AC68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7E811-6A76-9C08-463B-4DBF5BDD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17C3-371B-5942-AE6D-D1ABB9FEF4F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2582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E7992-24DE-9D30-D17D-C3D7E4A9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A9043-F9C6-200E-48EB-75D95A543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43EF-2EDD-0AD9-B6BE-A735D240E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AAB4A-4BF8-EB42-B1E9-04A9CD56E8B0}" type="datetimeFigureOut">
              <a:rPr lang="en-PT" smtClean="0"/>
              <a:t>02/11/2023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C3007-A212-680D-2687-DA3C5A18D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DB848-544A-152D-7703-0B35A4395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417C3-371B-5942-AE6D-D1ABB9FEF4F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6378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73B5-282B-32E6-31B4-701E7C09C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T" dirty="0"/>
              <a:t>Classification of Water Consumer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DF9D7-24C3-0075-9AD5-27036138A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8441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3437-F56F-4355-5FC0-E7C41B07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02C7A-075E-5BCC-5C78-B5A7F581C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dataset is collected from the water consumption records in a municipality</a:t>
            </a:r>
          </a:p>
          <a:p>
            <a:r>
              <a:rPr lang="en-GB" dirty="0"/>
              <a:t>This dataset comprises a monthly record of water consumption by all the measuring devices installed in the region</a:t>
            </a:r>
          </a:p>
          <a:p>
            <a:r>
              <a:rPr lang="en-GB" dirty="0"/>
              <a:t>Each data entry is annotated with the type of consumer, among 9 different classes</a:t>
            </a:r>
          </a:p>
          <a:p>
            <a:r>
              <a:rPr lang="en-GB" dirty="0"/>
              <a:t>The records are from 2013 and 2020 (one year is missing – 2015)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226382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3437-F56F-4355-5FC0-E7C41B07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02C7A-075E-5BCC-5C78-B5A7F581C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Year</a:t>
            </a:r>
            <a:r>
              <a:rPr lang="en-GB" dirty="0"/>
              <a:t> – the year of the record</a:t>
            </a:r>
          </a:p>
          <a:p>
            <a:r>
              <a:rPr lang="en-GB" i="1" dirty="0"/>
              <a:t>Month </a:t>
            </a:r>
            <a:r>
              <a:rPr lang="en-GB" dirty="0"/>
              <a:t>– the month of the consumption record</a:t>
            </a:r>
          </a:p>
          <a:p>
            <a:r>
              <a:rPr lang="en-GB" i="1" dirty="0" err="1"/>
              <a:t>Consumer_type</a:t>
            </a:r>
            <a:r>
              <a:rPr lang="en-GB" dirty="0"/>
              <a:t> – the type of the consumer (</a:t>
            </a:r>
            <a:r>
              <a:rPr lang="en-GB" i="1" dirty="0"/>
              <a:t>categorical</a:t>
            </a:r>
            <a:r>
              <a:rPr lang="en-GB" dirty="0"/>
              <a:t>)</a:t>
            </a:r>
          </a:p>
          <a:p>
            <a:r>
              <a:rPr lang="en-GB" i="1" dirty="0"/>
              <a:t>Consumption</a:t>
            </a:r>
            <a:r>
              <a:rPr lang="en-GB" dirty="0"/>
              <a:t> – water consumption in cubic meters</a:t>
            </a:r>
          </a:p>
          <a:p>
            <a:r>
              <a:rPr lang="en-GB" i="1" dirty="0" err="1"/>
              <a:t>Consumer_number</a:t>
            </a:r>
            <a:r>
              <a:rPr lang="en-GB" i="1" dirty="0"/>
              <a:t> </a:t>
            </a:r>
            <a:r>
              <a:rPr lang="en-GB" dirty="0"/>
              <a:t>– the ID of the consumer (</a:t>
            </a:r>
            <a:r>
              <a:rPr lang="en-GB" i="1" dirty="0"/>
              <a:t>text</a:t>
            </a:r>
            <a:r>
              <a:rPr lang="en-GB" dirty="0"/>
              <a:t>)</a:t>
            </a:r>
          </a:p>
          <a:p>
            <a:r>
              <a:rPr lang="en-GB" i="1" dirty="0" err="1"/>
              <a:t>Installation_zone</a:t>
            </a:r>
            <a:r>
              <a:rPr lang="en-GB" i="1" dirty="0"/>
              <a:t> </a:t>
            </a:r>
            <a:r>
              <a:rPr lang="en-GB" dirty="0"/>
              <a:t>– the area in the region where the water was consumed (</a:t>
            </a:r>
            <a:r>
              <a:rPr lang="en-GB" i="1" dirty="0"/>
              <a:t>text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610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28A0-7E23-2858-3648-463568F3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130C9-0DD3-A53F-DE96-52EB19510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14" y="2142236"/>
            <a:ext cx="10404572" cy="313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5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A247-BAA7-DD64-1900-30647B9B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Assignment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A54C5-8A0B-5A27-BB1C-D67AE03DA4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2568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74ED-7B12-827B-8EDC-5B8531BE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69C5A-EF35-9145-C2C5-E24D59FA1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Your task is to use multiclass classification to classify a water consumer type, given information about the monthly consumption pattern of the previous 10 years (give or take). Good luck!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22235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74ED-7B12-827B-8EDC-5B8531BE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69C5A-EF35-9145-C2C5-E24D59FA1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competition is evaluated on the categorization accuracy of your classifications (the percentage of consumers you correctly classify).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950343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74ED-7B12-827B-8EDC-5B8531BE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69C5A-EF35-9145-C2C5-E24D59FA12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train.csv</a:t>
            </a:r>
            <a:endParaRPr lang="en-GB" dirty="0"/>
          </a:p>
          <a:p>
            <a:pPr lvl="1"/>
            <a:r>
              <a:rPr lang="en-GB" dirty="0"/>
              <a:t>a properly annotated training dataset</a:t>
            </a:r>
          </a:p>
          <a:p>
            <a:r>
              <a:rPr lang="en-GB" dirty="0" err="1"/>
              <a:t>competition.csv</a:t>
            </a:r>
            <a:endParaRPr lang="en-GB" dirty="0"/>
          </a:p>
          <a:p>
            <a:pPr lvl="1"/>
            <a:r>
              <a:rPr lang="en-GB" dirty="0"/>
              <a:t>the file that students should use to classify the consumers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6D9D8F-A83B-D7E5-3872-506527C169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PT" dirty="0"/>
              <a:t>Class labels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Installation zone</a:t>
            </a:r>
          </a:p>
          <a:p>
            <a:pPr marL="457200" lvl="1" indent="0">
              <a:buNone/>
            </a:pPr>
            <a:r>
              <a:rPr lang="en-PT" sz="1800" dirty="0"/>
              <a:t>Installation_zone 1</a:t>
            </a:r>
          </a:p>
          <a:p>
            <a:pPr marL="457200" lvl="1" indent="0">
              <a:buNone/>
            </a:pPr>
            <a:r>
              <a:rPr lang="en-PT" sz="1800" dirty="0"/>
              <a:t>...</a:t>
            </a:r>
          </a:p>
          <a:p>
            <a:pPr marL="457200" lvl="1" indent="0">
              <a:buNone/>
            </a:pPr>
            <a:r>
              <a:rPr lang="en-PT" sz="1800" dirty="0"/>
              <a:t>Installation_zone 49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AD562-8B34-3F86-69C0-62DAEB56B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603" y="2310799"/>
            <a:ext cx="1791153" cy="202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3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74ED-7B12-827B-8EDC-5B8531BE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Submission File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69C5A-EF35-9145-C2C5-E24D59FA1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file should contain a header and have the following format:</a:t>
            </a:r>
            <a:endParaRPr lang="en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D1432-9407-5A71-DE4E-FCE2B573E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00" y="2562087"/>
            <a:ext cx="45466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239</Words>
  <Application>Microsoft Macintosh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Classification of Water Consumer Types</vt:lpstr>
      <vt:lpstr>About Dataset</vt:lpstr>
      <vt:lpstr>Features</vt:lpstr>
      <vt:lpstr>Features</vt:lpstr>
      <vt:lpstr>Assignment</vt:lpstr>
      <vt:lpstr>Goal</vt:lpstr>
      <vt:lpstr>Evaluation</vt:lpstr>
      <vt:lpstr>Files</vt:lpstr>
      <vt:lpstr>Submission File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Water Consumer Types</dc:title>
  <dc:creator>Rui Lopes</dc:creator>
  <cp:lastModifiedBy>Rui Lopes</cp:lastModifiedBy>
  <cp:revision>6</cp:revision>
  <dcterms:created xsi:type="dcterms:W3CDTF">2023-10-30T16:15:04Z</dcterms:created>
  <dcterms:modified xsi:type="dcterms:W3CDTF">2023-11-02T14:33:25Z</dcterms:modified>
</cp:coreProperties>
</file>