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68" r:id="rId19"/>
  </p:sldIdLst>
  <p:sldSz cx="12192000" cy="6858000"/>
  <p:notesSz cx="6858000" cy="9144000"/>
  <p:custDataLst>
    <p:tags r:id="rId20"/>
  </p:custData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3" autoAdjust="0"/>
    <p:restoredTop sz="94660"/>
  </p:normalViewPr>
  <p:slideViewPr>
    <p:cSldViewPr snapToGrid="0">
      <p:cViewPr>
        <p:scale>
          <a:sx n="50" d="100"/>
          <a:sy n="50" d="100"/>
        </p:scale>
        <p:origin x="-1374" y="-1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4530"/>
            <a:ext cx="103632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CD96-5087-4CC7-8B5C-9036B135918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9/12/2021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3233-1DED-4F8C-A471-25D26F177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0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CD96-5087-4CC7-8B5C-9036B135918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9/12/2021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3233-1DED-4F8C-A471-25D26F177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6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3"/>
          </p:nvPr>
        </p:nvSpPr>
        <p:spPr>
          <a:xfrm>
            <a:off x="0" y="1"/>
            <a:ext cx="12192000" cy="5267325"/>
          </a:xfrm>
        </p:spPr>
        <p:txBody>
          <a:bodyPr/>
          <a:lstStyle/>
          <a:p>
            <a:r>
              <a:rPr lang="tr-TR" smtClean="0"/>
              <a:t>Medya eklemek için simgeyi tıklatın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CD96-5087-4CC7-8B5C-9036B135918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9/12/2021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3233-1DED-4F8C-A471-25D26F177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12.09.2021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35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5760"/>
            <a:ext cx="103632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2"/>
            <a:ext cx="103632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3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26CD96-5087-4CC7-8B5C-9036B135918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9/12/2021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2063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3233-1DED-4F8C-A471-25D26F177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545222"/>
            <a:ext cx="3606800" cy="304800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45222"/>
            <a:ext cx="6702425" cy="53619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Metin kutusu 5"/>
          <p:cNvSpPr txBox="1"/>
          <p:nvPr/>
        </p:nvSpPr>
        <p:spPr>
          <a:xfrm>
            <a:off x="5486125" y="3331612"/>
            <a:ext cx="4114800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2800" b="1" dirty="0"/>
              <a:t>Hazreti Musa (</a:t>
            </a:r>
            <a:r>
              <a:rPr lang="tr-TR" sz="2800" b="1" dirty="0" err="1"/>
              <a:t>a.s</a:t>
            </a:r>
            <a:r>
              <a:rPr lang="tr-TR" sz="2800" b="1" dirty="0"/>
              <a:t>.)</a:t>
            </a:r>
            <a:endParaRPr kumimoji="0" lang="tr-TR" sz="2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Metin kutusu 6">
            <a:hlinkClick r:id="rId5" action="ppaction://hlinksldjump"/>
          </p:cNvPr>
          <p:cNvSpPr txBox="1"/>
          <p:nvPr/>
        </p:nvSpPr>
        <p:spPr>
          <a:xfrm>
            <a:off x="1260366" y="5322387"/>
            <a:ext cx="2734210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6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İsminiz 2.İsminiz </a:t>
            </a:r>
            <a:r>
              <a:rPr lang="tr-TR" sz="1600" dirty="0" err="1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Soyİsminiz</a:t>
            </a:r>
            <a:r>
              <a:rPr lang="tr-TR" sz="16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r-TR" sz="16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1600" dirty="0" err="1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OkulNumaranız</a:t>
            </a:r>
            <a:r>
              <a:rPr lang="tr-TR" sz="1600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8/A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3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Metin kutusu"/>
          <p:cNvSpPr txBox="1"/>
          <p:nvPr/>
        </p:nvSpPr>
        <p:spPr>
          <a:xfrm>
            <a:off x="395829" y="1457458"/>
            <a:ext cx="5017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Firavun, onu ve ona inananları öldürmekle tehdit edince, Mısır’dan ayrılmaya karar vermiştir.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Bir gece yarısı yola çıkmış, Firavun ve askerleri de onları takip etmiştir.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İşte Kızıldeniz’in yarılması olayı burada Allah’ın yardımı, Hz. Musa aracılığıyla gerçekleşmiştir. 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12" name="Picture 3" descr="C:\Users\DİLEK MENKÜÇ\Desktop\3d-desktop-wallpapers-25.jpg"/>
          <p:cNvPicPr>
            <a:picLocks noChangeAspect="1" noChangeArrowheads="1"/>
          </p:cNvPicPr>
          <p:nvPr/>
        </p:nvPicPr>
        <p:blipFill>
          <a:blip r:embed="rId3" cstate="print"/>
          <a:srcRect l="24667" r="18634"/>
          <a:stretch>
            <a:fillRect/>
          </a:stretch>
        </p:blipFill>
        <p:spPr bwMode="auto">
          <a:xfrm>
            <a:off x="5558971" y="-6423"/>
            <a:ext cx="6633029" cy="686442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9" name="Resim 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72" y="50175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6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Metin kutusu"/>
          <p:cNvSpPr txBox="1"/>
          <p:nvPr/>
        </p:nvSpPr>
        <p:spPr>
          <a:xfrm>
            <a:off x="0" y="167374"/>
            <a:ext cx="722964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Kızıldeniz olayı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Kur’an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-ı Kerim’de şu şekilde anlatılır: </a:t>
            </a:r>
          </a:p>
          <a:p>
            <a:endParaRPr lang="tr-TR" sz="2200" b="1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“Musa’ya: ‘Kullarımı geceleyin yürüt, denizde onlara kuru bir yol aç; düşmanların yetişmesinden korkma ve endişe etme’ diye </a:t>
            </a:r>
            <a:r>
              <a:rPr lang="tr-TR" sz="2200" b="1" dirty="0" err="1" smtClean="0">
                <a:solidFill>
                  <a:srgbClr val="FFFF00"/>
                </a:solidFill>
                <a:latin typeface="Cambria" pitchFamily="18" charset="0"/>
              </a:rPr>
              <a:t>vahyettik</a:t>
            </a:r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. Firavun ordusu ile onları takip etti, deniz de onları içine alıverdi, hem de ne alış!”</a:t>
            </a:r>
          </a:p>
          <a:p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                                                                                                                                                                       </a:t>
            </a:r>
          </a:p>
          <a:p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 (Taha suresi, 77-78. ayetler)</a:t>
            </a:r>
            <a:endParaRPr lang="tr-TR" sz="1100" b="1" dirty="0" smtClean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90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35360" y="1941605"/>
            <a:ext cx="5568619" cy="283154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900" dirty="0">
                <a:latin typeface="Cambria" pitchFamily="18" charset="0"/>
              </a:rPr>
              <a:t> Hz. Musa’nın kabri; Filistin Doğu Kudüs’te bir külliyede yer almaktadır.  </a:t>
            </a:r>
          </a:p>
          <a:p>
            <a:endParaRPr lang="tr-TR" sz="2900" dirty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900" dirty="0">
                <a:latin typeface="Cambria" pitchFamily="18" charset="0"/>
              </a:rPr>
              <a:t> Burası farklı dinlerden pek çok kişinin ziyaret ettiği bir yerdir.</a:t>
            </a:r>
          </a:p>
        </p:txBody>
      </p:sp>
      <p:pic>
        <p:nvPicPr>
          <p:cNvPr id="1026" name="Picture 2" descr="C:\Users\EbrarBüşra\Desktop\hazreti-musa-nin-mezari_54163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48" y="0"/>
            <a:ext cx="638175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78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525"/>
          </a:xfrm>
          <a:prstGeom prst="rect">
            <a:avLst/>
          </a:prstGeom>
        </p:spPr>
      </p:pic>
      <p:sp>
        <p:nvSpPr>
          <p:cNvPr id="3" name="2 Metin kutusu"/>
          <p:cNvSpPr txBox="1"/>
          <p:nvPr/>
        </p:nvSpPr>
        <p:spPr>
          <a:xfrm>
            <a:off x="130504" y="439565"/>
            <a:ext cx="4023286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tr-TR" sz="3700" b="1" dirty="0">
                <a:solidFill>
                  <a:srgbClr val="FFC000"/>
                </a:solidFill>
                <a:latin typeface="Cambria" pitchFamily="18" charset="0"/>
              </a:rPr>
              <a:t>Biliyor Musunuz?</a:t>
            </a:r>
          </a:p>
        </p:txBody>
      </p:sp>
      <p:pic>
        <p:nvPicPr>
          <p:cNvPr id="1026" name="Picture 2" descr="https://o.remove.bg/downloads/20ede8f7-55b6-4bad-9f9c-4ded69e372d2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2562225"/>
            <a:ext cx="3048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etin kutusu"/>
          <p:cNvSpPr txBox="1"/>
          <p:nvPr/>
        </p:nvSpPr>
        <p:spPr>
          <a:xfrm>
            <a:off x="130504" y="3396907"/>
            <a:ext cx="7054521" cy="238013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900" dirty="0">
                <a:solidFill>
                  <a:srgbClr val="FFC000"/>
                </a:solidFill>
                <a:latin typeface="Cambria" pitchFamily="18" charset="0"/>
              </a:rPr>
              <a:t> </a:t>
            </a:r>
            <a:r>
              <a:rPr lang="tr-TR" sz="2900" dirty="0" err="1">
                <a:solidFill>
                  <a:srgbClr val="FFC000"/>
                </a:solidFill>
                <a:latin typeface="Cambria" pitchFamily="18" charset="0"/>
              </a:rPr>
              <a:t>Hz.Musa</a:t>
            </a:r>
            <a:r>
              <a:rPr lang="tr-TR" sz="2900" dirty="0">
                <a:solidFill>
                  <a:srgbClr val="FFC000"/>
                </a:solidFill>
                <a:latin typeface="Cambria" pitchFamily="18" charset="0"/>
              </a:rPr>
              <a:t> (a.s.) da pek çok peygamber gibi uzun yıllar çobanlık yapmıştır. </a:t>
            </a:r>
          </a:p>
          <a:p>
            <a:endParaRPr lang="tr-TR" sz="2900" dirty="0">
              <a:solidFill>
                <a:srgbClr val="FFC0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900" dirty="0">
                <a:solidFill>
                  <a:srgbClr val="FFC000"/>
                </a:solidFill>
                <a:latin typeface="Cambria" pitchFamily="18" charset="0"/>
              </a:rPr>
              <a:t> Hz. Musa (a.s.) Tur Dağı’nda</a:t>
            </a:r>
          </a:p>
          <a:p>
            <a:r>
              <a:rPr lang="tr-TR" sz="2900" dirty="0">
                <a:solidFill>
                  <a:srgbClr val="FFC000"/>
                </a:solidFill>
                <a:latin typeface="Cambria" pitchFamily="18" charset="0"/>
              </a:rPr>
              <a:t> Allah (c.c.) ile konuşmuştur.</a:t>
            </a:r>
          </a:p>
        </p:txBody>
      </p:sp>
    </p:spTree>
    <p:extLst>
      <p:ext uri="{BB962C8B-B14F-4D97-AF65-F5344CB8AC3E}">
        <p14:creationId xmlns:p14="http://schemas.microsoft.com/office/powerpoint/2010/main" val="11744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525"/>
          </a:xfrm>
          <a:prstGeom prst="rect">
            <a:avLst/>
          </a:prstGeom>
        </p:spPr>
      </p:pic>
      <p:sp>
        <p:nvSpPr>
          <p:cNvPr id="3" name="2 Metin kutusu"/>
          <p:cNvSpPr txBox="1"/>
          <p:nvPr/>
        </p:nvSpPr>
        <p:spPr>
          <a:xfrm>
            <a:off x="527381" y="452670"/>
            <a:ext cx="11041227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tr-TR" sz="3200" b="1" dirty="0">
                <a:solidFill>
                  <a:srgbClr val="C00000"/>
                </a:solidFill>
                <a:latin typeface="Cambria" pitchFamily="18" charset="0"/>
              </a:rPr>
              <a:t>Kur’an-ı Kerim’de Hz. Musa (a.s.)</a:t>
            </a:r>
          </a:p>
        </p:txBody>
      </p:sp>
      <p:sp>
        <p:nvSpPr>
          <p:cNvPr id="4" name="3 Metin kutusu"/>
          <p:cNvSpPr txBox="1"/>
          <p:nvPr/>
        </p:nvSpPr>
        <p:spPr>
          <a:xfrm>
            <a:off x="1" y="4282205"/>
            <a:ext cx="5543550" cy="258531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3200" dirty="0" smtClean="0">
                <a:solidFill>
                  <a:srgbClr val="FFC000"/>
                </a:solidFill>
              </a:rPr>
              <a:t>Hazreti Musa</a:t>
            </a:r>
            <a:r>
              <a:rPr lang="tr-TR" sz="3200" dirty="0">
                <a:solidFill>
                  <a:srgbClr val="FFC000"/>
                </a:solidFill>
              </a:rPr>
              <a:t>, Kur'an'da adı 136 defa geçmektedir. Kur'an'da kendisinden ve mücadelesinden en çok bahsedilen peygamberdir.</a:t>
            </a:r>
            <a:endParaRPr lang="tr-TR" sz="2900" dirty="0">
              <a:solidFill>
                <a:srgbClr val="FFC000"/>
              </a:solidFill>
              <a:latin typeface="Cambria" pitchFamily="18" charset="0"/>
            </a:endParaRPr>
          </a:p>
        </p:txBody>
      </p:sp>
      <p:pic>
        <p:nvPicPr>
          <p:cNvPr id="4099" name="Picture 3" descr="C:\Users\DİLEK MENKÜÇ\Desktop\KOMİSYON\4_DKAB_MEB\6 DKAB\6-sınıf_19-02-2018\61 PEYGAMBER VE İLAHİ KİTAP İNANCI 18.02.2018 Folder\Links\kuran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722" y="873408"/>
            <a:ext cx="8600017" cy="5755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89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7525"/>
          </a:xfrm>
          <a:prstGeom prst="rect">
            <a:avLst/>
          </a:prstGeom>
        </p:spPr>
      </p:pic>
      <p:sp>
        <p:nvSpPr>
          <p:cNvPr id="4" name="3 Serbest Form"/>
          <p:cNvSpPr/>
          <p:nvPr/>
        </p:nvSpPr>
        <p:spPr>
          <a:xfrm>
            <a:off x="6441429" y="4438713"/>
            <a:ext cx="2246856" cy="2062632"/>
          </a:xfrm>
          <a:custGeom>
            <a:avLst/>
            <a:gdLst>
              <a:gd name="connsiteX0" fmla="*/ 0 w 1685142"/>
              <a:gd name="connsiteY0" fmla="*/ 773487 h 1546974"/>
              <a:gd name="connsiteX1" fmla="*/ 272774 w 1685142"/>
              <a:gd name="connsiteY1" fmla="*/ 203689 h 1546974"/>
              <a:gd name="connsiteX2" fmla="*/ 842573 w 1685142"/>
              <a:gd name="connsiteY2" fmla="*/ 1 h 1546974"/>
              <a:gd name="connsiteX3" fmla="*/ 1412371 w 1685142"/>
              <a:gd name="connsiteY3" fmla="*/ 203690 h 1546974"/>
              <a:gd name="connsiteX4" fmla="*/ 1685143 w 1685142"/>
              <a:gd name="connsiteY4" fmla="*/ 773489 h 1546974"/>
              <a:gd name="connsiteX5" fmla="*/ 1412370 w 1685142"/>
              <a:gd name="connsiteY5" fmla="*/ 1343287 h 1546974"/>
              <a:gd name="connsiteX6" fmla="*/ 842571 w 1685142"/>
              <a:gd name="connsiteY6" fmla="*/ 1546976 h 1546974"/>
              <a:gd name="connsiteX7" fmla="*/ 272773 w 1685142"/>
              <a:gd name="connsiteY7" fmla="*/ 1343287 h 1546974"/>
              <a:gd name="connsiteX8" fmla="*/ 1 w 1685142"/>
              <a:gd name="connsiteY8" fmla="*/ 773488 h 1546974"/>
              <a:gd name="connsiteX9" fmla="*/ 0 w 1685142"/>
              <a:gd name="connsiteY9" fmla="*/ 773487 h 154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5142" h="1546974">
                <a:moveTo>
                  <a:pt x="0" y="773487"/>
                </a:moveTo>
                <a:cubicBezTo>
                  <a:pt x="0" y="556870"/>
                  <a:pt x="98947" y="350179"/>
                  <a:pt x="272774" y="203689"/>
                </a:cubicBezTo>
                <a:cubicBezTo>
                  <a:pt x="428222" y="72688"/>
                  <a:pt x="631557" y="1"/>
                  <a:pt x="842573" y="1"/>
                </a:cubicBezTo>
                <a:cubicBezTo>
                  <a:pt x="1053589" y="1"/>
                  <a:pt x="1256924" y="72689"/>
                  <a:pt x="1412371" y="203690"/>
                </a:cubicBezTo>
                <a:cubicBezTo>
                  <a:pt x="1586197" y="350180"/>
                  <a:pt x="1685143" y="556872"/>
                  <a:pt x="1685143" y="773489"/>
                </a:cubicBezTo>
                <a:cubicBezTo>
                  <a:pt x="1685143" y="990106"/>
                  <a:pt x="1586196" y="1196798"/>
                  <a:pt x="1412370" y="1343287"/>
                </a:cubicBezTo>
                <a:cubicBezTo>
                  <a:pt x="1256922" y="1474289"/>
                  <a:pt x="1053588" y="1546976"/>
                  <a:pt x="842571" y="1546976"/>
                </a:cubicBezTo>
                <a:cubicBezTo>
                  <a:pt x="631555" y="1546976"/>
                  <a:pt x="428220" y="1474289"/>
                  <a:pt x="272773" y="1343287"/>
                </a:cubicBezTo>
                <a:cubicBezTo>
                  <a:pt x="98947" y="1196797"/>
                  <a:pt x="1" y="990106"/>
                  <a:pt x="1" y="773488"/>
                </a:cubicBezTo>
                <a:lnTo>
                  <a:pt x="0" y="77348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47663" tIns="320684" rIns="347663" bIns="320684" numCol="1" spcCol="1693" anchor="ctr" anchorCtr="0">
            <a:noAutofit/>
          </a:bodyPr>
          <a:lstStyle/>
          <a:p>
            <a:pPr algn="ctr" defTabSz="13038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2900" dirty="0">
                <a:latin typeface="Cambria" pitchFamily="18" charset="0"/>
              </a:rPr>
              <a:t>Seçkin kılınan</a:t>
            </a:r>
          </a:p>
          <a:p>
            <a:pPr algn="ctr" defTabSz="130383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tr-TR" sz="1500" dirty="0">
                <a:latin typeface="Cambria" pitchFamily="18" charset="0"/>
              </a:rPr>
              <a:t>(Meryem suresi, 51. ayet)</a:t>
            </a:r>
          </a:p>
        </p:txBody>
      </p:sp>
      <p:grpSp>
        <p:nvGrpSpPr>
          <p:cNvPr id="15" name="14 Grup"/>
          <p:cNvGrpSpPr/>
          <p:nvPr/>
        </p:nvGrpSpPr>
        <p:grpSpPr>
          <a:xfrm>
            <a:off x="4410684" y="617510"/>
            <a:ext cx="3256904" cy="3949709"/>
            <a:chOff x="3308013" y="463132"/>
            <a:chExt cx="2442678" cy="2962282"/>
          </a:xfrm>
        </p:grpSpPr>
        <p:sp>
          <p:nvSpPr>
            <p:cNvPr id="5" name="4 Serbest Form"/>
            <p:cNvSpPr/>
            <p:nvPr/>
          </p:nvSpPr>
          <p:spPr>
            <a:xfrm rot="25487921">
              <a:off x="4845871" y="3065275"/>
              <a:ext cx="692416" cy="27862"/>
            </a:xfrm>
            <a:custGeom>
              <a:avLst/>
              <a:gdLst>
                <a:gd name="connsiteX0" fmla="*/ 0 w 692416"/>
                <a:gd name="connsiteY0" fmla="*/ 13930 h 27861"/>
                <a:gd name="connsiteX1" fmla="*/ 692416 w 692416"/>
                <a:gd name="connsiteY1" fmla="*/ 13930 h 2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416" h="27861">
                  <a:moveTo>
                    <a:pt x="692416" y="13931"/>
                  </a:moveTo>
                  <a:lnTo>
                    <a:pt x="0" y="1393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1597" tIns="-3379" rIns="341598" bIns="-3380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900">
                <a:latin typeface="Cambria" pitchFamily="18" charset="0"/>
              </a:endParaRPr>
            </a:p>
          </p:txBody>
        </p:sp>
        <p:sp>
          <p:nvSpPr>
            <p:cNvPr id="6" name="5 Serbest Form"/>
            <p:cNvSpPr/>
            <p:nvPr/>
          </p:nvSpPr>
          <p:spPr>
            <a:xfrm>
              <a:off x="3308013" y="463132"/>
              <a:ext cx="2442678" cy="2415588"/>
            </a:xfrm>
            <a:custGeom>
              <a:avLst/>
              <a:gdLst>
                <a:gd name="connsiteX0" fmla="*/ 0 w 2442678"/>
                <a:gd name="connsiteY0" fmla="*/ 1207794 h 2415588"/>
                <a:gd name="connsiteX1" fmla="*/ 362552 w 2442678"/>
                <a:gd name="connsiteY1" fmla="*/ 349006 h 2415588"/>
                <a:gd name="connsiteX2" fmla="*/ 1221341 w 2442678"/>
                <a:gd name="connsiteY2" fmla="*/ 1 h 2415588"/>
                <a:gd name="connsiteX3" fmla="*/ 2080129 w 2442678"/>
                <a:gd name="connsiteY3" fmla="*/ 349008 h 2415588"/>
                <a:gd name="connsiteX4" fmla="*/ 2442679 w 2442678"/>
                <a:gd name="connsiteY4" fmla="*/ 1207797 h 2415588"/>
                <a:gd name="connsiteX5" fmla="*/ 2080128 w 2442678"/>
                <a:gd name="connsiteY5" fmla="*/ 2066585 h 2415588"/>
                <a:gd name="connsiteX6" fmla="*/ 1221339 w 2442678"/>
                <a:gd name="connsiteY6" fmla="*/ 2415591 h 2415588"/>
                <a:gd name="connsiteX7" fmla="*/ 362551 w 2442678"/>
                <a:gd name="connsiteY7" fmla="*/ 2066584 h 2415588"/>
                <a:gd name="connsiteX8" fmla="*/ 1 w 2442678"/>
                <a:gd name="connsiteY8" fmla="*/ 1207795 h 2415588"/>
                <a:gd name="connsiteX9" fmla="*/ 0 w 2442678"/>
                <a:gd name="connsiteY9" fmla="*/ 1207794 h 241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2678" h="2415588">
                  <a:moveTo>
                    <a:pt x="0" y="1207794"/>
                  </a:moveTo>
                  <a:cubicBezTo>
                    <a:pt x="0" y="885133"/>
                    <a:pt x="130554" y="575886"/>
                    <a:pt x="362552" y="349006"/>
                  </a:cubicBezTo>
                  <a:cubicBezTo>
                    <a:pt x="591194" y="125408"/>
                    <a:pt x="899781" y="1"/>
                    <a:pt x="1221341" y="1"/>
                  </a:cubicBezTo>
                  <a:cubicBezTo>
                    <a:pt x="1542901" y="1"/>
                    <a:pt x="1851488" y="125409"/>
                    <a:pt x="2080129" y="349008"/>
                  </a:cubicBezTo>
                  <a:cubicBezTo>
                    <a:pt x="2312126" y="575889"/>
                    <a:pt x="2442679" y="885136"/>
                    <a:pt x="2442679" y="1207797"/>
                  </a:cubicBezTo>
                  <a:cubicBezTo>
                    <a:pt x="2442679" y="1530458"/>
                    <a:pt x="2312126" y="1839705"/>
                    <a:pt x="2080128" y="2066585"/>
                  </a:cubicBezTo>
                  <a:cubicBezTo>
                    <a:pt x="1851486" y="2290183"/>
                    <a:pt x="1542900" y="2415591"/>
                    <a:pt x="1221339" y="2415591"/>
                  </a:cubicBezTo>
                  <a:cubicBezTo>
                    <a:pt x="899779" y="2415591"/>
                    <a:pt x="591192" y="2290183"/>
                    <a:pt x="362551" y="2066584"/>
                  </a:cubicBezTo>
                  <a:cubicBezTo>
                    <a:pt x="130554" y="1839703"/>
                    <a:pt x="1" y="1530457"/>
                    <a:pt x="1" y="1207795"/>
                  </a:cubicBezTo>
                  <a:lnTo>
                    <a:pt x="0" y="1207794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71692" tIns="367724" rIns="371692" bIns="367724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900" dirty="0">
                  <a:latin typeface="Cambria" pitchFamily="18" charset="0"/>
                </a:rPr>
                <a:t>Tövbesi, duası kabul edilen</a:t>
              </a:r>
              <a:br>
                <a:rPr lang="tr-TR" sz="2900" dirty="0">
                  <a:latin typeface="Cambria" pitchFamily="18" charset="0"/>
                </a:rPr>
              </a:br>
              <a:r>
                <a:rPr lang="tr-TR" sz="1500" dirty="0">
                  <a:latin typeface="Cambria" pitchFamily="18" charset="0"/>
                </a:rPr>
                <a:t>(Taha süresi, 36-39.ayetler)</a:t>
              </a:r>
            </a:p>
          </p:txBody>
        </p:sp>
      </p:grpSp>
      <p:grpSp>
        <p:nvGrpSpPr>
          <p:cNvPr id="16" name="15 Grup"/>
          <p:cNvGrpSpPr/>
          <p:nvPr/>
        </p:nvGrpSpPr>
        <p:grpSpPr>
          <a:xfrm>
            <a:off x="8433312" y="1236945"/>
            <a:ext cx="2458728" cy="3488783"/>
            <a:chOff x="6324984" y="927708"/>
            <a:chExt cx="1844046" cy="2616587"/>
          </a:xfrm>
        </p:grpSpPr>
        <p:sp>
          <p:nvSpPr>
            <p:cNvPr id="7" name="6 Serbest Form"/>
            <p:cNvSpPr/>
            <p:nvPr/>
          </p:nvSpPr>
          <p:spPr>
            <a:xfrm rot="18295843">
              <a:off x="5907956" y="3014580"/>
              <a:ext cx="1031568" cy="27861"/>
            </a:xfrm>
            <a:custGeom>
              <a:avLst/>
              <a:gdLst>
                <a:gd name="connsiteX0" fmla="*/ 0 w 1031568"/>
                <a:gd name="connsiteY0" fmla="*/ 13930 h 27861"/>
                <a:gd name="connsiteX1" fmla="*/ 1031568 w 1031568"/>
                <a:gd name="connsiteY1" fmla="*/ 13930 h 2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1568" h="27861">
                  <a:moveTo>
                    <a:pt x="0" y="13930"/>
                  </a:moveTo>
                  <a:lnTo>
                    <a:pt x="1031568" y="1393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2694" tIns="-11859" rIns="502695" bIns="-11859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900">
                <a:latin typeface="Cambria" pitchFamily="18" charset="0"/>
              </a:endParaRPr>
            </a:p>
          </p:txBody>
        </p:sp>
        <p:sp>
          <p:nvSpPr>
            <p:cNvPr id="8" name="7 Serbest Form"/>
            <p:cNvSpPr/>
            <p:nvPr/>
          </p:nvSpPr>
          <p:spPr>
            <a:xfrm>
              <a:off x="6324984" y="927708"/>
              <a:ext cx="1844046" cy="1844046"/>
            </a:xfrm>
            <a:custGeom>
              <a:avLst/>
              <a:gdLst>
                <a:gd name="connsiteX0" fmla="*/ 0 w 1844046"/>
                <a:gd name="connsiteY0" fmla="*/ 922023 h 1844046"/>
                <a:gd name="connsiteX1" fmla="*/ 270055 w 1844046"/>
                <a:gd name="connsiteY1" fmla="*/ 270054 h 1844046"/>
                <a:gd name="connsiteX2" fmla="*/ 922024 w 1844046"/>
                <a:gd name="connsiteY2" fmla="*/ 1 h 1844046"/>
                <a:gd name="connsiteX3" fmla="*/ 1573993 w 1844046"/>
                <a:gd name="connsiteY3" fmla="*/ 270056 h 1844046"/>
                <a:gd name="connsiteX4" fmla="*/ 1844046 w 1844046"/>
                <a:gd name="connsiteY4" fmla="*/ 922025 h 1844046"/>
                <a:gd name="connsiteX5" fmla="*/ 1573992 w 1844046"/>
                <a:gd name="connsiteY5" fmla="*/ 1573994 h 1844046"/>
                <a:gd name="connsiteX6" fmla="*/ 922023 w 1844046"/>
                <a:gd name="connsiteY6" fmla="*/ 1844048 h 1844046"/>
                <a:gd name="connsiteX7" fmla="*/ 270054 w 1844046"/>
                <a:gd name="connsiteY7" fmla="*/ 1573993 h 1844046"/>
                <a:gd name="connsiteX8" fmla="*/ 0 w 1844046"/>
                <a:gd name="connsiteY8" fmla="*/ 922024 h 1844046"/>
                <a:gd name="connsiteX9" fmla="*/ 0 w 1844046"/>
                <a:gd name="connsiteY9" fmla="*/ 922023 h 184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4046" h="1844046">
                  <a:moveTo>
                    <a:pt x="0" y="922023"/>
                  </a:moveTo>
                  <a:cubicBezTo>
                    <a:pt x="0" y="677487"/>
                    <a:pt x="97142" y="442967"/>
                    <a:pt x="270055" y="270054"/>
                  </a:cubicBezTo>
                  <a:cubicBezTo>
                    <a:pt x="442968" y="97141"/>
                    <a:pt x="677489" y="0"/>
                    <a:pt x="922024" y="1"/>
                  </a:cubicBezTo>
                  <a:cubicBezTo>
                    <a:pt x="1166560" y="1"/>
                    <a:pt x="1401080" y="97143"/>
                    <a:pt x="1573993" y="270056"/>
                  </a:cubicBezTo>
                  <a:cubicBezTo>
                    <a:pt x="1746906" y="442969"/>
                    <a:pt x="1844047" y="677490"/>
                    <a:pt x="1844046" y="922025"/>
                  </a:cubicBezTo>
                  <a:cubicBezTo>
                    <a:pt x="1844046" y="1166561"/>
                    <a:pt x="1746904" y="1401081"/>
                    <a:pt x="1573992" y="1573994"/>
                  </a:cubicBezTo>
                  <a:cubicBezTo>
                    <a:pt x="1401079" y="1746907"/>
                    <a:pt x="1166559" y="1844048"/>
                    <a:pt x="922023" y="1844048"/>
                  </a:cubicBezTo>
                  <a:cubicBezTo>
                    <a:pt x="677487" y="1844048"/>
                    <a:pt x="442967" y="1746906"/>
                    <a:pt x="270054" y="1573993"/>
                  </a:cubicBezTo>
                  <a:cubicBezTo>
                    <a:pt x="97141" y="1401080"/>
                    <a:pt x="0" y="1166560"/>
                    <a:pt x="0" y="922024"/>
                  </a:cubicBezTo>
                  <a:lnTo>
                    <a:pt x="0" y="922023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84024" tIns="284024" rIns="284024" bIns="284024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900" dirty="0">
                  <a:latin typeface="Cambria" pitchFamily="18" charset="0"/>
                </a:rPr>
                <a:t>Allah ile konuşan</a:t>
              </a:r>
              <a:br>
                <a:rPr lang="tr-TR" sz="2900" dirty="0">
                  <a:latin typeface="Cambria" pitchFamily="18" charset="0"/>
                </a:rPr>
              </a:br>
              <a:r>
                <a:rPr lang="tr-TR" sz="1500" dirty="0">
                  <a:latin typeface="Cambria" pitchFamily="18" charset="0"/>
                </a:rPr>
                <a:t>(Meryem süresi, 52.ayet)</a:t>
              </a:r>
            </a:p>
          </p:txBody>
        </p:sp>
      </p:grpSp>
      <p:grpSp>
        <p:nvGrpSpPr>
          <p:cNvPr id="13" name="12 Grup"/>
          <p:cNvGrpSpPr/>
          <p:nvPr/>
        </p:nvGrpSpPr>
        <p:grpSpPr>
          <a:xfrm>
            <a:off x="1281883" y="3811759"/>
            <a:ext cx="5162541" cy="2839747"/>
            <a:chOff x="961412" y="2858819"/>
            <a:chExt cx="3871906" cy="2129810"/>
          </a:xfrm>
        </p:grpSpPr>
        <p:sp>
          <p:nvSpPr>
            <p:cNvPr id="9" name="8 Serbest Form"/>
            <p:cNvSpPr/>
            <p:nvPr/>
          </p:nvSpPr>
          <p:spPr>
            <a:xfrm rot="21771748">
              <a:off x="3231520" y="4006527"/>
              <a:ext cx="1601798" cy="27862"/>
            </a:xfrm>
            <a:custGeom>
              <a:avLst/>
              <a:gdLst>
                <a:gd name="connsiteX0" fmla="*/ 0 w 1601798"/>
                <a:gd name="connsiteY0" fmla="*/ 13930 h 27861"/>
                <a:gd name="connsiteX1" fmla="*/ 1601798 w 1601798"/>
                <a:gd name="connsiteY1" fmla="*/ 13930 h 2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1798" h="27861">
                  <a:moveTo>
                    <a:pt x="1601798" y="13931"/>
                  </a:moveTo>
                  <a:lnTo>
                    <a:pt x="0" y="1393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3554" tIns="-26113" rIns="773554" bIns="-26115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900">
                <a:latin typeface="Cambria" pitchFamily="18" charset="0"/>
              </a:endParaRPr>
            </a:p>
          </p:txBody>
        </p:sp>
        <p:sp>
          <p:nvSpPr>
            <p:cNvPr id="10" name="9 Serbest Form"/>
            <p:cNvSpPr/>
            <p:nvPr/>
          </p:nvSpPr>
          <p:spPr>
            <a:xfrm>
              <a:off x="961412" y="2858819"/>
              <a:ext cx="2272720" cy="2129810"/>
            </a:xfrm>
            <a:custGeom>
              <a:avLst/>
              <a:gdLst>
                <a:gd name="connsiteX0" fmla="*/ 0 w 2272720"/>
                <a:gd name="connsiteY0" fmla="*/ 1064905 h 2129810"/>
                <a:gd name="connsiteX1" fmla="*/ 359326 w 2272720"/>
                <a:gd name="connsiteY1" fmla="*/ 287870 h 2129810"/>
                <a:gd name="connsiteX2" fmla="*/ 1136362 w 2272720"/>
                <a:gd name="connsiteY2" fmla="*/ 1 h 2129810"/>
                <a:gd name="connsiteX3" fmla="*/ 1913397 w 2272720"/>
                <a:gd name="connsiteY3" fmla="*/ 287872 h 2129810"/>
                <a:gd name="connsiteX4" fmla="*/ 2272720 w 2272720"/>
                <a:gd name="connsiteY4" fmla="*/ 1064908 h 2129810"/>
                <a:gd name="connsiteX5" fmla="*/ 1913395 w 2272720"/>
                <a:gd name="connsiteY5" fmla="*/ 1841944 h 2129810"/>
                <a:gd name="connsiteX6" fmla="*/ 1136359 w 2272720"/>
                <a:gd name="connsiteY6" fmla="*/ 2129813 h 2129810"/>
                <a:gd name="connsiteX7" fmla="*/ 359324 w 2272720"/>
                <a:gd name="connsiteY7" fmla="*/ 1841943 h 2129810"/>
                <a:gd name="connsiteX8" fmla="*/ 0 w 2272720"/>
                <a:gd name="connsiteY8" fmla="*/ 1064907 h 2129810"/>
                <a:gd name="connsiteX9" fmla="*/ 0 w 2272720"/>
                <a:gd name="connsiteY9" fmla="*/ 1064905 h 2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2720" h="2129810">
                  <a:moveTo>
                    <a:pt x="0" y="1064905"/>
                  </a:moveTo>
                  <a:cubicBezTo>
                    <a:pt x="0" y="770481"/>
                    <a:pt x="130076" y="489195"/>
                    <a:pt x="359326" y="287870"/>
                  </a:cubicBezTo>
                  <a:cubicBezTo>
                    <a:pt x="569928" y="102921"/>
                    <a:pt x="847738" y="1"/>
                    <a:pt x="1136362" y="1"/>
                  </a:cubicBezTo>
                  <a:cubicBezTo>
                    <a:pt x="1424986" y="1"/>
                    <a:pt x="1702796" y="102922"/>
                    <a:pt x="1913397" y="287872"/>
                  </a:cubicBezTo>
                  <a:cubicBezTo>
                    <a:pt x="2142646" y="489198"/>
                    <a:pt x="2272721" y="770484"/>
                    <a:pt x="2272720" y="1064908"/>
                  </a:cubicBezTo>
                  <a:cubicBezTo>
                    <a:pt x="2272720" y="1359332"/>
                    <a:pt x="2142645" y="1640618"/>
                    <a:pt x="1913395" y="1841944"/>
                  </a:cubicBezTo>
                  <a:cubicBezTo>
                    <a:pt x="1702793" y="2026893"/>
                    <a:pt x="1424983" y="2129814"/>
                    <a:pt x="1136359" y="2129813"/>
                  </a:cubicBezTo>
                  <a:cubicBezTo>
                    <a:pt x="847735" y="2129813"/>
                    <a:pt x="569925" y="2026892"/>
                    <a:pt x="359324" y="1841943"/>
                  </a:cubicBezTo>
                  <a:cubicBezTo>
                    <a:pt x="130074" y="1640617"/>
                    <a:pt x="0" y="1359331"/>
                    <a:pt x="0" y="1064907"/>
                  </a:cubicBezTo>
                  <a:lnTo>
                    <a:pt x="0" y="1064905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346802" tIns="325873" rIns="346802" bIns="325873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900" dirty="0">
                  <a:latin typeface="Cambria" pitchFamily="18" charset="0"/>
                </a:rPr>
                <a:t>Kendisine kitap verilen </a:t>
              </a:r>
              <a:r>
                <a:rPr lang="tr-TR" sz="1500" dirty="0">
                  <a:latin typeface="Cambria" pitchFamily="18" charset="0"/>
                </a:rPr>
                <a:t>(</a:t>
              </a:r>
              <a:r>
                <a:rPr lang="tr-TR" sz="1500" dirty="0" err="1">
                  <a:latin typeface="Cambria" pitchFamily="18" charset="0"/>
                </a:rPr>
                <a:t>İsra</a:t>
              </a:r>
              <a:r>
                <a:rPr lang="tr-TR" sz="1500" dirty="0">
                  <a:latin typeface="Cambria" pitchFamily="18" charset="0"/>
                </a:rPr>
                <a:t> süresi, 2-3. ayetler)</a:t>
              </a:r>
            </a:p>
          </p:txBody>
        </p:sp>
      </p:grpSp>
      <p:grpSp>
        <p:nvGrpSpPr>
          <p:cNvPr id="14" name="13 Grup"/>
          <p:cNvGrpSpPr/>
          <p:nvPr/>
        </p:nvGrpSpPr>
        <p:grpSpPr>
          <a:xfrm>
            <a:off x="239344" y="164648"/>
            <a:ext cx="6756433" cy="3557861"/>
            <a:chOff x="179507" y="123486"/>
            <a:chExt cx="5067325" cy="2668396"/>
          </a:xfrm>
        </p:grpSpPr>
        <p:sp>
          <p:nvSpPr>
            <p:cNvPr id="11" name="10 Serbest Form"/>
            <p:cNvSpPr/>
            <p:nvPr/>
          </p:nvSpPr>
          <p:spPr>
            <a:xfrm rot="23584417">
              <a:off x="2032588" y="2764020"/>
              <a:ext cx="3214244" cy="27862"/>
            </a:xfrm>
            <a:custGeom>
              <a:avLst/>
              <a:gdLst>
                <a:gd name="connsiteX0" fmla="*/ 0 w 3214244"/>
                <a:gd name="connsiteY0" fmla="*/ 13930 h 27861"/>
                <a:gd name="connsiteX1" fmla="*/ 3214244 w 3214244"/>
                <a:gd name="connsiteY1" fmla="*/ 13930 h 2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4244" h="27861">
                  <a:moveTo>
                    <a:pt x="3214244" y="13931"/>
                  </a:moveTo>
                  <a:lnTo>
                    <a:pt x="0" y="1393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39466" tIns="-66425" rIns="1539465" bIns="-66426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900">
                <a:latin typeface="Cambria" pitchFamily="18" charset="0"/>
              </a:endParaRPr>
            </a:p>
          </p:txBody>
        </p:sp>
        <p:sp>
          <p:nvSpPr>
            <p:cNvPr id="12" name="11 Serbest Form"/>
            <p:cNvSpPr/>
            <p:nvPr/>
          </p:nvSpPr>
          <p:spPr>
            <a:xfrm>
              <a:off x="179507" y="123486"/>
              <a:ext cx="2299796" cy="2299825"/>
            </a:xfrm>
            <a:custGeom>
              <a:avLst/>
              <a:gdLst>
                <a:gd name="connsiteX0" fmla="*/ 0 w 2299796"/>
                <a:gd name="connsiteY0" fmla="*/ 1149913 h 2299825"/>
                <a:gd name="connsiteX1" fmla="*/ 336793 w 2299796"/>
                <a:gd name="connsiteY1" fmla="*/ 336807 h 2299825"/>
                <a:gd name="connsiteX2" fmla="*/ 1149900 w 2299796"/>
                <a:gd name="connsiteY2" fmla="*/ 1 h 2299825"/>
                <a:gd name="connsiteX3" fmla="*/ 1963006 w 2299796"/>
                <a:gd name="connsiteY3" fmla="*/ 336809 h 2299825"/>
                <a:gd name="connsiteX4" fmla="*/ 2299797 w 2299796"/>
                <a:gd name="connsiteY4" fmla="*/ 1149916 h 2299825"/>
                <a:gd name="connsiteX5" fmla="*/ 1963005 w 2299796"/>
                <a:gd name="connsiteY5" fmla="*/ 1963022 h 2299825"/>
                <a:gd name="connsiteX6" fmla="*/ 1149899 w 2299796"/>
                <a:gd name="connsiteY6" fmla="*/ 2299829 h 2299825"/>
                <a:gd name="connsiteX7" fmla="*/ 336793 w 2299796"/>
                <a:gd name="connsiteY7" fmla="*/ 1963021 h 2299825"/>
                <a:gd name="connsiteX8" fmla="*/ 2 w 2299796"/>
                <a:gd name="connsiteY8" fmla="*/ 1149914 h 2299825"/>
                <a:gd name="connsiteX9" fmla="*/ 0 w 2299796"/>
                <a:gd name="connsiteY9" fmla="*/ 1149913 h 229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9796" h="2299825">
                  <a:moveTo>
                    <a:pt x="0" y="1149913"/>
                  </a:moveTo>
                  <a:cubicBezTo>
                    <a:pt x="0" y="844940"/>
                    <a:pt x="121148" y="552457"/>
                    <a:pt x="336793" y="336807"/>
                  </a:cubicBezTo>
                  <a:cubicBezTo>
                    <a:pt x="552442" y="121153"/>
                    <a:pt x="844925" y="1"/>
                    <a:pt x="1149900" y="1"/>
                  </a:cubicBezTo>
                  <a:cubicBezTo>
                    <a:pt x="1454875" y="1"/>
                    <a:pt x="1747358" y="121155"/>
                    <a:pt x="1963006" y="336809"/>
                  </a:cubicBezTo>
                  <a:cubicBezTo>
                    <a:pt x="2178650" y="552459"/>
                    <a:pt x="2299797" y="844942"/>
                    <a:pt x="2299797" y="1149916"/>
                  </a:cubicBezTo>
                  <a:cubicBezTo>
                    <a:pt x="2299797" y="1454889"/>
                    <a:pt x="2178649" y="1747372"/>
                    <a:pt x="1963005" y="1963022"/>
                  </a:cubicBezTo>
                  <a:cubicBezTo>
                    <a:pt x="1747357" y="2178676"/>
                    <a:pt x="1454873" y="2299829"/>
                    <a:pt x="1149899" y="2299829"/>
                  </a:cubicBezTo>
                  <a:cubicBezTo>
                    <a:pt x="844924" y="2299829"/>
                    <a:pt x="552441" y="2178675"/>
                    <a:pt x="336793" y="1963021"/>
                  </a:cubicBezTo>
                  <a:cubicBezTo>
                    <a:pt x="121149" y="1747371"/>
                    <a:pt x="1" y="1454888"/>
                    <a:pt x="2" y="1149914"/>
                  </a:cubicBezTo>
                  <a:cubicBezTo>
                    <a:pt x="1" y="1149914"/>
                    <a:pt x="1" y="1149913"/>
                    <a:pt x="0" y="1149913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350768" tIns="350771" rIns="350768" bIns="350771" numCol="1" spcCol="1270" anchor="ctr" anchorCtr="0">
              <a:noAutofit/>
            </a:bodyPr>
            <a:lstStyle/>
            <a:p>
              <a:pPr algn="ctr" defTabSz="130383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900" dirty="0">
                  <a:latin typeface="Cambria" pitchFamily="18" charset="0"/>
                </a:rPr>
                <a:t>Kendisine yardımcı peygamber gönderilen</a:t>
              </a:r>
              <a:br>
                <a:rPr lang="tr-TR" sz="2900" dirty="0">
                  <a:latin typeface="Cambria" pitchFamily="18" charset="0"/>
                </a:rPr>
              </a:br>
              <a:r>
                <a:rPr lang="tr-TR" sz="1500" dirty="0">
                  <a:latin typeface="Cambria" pitchFamily="18" charset="0"/>
                </a:rPr>
                <a:t> (Furkan süresi,35.ayet)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5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 descr="Sıra_Sende_Degerlendir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948947"/>
            <a:ext cx="4595277" cy="3909053"/>
          </a:xfrm>
          <a:prstGeom prst="rect">
            <a:avLst/>
          </a:prstGeom>
        </p:spPr>
      </p:pic>
      <p:sp>
        <p:nvSpPr>
          <p:cNvPr id="4" name="3 Metin kutusu"/>
          <p:cNvSpPr txBox="1"/>
          <p:nvPr/>
        </p:nvSpPr>
        <p:spPr>
          <a:xfrm>
            <a:off x="4271797" y="836713"/>
            <a:ext cx="3168352" cy="574516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mesleği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4271797" y="1892830"/>
            <a:ext cx="3168352" cy="574516"/>
          </a:xfrm>
          <a:prstGeom prst="right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abisi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4271797" y="2756926"/>
            <a:ext cx="3168352" cy="1025921"/>
          </a:xfrm>
          <a:prstGeom prst="righ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geldiği topluluk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4271797" y="4131272"/>
            <a:ext cx="3168352" cy="1025921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yaşadığı bölge</a:t>
            </a:r>
          </a:p>
        </p:txBody>
      </p:sp>
      <p:sp>
        <p:nvSpPr>
          <p:cNvPr id="9" name="8 Köşeleri Yuvarlanmış Dikdörtgen Belirtme Çizgisi"/>
          <p:cNvSpPr/>
          <p:nvPr/>
        </p:nvSpPr>
        <p:spPr>
          <a:xfrm>
            <a:off x="239349" y="1892829"/>
            <a:ext cx="3840427" cy="864096"/>
          </a:xfrm>
          <a:prstGeom prst="wedgeRoundRectCallout">
            <a:avLst>
              <a:gd name="adj1" fmla="val -4124"/>
              <a:gd name="adj2" fmla="val 1523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tr-TR" sz="2900" dirty="0">
                <a:latin typeface="Cambria" pitchFamily="18" charset="0"/>
              </a:rPr>
              <a:t/>
            </a:r>
            <a:br>
              <a:rPr lang="tr-TR" sz="2900" dirty="0">
                <a:latin typeface="Cambria" pitchFamily="18" charset="0"/>
              </a:rPr>
            </a:br>
            <a:r>
              <a:rPr lang="tr-TR" sz="2900" dirty="0">
                <a:latin typeface="Cambria" pitchFamily="18" charset="0"/>
              </a:rPr>
              <a:t>Hz. Musa’nın (a.s.) </a:t>
            </a:r>
          </a:p>
          <a:p>
            <a:pPr algn="ctr"/>
            <a:endParaRPr lang="tr-TR" sz="2900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632171" y="740702"/>
            <a:ext cx="768085" cy="824548"/>
          </a:xfrm>
          <a:prstGeom prst="star8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?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7632171" y="1796819"/>
            <a:ext cx="768085" cy="824548"/>
          </a:xfrm>
          <a:prstGeom prst="star8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?</a:t>
            </a:r>
          </a:p>
        </p:txBody>
      </p:sp>
      <p:sp>
        <p:nvSpPr>
          <p:cNvPr id="13" name="12 Metin kutusu"/>
          <p:cNvSpPr txBox="1"/>
          <p:nvPr/>
        </p:nvSpPr>
        <p:spPr>
          <a:xfrm>
            <a:off x="7632171" y="2862289"/>
            <a:ext cx="768085" cy="824548"/>
          </a:xfrm>
          <a:prstGeom prst="star8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?</a:t>
            </a:r>
          </a:p>
        </p:txBody>
      </p:sp>
      <p:sp>
        <p:nvSpPr>
          <p:cNvPr id="14" name="13 Metin kutusu"/>
          <p:cNvSpPr txBox="1"/>
          <p:nvPr/>
        </p:nvSpPr>
        <p:spPr>
          <a:xfrm>
            <a:off x="7632171" y="4197086"/>
            <a:ext cx="768085" cy="824548"/>
          </a:xfrm>
          <a:prstGeom prst="star8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?</a:t>
            </a:r>
          </a:p>
        </p:txBody>
      </p:sp>
      <p:sp>
        <p:nvSpPr>
          <p:cNvPr id="16" name="15 Metin kutusu"/>
          <p:cNvSpPr txBox="1"/>
          <p:nvPr/>
        </p:nvSpPr>
        <p:spPr>
          <a:xfrm>
            <a:off x="8592278" y="836713"/>
            <a:ext cx="3072341" cy="574516"/>
          </a:xfrm>
          <a:prstGeom prst="rect">
            <a:avLst/>
          </a:prstGeom>
        </p:spPr>
        <p:style>
          <a:lnRef idx="1">
            <a:schemeClr val="accent2"/>
          </a:lnRef>
          <a:fillRef idx="1001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Çoban</a:t>
            </a:r>
          </a:p>
        </p:txBody>
      </p:sp>
      <p:sp>
        <p:nvSpPr>
          <p:cNvPr id="17" name="16 Metin kutusu"/>
          <p:cNvSpPr txBox="1"/>
          <p:nvPr/>
        </p:nvSpPr>
        <p:spPr>
          <a:xfrm>
            <a:off x="8592278" y="1853282"/>
            <a:ext cx="3072341" cy="574516"/>
          </a:xfrm>
          <a:prstGeom prst="rect">
            <a:avLst/>
          </a:prstGeom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Hz. Harun </a:t>
            </a:r>
          </a:p>
        </p:txBody>
      </p:sp>
      <p:sp>
        <p:nvSpPr>
          <p:cNvPr id="23" name="22 Metin kutusu"/>
          <p:cNvSpPr txBox="1"/>
          <p:nvPr/>
        </p:nvSpPr>
        <p:spPr>
          <a:xfrm>
            <a:off x="8592278" y="3016310"/>
            <a:ext cx="3072341" cy="574516"/>
          </a:xfrm>
          <a:prstGeom prst="rect">
            <a:avLst/>
          </a:prstGeom>
        </p:spPr>
        <p:style>
          <a:lnRef idx="2">
            <a:schemeClr val="accent3"/>
          </a:lnRef>
          <a:fillRef idx="1001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 err="1">
                <a:latin typeface="Cambria" pitchFamily="18" charset="0"/>
              </a:rPr>
              <a:t>İsrailoğulları</a:t>
            </a:r>
            <a:endParaRPr lang="tr-TR" sz="2900" dirty="0">
              <a:latin typeface="Cambria" pitchFamily="18" charset="0"/>
            </a:endParaRPr>
          </a:p>
        </p:txBody>
      </p:sp>
      <p:sp>
        <p:nvSpPr>
          <p:cNvPr id="24" name="23 Metin kutusu"/>
          <p:cNvSpPr txBox="1"/>
          <p:nvPr/>
        </p:nvSpPr>
        <p:spPr>
          <a:xfrm>
            <a:off x="8592278" y="4390655"/>
            <a:ext cx="3072341" cy="574516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tr-TR" sz="2900" dirty="0">
                <a:latin typeface="Cambria" pitchFamily="18" charset="0"/>
              </a:rPr>
              <a:t>Mısır</a:t>
            </a:r>
          </a:p>
        </p:txBody>
      </p:sp>
    </p:spTree>
    <p:extLst>
      <p:ext uri="{BB962C8B-B14F-4D97-AF65-F5344CB8AC3E}">
        <p14:creationId xmlns:p14="http://schemas.microsoft.com/office/powerpoint/2010/main" val="22638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719403" y="452669"/>
            <a:ext cx="10657184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tr-TR" sz="3700" b="1" dirty="0">
                <a:solidFill>
                  <a:srgbClr val="C00000"/>
                </a:solidFill>
                <a:latin typeface="Cambria" pitchFamily="18" charset="0"/>
              </a:rPr>
              <a:t>Neler Öğrendik?</a:t>
            </a:r>
          </a:p>
        </p:txBody>
      </p:sp>
      <p:pic>
        <p:nvPicPr>
          <p:cNvPr id="4" name="3 Resim" descr="Sıra_Sende_Degerlendir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6669" y="2948947"/>
            <a:ext cx="5075331" cy="3909053"/>
          </a:xfrm>
          <a:prstGeom prst="rect">
            <a:avLst/>
          </a:prstGeom>
        </p:spPr>
      </p:pic>
      <p:sp>
        <p:nvSpPr>
          <p:cNvPr id="5" name="4 Metin kutusu"/>
          <p:cNvSpPr txBox="1"/>
          <p:nvPr/>
        </p:nvSpPr>
        <p:spPr>
          <a:xfrm>
            <a:off x="719403" y="1547495"/>
            <a:ext cx="8736971" cy="283154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900" dirty="0">
                <a:latin typeface="Cambria" pitchFamily="18" charset="0"/>
              </a:rPr>
              <a:t> Hz. Musa (a.s.) kimdir?</a:t>
            </a:r>
          </a:p>
          <a:p>
            <a:endParaRPr lang="tr-TR" sz="29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900" dirty="0">
                <a:latin typeface="Cambria" pitchFamily="18" charset="0"/>
              </a:rPr>
              <a:t> Hz. Musa’nın hayatı hakkında neler öğrendiniz?</a:t>
            </a:r>
          </a:p>
          <a:p>
            <a:endParaRPr lang="tr-TR" sz="29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900" dirty="0">
                <a:latin typeface="Cambria" pitchFamily="18" charset="0"/>
              </a:rPr>
              <a:t> </a:t>
            </a:r>
            <a:r>
              <a:rPr lang="tr-TR" sz="2900" dirty="0" err="1">
                <a:latin typeface="Cambria" pitchFamily="18" charset="0"/>
              </a:rPr>
              <a:t>Kur’an</a:t>
            </a:r>
            <a:r>
              <a:rPr lang="tr-TR" sz="2900" dirty="0">
                <a:latin typeface="Cambria" pitchFamily="18" charset="0"/>
              </a:rPr>
              <a:t>-ı Kerim’de Hz. Musa hakkında nelerden bahsedilmiştir?</a:t>
            </a:r>
          </a:p>
        </p:txBody>
      </p:sp>
    </p:spTree>
    <p:extLst>
      <p:ext uri="{BB962C8B-B14F-4D97-AF65-F5344CB8AC3E}">
        <p14:creationId xmlns:p14="http://schemas.microsoft.com/office/powerpoint/2010/main" val="313963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2022475" y="1990722"/>
            <a:ext cx="7978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HAZIRLAYAN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İsminiz</a:t>
            </a: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İkinciİsminiz</a:t>
            </a: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SOYİSMİNİZ</a:t>
            </a:r>
            <a:b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Numaranız | 8/A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 slayttaki </a:t>
            </a:r>
            <a:r>
              <a:rPr lang="tr-TR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arkaplanı</a:t>
            </a: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değiştir bu </a:t>
            </a:r>
            <a:r>
              <a:rPr lang="tr-TR" sz="2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slaytı</a:t>
            </a:r>
            <a:r>
              <a:rPr lang="tr-T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alan kişi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59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  <p:sndAc>
          <p:endSnd/>
        </p:sndAc>
      </p:transition>
    </mc:Choice>
    <mc:Fallback>
      <p:transition spd="slow" advClick="0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Metin kutusu"/>
          <p:cNvSpPr txBox="1"/>
          <p:nvPr/>
        </p:nvSpPr>
        <p:spPr>
          <a:xfrm>
            <a:off x="719403" y="452669"/>
            <a:ext cx="10657184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tr-TR" sz="3700" b="1" dirty="0">
                <a:solidFill>
                  <a:srgbClr val="C00000"/>
                </a:solidFill>
                <a:latin typeface="Cambria" pitchFamily="18" charset="0"/>
              </a:rPr>
              <a:t>Neler Öğreneceğiz?</a:t>
            </a:r>
          </a:p>
        </p:txBody>
      </p:sp>
      <p:sp>
        <p:nvSpPr>
          <p:cNvPr id="3" name="2 Metin kutusu"/>
          <p:cNvSpPr txBox="1"/>
          <p:nvPr/>
        </p:nvSpPr>
        <p:spPr>
          <a:xfrm>
            <a:off x="617803" y="1308601"/>
            <a:ext cx="10657184" cy="147732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900" dirty="0">
                <a:solidFill>
                  <a:srgbClr val="FFFF00"/>
                </a:solidFill>
                <a:latin typeface="Cambria" pitchFamily="18" charset="0"/>
              </a:rPr>
              <a:t> Hz. Musa (a.s.) Kimdir?</a:t>
            </a:r>
          </a:p>
          <a:p>
            <a:pPr>
              <a:buFont typeface="Wingdings" pitchFamily="2" charset="2"/>
              <a:buChar char="Ø"/>
            </a:pPr>
            <a:r>
              <a:rPr lang="tr-TR" sz="2900" dirty="0">
                <a:solidFill>
                  <a:srgbClr val="FFFF00"/>
                </a:solidFill>
                <a:latin typeface="Cambria" pitchFamily="18" charset="0"/>
              </a:rPr>
              <a:t> Hz. Musa (a.s.) Hayatı</a:t>
            </a:r>
          </a:p>
          <a:p>
            <a:pPr>
              <a:buFont typeface="Wingdings" pitchFamily="2" charset="2"/>
              <a:buChar char="Ø"/>
            </a:pPr>
            <a:r>
              <a:rPr lang="tr-TR" sz="2900" dirty="0">
                <a:solidFill>
                  <a:srgbClr val="FFFF00"/>
                </a:solidFill>
                <a:latin typeface="Cambria" pitchFamily="18" charset="0"/>
              </a:rPr>
              <a:t> Kur’an-ı Kerim’de Hz. Musa (a.s.)</a:t>
            </a:r>
          </a:p>
        </p:txBody>
      </p:sp>
      <p:pic>
        <p:nvPicPr>
          <p:cNvPr id="1026" name="Picture 2" descr="https://o.remove.bg/downloads/2b23fc51-5eaf-4609-ab88-699eee804a85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4" y="2785929"/>
            <a:ext cx="63436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 descr="Biliyor_musun_Bil_Bakalım_Motivasy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6797" y="1892829"/>
            <a:ext cx="3525641" cy="4965171"/>
          </a:xfrm>
          <a:prstGeom prst="rect">
            <a:avLst/>
          </a:prstGeom>
        </p:spPr>
      </p:pic>
      <p:sp>
        <p:nvSpPr>
          <p:cNvPr id="3" name="2 Metin kutusu"/>
          <p:cNvSpPr txBox="1"/>
          <p:nvPr/>
        </p:nvSpPr>
        <p:spPr>
          <a:xfrm>
            <a:off x="719403" y="1124745"/>
            <a:ext cx="8352928" cy="57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900" b="1" dirty="0">
                <a:latin typeface="Cambria" pitchFamily="18" charset="0"/>
              </a:rPr>
              <a:t> Bir deniz ortadan ikiye bölünebilir mi?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5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8463"/>
              </p:ext>
            </p:extLst>
          </p:nvPr>
        </p:nvGraphicFramePr>
        <p:xfrm>
          <a:off x="4034392" y="1699261"/>
          <a:ext cx="6833180" cy="356456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16590"/>
                <a:gridCol w="3416590"/>
              </a:tblGrid>
              <a:tr h="647162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Adı</a:t>
                      </a:r>
                      <a:r>
                        <a:rPr lang="tr-TR" sz="2200" baseline="0" dirty="0" smtClean="0">
                          <a:latin typeface="Cambria" pitchFamily="18" charset="0"/>
                          <a:ea typeface="Cambria" pitchFamily="18" charset="0"/>
                        </a:rPr>
                        <a:t> 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Musa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718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Diğer İsimleri 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latin typeface="Cambria" pitchFamily="18" charset="0"/>
                          <a:ea typeface="Cambria" pitchFamily="18" charset="0"/>
                        </a:rPr>
                        <a:t>Kelimullah</a:t>
                      </a:r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, </a:t>
                      </a:r>
                      <a:r>
                        <a:rPr lang="tr-TR" dirty="0" err="1" smtClean="0">
                          <a:latin typeface="Cambria" pitchFamily="18" charset="0"/>
                          <a:ea typeface="Cambria" pitchFamily="18" charset="0"/>
                        </a:rPr>
                        <a:t>Safiyullah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718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Yaşadığı</a:t>
                      </a:r>
                      <a:r>
                        <a:rPr lang="tr-TR" sz="2200" baseline="0" dirty="0" smtClean="0">
                          <a:latin typeface="Cambria" pitchFamily="18" charset="0"/>
                          <a:ea typeface="Cambria" pitchFamily="18" charset="0"/>
                        </a:rPr>
                        <a:t> Tarih 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M.Ö. 1200’lü yıllar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174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Yaşadığı</a:t>
                      </a:r>
                      <a:r>
                        <a:rPr lang="tr-TR" sz="2200" baseline="0" dirty="0" smtClean="0">
                          <a:latin typeface="Cambria" pitchFamily="18" charset="0"/>
                          <a:ea typeface="Cambria" pitchFamily="18" charset="0"/>
                        </a:rPr>
                        <a:t> Yer: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Mısır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718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Anne-Baba</a:t>
                      </a:r>
                      <a:r>
                        <a:rPr lang="tr-TR" sz="2200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Adı: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latin typeface="Cambria" pitchFamily="18" charset="0"/>
                          <a:ea typeface="Cambria" pitchFamily="18" charset="0"/>
                        </a:rPr>
                        <a:t>Yuhabid</a:t>
                      </a:r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 - İmran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077">
                <a:tc>
                  <a:txBody>
                    <a:bodyPr/>
                    <a:lstStyle/>
                    <a:p>
                      <a:r>
                        <a:rPr lang="tr-TR" sz="2200" dirty="0" smtClean="0">
                          <a:latin typeface="Cambria" pitchFamily="18" charset="0"/>
                          <a:ea typeface="Cambria" pitchFamily="18" charset="0"/>
                        </a:rPr>
                        <a:t>Vefatı:</a:t>
                      </a:r>
                      <a:endParaRPr lang="tr-TR" sz="220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Cambria" pitchFamily="18" charset="0"/>
                          <a:ea typeface="Cambria" pitchFamily="18" charset="0"/>
                        </a:rPr>
                        <a:t>Kabrinin</a:t>
                      </a:r>
                      <a:r>
                        <a:rPr lang="tr-TR" baseline="0" dirty="0" smtClean="0">
                          <a:latin typeface="Cambria" pitchFamily="18" charset="0"/>
                          <a:ea typeface="Cambria" pitchFamily="18" charset="0"/>
                        </a:rPr>
                        <a:t> bulunduğu yer, Filistin’de </a:t>
                      </a:r>
                      <a:r>
                        <a:rPr lang="tr-TR" baseline="0" dirty="0" err="1" smtClean="0">
                          <a:latin typeface="Cambria" pitchFamily="18" charset="0"/>
                          <a:ea typeface="Cambria" pitchFamily="18" charset="0"/>
                        </a:rPr>
                        <a:t>Eriha</a:t>
                      </a:r>
                      <a:r>
                        <a:rPr lang="tr-TR" baseline="0" dirty="0" smtClean="0">
                          <a:latin typeface="Cambria" pitchFamily="18" charset="0"/>
                          <a:ea typeface="Cambria" pitchFamily="18" charset="0"/>
                        </a:rPr>
                        <a:t> bölgesinde. </a:t>
                      </a:r>
                      <a:endParaRPr lang="tr-TR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1 Metin kutusu"/>
          <p:cNvSpPr txBox="1"/>
          <p:nvPr/>
        </p:nvSpPr>
        <p:spPr>
          <a:xfrm>
            <a:off x="579640" y="47689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FFFF00"/>
                </a:solidFill>
                <a:latin typeface="Cambria" pitchFamily="18" charset="0"/>
              </a:rPr>
              <a:t>Hz. Musa (a.s.) Kimdir?</a:t>
            </a:r>
            <a:endParaRPr lang="tr-TR" sz="2400" b="1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39" y="545222"/>
            <a:ext cx="6702425" cy="53619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Metin kutusu 9">
            <a:hlinkClick r:id="rId4" action="ppaction://hlinksldjump"/>
          </p:cNvPr>
          <p:cNvSpPr txBox="1"/>
          <p:nvPr/>
        </p:nvSpPr>
        <p:spPr>
          <a:xfrm>
            <a:off x="926133" y="5074455"/>
            <a:ext cx="2340705" cy="3385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tr-TR" sz="1600" b="1" dirty="0">
                <a:solidFill>
                  <a:srgbClr val="FFFF00"/>
                </a:solidFill>
                <a:latin typeface="Cambria" pitchFamily="18" charset="0"/>
              </a:rPr>
              <a:t>Hz. Musa (</a:t>
            </a:r>
            <a:r>
              <a:rPr lang="tr-TR" sz="1600" b="1" dirty="0" err="1">
                <a:solidFill>
                  <a:srgbClr val="FFFF00"/>
                </a:solidFill>
                <a:latin typeface="Cambria" pitchFamily="18" charset="0"/>
              </a:rPr>
              <a:t>a.s</a:t>
            </a:r>
            <a:r>
              <a:rPr lang="tr-TR" sz="1600" b="1" dirty="0">
                <a:solidFill>
                  <a:srgbClr val="FFFF00"/>
                </a:solidFill>
                <a:latin typeface="Cambria" pitchFamily="18" charset="0"/>
              </a:rPr>
              <a:t>.) Kimdir?</a:t>
            </a:r>
          </a:p>
        </p:txBody>
      </p:sp>
      <p:sp>
        <p:nvSpPr>
          <p:cNvPr id="9" name="1 Metin kutusu"/>
          <p:cNvSpPr txBox="1"/>
          <p:nvPr/>
        </p:nvSpPr>
        <p:spPr>
          <a:xfrm>
            <a:off x="5424272" y="863139"/>
            <a:ext cx="5748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Allah’ın, dört büyük kitaptan biri olan Tevrat'ı verdiği ve yeryüzünde dinini tebliğ etmesi için gönderdiği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Ulu'l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-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Azm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peygamberlerden biridir.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Soyu Hz. İbrahim’e (a.s.) dayanmaktadır. 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Hayatında Nil Denizi’nde başlayıp Kızıldeniz’e kadar uzanan bir su macerası vardır. </a:t>
            </a:r>
          </a:p>
        </p:txBody>
      </p:sp>
      <p:sp>
        <p:nvSpPr>
          <p:cNvPr id="11" name="3 Satır Belirtme Çizgisi 1"/>
          <p:cNvSpPr/>
          <p:nvPr/>
        </p:nvSpPr>
        <p:spPr>
          <a:xfrm>
            <a:off x="337880" y="1153074"/>
            <a:ext cx="2928958" cy="1928826"/>
          </a:xfrm>
          <a:prstGeom prst="borderCallout1">
            <a:avLst>
              <a:gd name="adj1" fmla="val 560826"/>
              <a:gd name="adj2" fmla="val -144887"/>
              <a:gd name="adj3" fmla="val 574446"/>
              <a:gd name="adj4" fmla="val 183702"/>
            </a:avLst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Büyük peygamberler olarak anılan beş büyük peygambere </a:t>
            </a:r>
            <a:r>
              <a:rPr lang="tr-TR" sz="2200" b="1" dirty="0" err="1" smtClean="0">
                <a:solidFill>
                  <a:srgbClr val="FFFF00"/>
                </a:solidFill>
                <a:latin typeface="Cambria" pitchFamily="18" charset="0"/>
              </a:rPr>
              <a:t>ulu’l</a:t>
            </a:r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tr-TR" sz="2200" b="1" dirty="0" err="1" smtClean="0">
                <a:solidFill>
                  <a:srgbClr val="FFFF00"/>
                </a:solidFill>
                <a:latin typeface="Cambria" pitchFamily="18" charset="0"/>
              </a:rPr>
              <a:t>azm</a:t>
            </a:r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peygamber denir. </a:t>
            </a:r>
            <a:endParaRPr lang="tr-TR" sz="2200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8931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45222"/>
            <a:ext cx="6702425" cy="53619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26" name="Picture 2" descr="https://o.remove.bg/downloads/f828e219-b90f-45e5-b4f3-6dfd274ef70f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2" y="1748177"/>
            <a:ext cx="26479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3 Metin kutusu"/>
          <p:cNvSpPr txBox="1"/>
          <p:nvPr/>
        </p:nvSpPr>
        <p:spPr>
          <a:xfrm>
            <a:off x="5219700" y="1224957"/>
            <a:ext cx="414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FF00"/>
                </a:solidFill>
                <a:latin typeface="Cambria" pitchFamily="18" charset="0"/>
              </a:rPr>
              <a:t>Biliyor Musunuz?</a:t>
            </a:r>
            <a:endParaRPr lang="tr-TR" sz="28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sp>
        <p:nvSpPr>
          <p:cNvPr id="12" name="4 Metin kutusu"/>
          <p:cNvSpPr txBox="1"/>
          <p:nvPr/>
        </p:nvSpPr>
        <p:spPr>
          <a:xfrm>
            <a:off x="5219700" y="2521620"/>
            <a:ext cx="6494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Musa ismi,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ma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ile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sa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kelimelerinin birleşmesinden oluşmuş bir isimdir.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Ma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su,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sa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ise ağaç demektir.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Hz. Musa (a.s.), Hz.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Şuayb’ın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(a.s.) kızı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Safura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ile </a:t>
            </a:r>
            <a:b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</a:b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evlenmiştir.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Hz. Musa’ya (a.s.) asasını, Hz.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Şuayb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(a.s.) </a:t>
            </a:r>
            <a:b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</a:b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vermiştir. </a:t>
            </a:r>
          </a:p>
        </p:txBody>
      </p:sp>
    </p:spTree>
    <p:extLst>
      <p:ext uri="{BB962C8B-B14F-4D97-AF65-F5344CB8AC3E}">
        <p14:creationId xmlns:p14="http://schemas.microsoft.com/office/powerpoint/2010/main" val="461158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545222"/>
            <a:ext cx="6702425" cy="536194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50" name="Picture 2" descr="https://o.remove.bg/downloads/98a141d0-5630-416c-aa4e-e2b3fc82e5ca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4" y="1191711"/>
            <a:ext cx="26479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299357" y="5871169"/>
            <a:ext cx="492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FFFF00"/>
                </a:solidFill>
                <a:latin typeface="Cambria" pitchFamily="18" charset="0"/>
              </a:rPr>
              <a:t>Hz. Musa (</a:t>
            </a:r>
            <a:r>
              <a:rPr lang="tr-TR" b="1" dirty="0" err="1">
                <a:solidFill>
                  <a:srgbClr val="FFFF00"/>
                </a:solidFill>
                <a:latin typeface="Cambria" pitchFamily="18" charset="0"/>
              </a:rPr>
              <a:t>a.s</a:t>
            </a:r>
            <a:r>
              <a:rPr lang="tr-TR" b="1" dirty="0">
                <a:solidFill>
                  <a:srgbClr val="FFFF00"/>
                </a:solidFill>
                <a:latin typeface="Cambria" pitchFamily="18" charset="0"/>
              </a:rPr>
              <a:t>.), neden Mısır’dan </a:t>
            </a:r>
            <a:r>
              <a:rPr lang="tr-TR" b="1" dirty="0" err="1">
                <a:solidFill>
                  <a:srgbClr val="FFFF00"/>
                </a:solidFill>
                <a:latin typeface="Cambria" pitchFamily="18" charset="0"/>
              </a:rPr>
              <a:t>Medyen’e</a:t>
            </a:r>
            <a:r>
              <a:rPr lang="tr-TR" b="1" dirty="0">
                <a:solidFill>
                  <a:srgbClr val="FFFF00"/>
                </a:solidFill>
                <a:latin typeface="Cambria" pitchFamily="18" charset="0"/>
              </a:rPr>
              <a:t> gitmiştir?  </a:t>
            </a:r>
          </a:p>
        </p:txBody>
      </p:sp>
      <p:pic>
        <p:nvPicPr>
          <p:cNvPr id="13" name="Picture 2" descr="C:\Users\EbrarBüşra\Desktop\csm_carte-moyen-orient_cf3c84346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0179" y="2759235"/>
            <a:ext cx="5626441" cy="2818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495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38" y="545222"/>
            <a:ext cx="6617487" cy="529399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1 Metin kutusu"/>
          <p:cNvSpPr txBox="1"/>
          <p:nvPr/>
        </p:nvSpPr>
        <p:spPr>
          <a:xfrm>
            <a:off x="5219700" y="67900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FFC000"/>
                </a:solidFill>
                <a:latin typeface="Cambria" pitchFamily="18" charset="0"/>
              </a:rPr>
              <a:t>Hz. Musa (a.s.)’</a:t>
            </a:r>
            <a:r>
              <a:rPr lang="tr-TR" sz="2800" b="1" dirty="0" err="1" smtClean="0">
                <a:solidFill>
                  <a:srgbClr val="FFC000"/>
                </a:solidFill>
                <a:latin typeface="Cambria" pitchFamily="18" charset="0"/>
              </a:rPr>
              <a:t>ın</a:t>
            </a:r>
            <a:r>
              <a:rPr lang="tr-TR" sz="2800" b="1" dirty="0" smtClean="0">
                <a:solidFill>
                  <a:srgbClr val="FFC000"/>
                </a:solidFill>
                <a:latin typeface="Cambria" pitchFamily="18" charset="0"/>
              </a:rPr>
              <a:t> Hayatı</a:t>
            </a:r>
            <a:endParaRPr lang="tr-TR" sz="2800" b="1" dirty="0">
              <a:solidFill>
                <a:srgbClr val="FFC000"/>
              </a:solidFill>
              <a:latin typeface="Cambria" pitchFamily="18" charset="0"/>
            </a:endParaRPr>
          </a:p>
        </p:txBody>
      </p:sp>
      <p:sp>
        <p:nvSpPr>
          <p:cNvPr id="12" name="2 Metin kutusu"/>
          <p:cNvSpPr txBox="1"/>
          <p:nvPr/>
        </p:nvSpPr>
        <p:spPr>
          <a:xfrm>
            <a:off x="5291138" y="1327071"/>
            <a:ext cx="460908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Hz. Musa henüz bebekken, annesi tarafından ağaçtan oyulmuş bir sandık içinde suya bırakılmıştır.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Kur’an-ı Kerim’de bu durum şöyle anlatılmıştır:</a:t>
            </a:r>
          </a:p>
          <a:p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“Onu, emzir! Onun hakkında sana </a:t>
            </a:r>
          </a:p>
          <a:p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bir tehlike gelirse, kendisini denize bırak. Korkma, kederlenme. Çünkü biz onu sana döndüreceğiz…” </a:t>
            </a:r>
          </a:p>
          <a:p>
            <a:pPr algn="r"/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(</a:t>
            </a:r>
            <a:r>
              <a:rPr lang="tr-TR" sz="1100" dirty="0" err="1" smtClean="0">
                <a:solidFill>
                  <a:srgbClr val="FFFF00"/>
                </a:solidFill>
                <a:latin typeface="Cambria" pitchFamily="18" charset="0"/>
              </a:rPr>
              <a:t>Kassas</a:t>
            </a:r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 suresi, 7. ayet)</a:t>
            </a: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13" name="Picture 2" descr="C:\Users\EbrarBüşra\Desktop\Great_Sphinx_of_Giza_(foreground)_Pyramid_of_Menkaure_(background)._Cairo,_Egypt,_North_Africa.jpg"/>
          <p:cNvPicPr>
            <a:picLocks noChangeAspect="1" noChangeArrowheads="1"/>
          </p:cNvPicPr>
          <p:nvPr/>
        </p:nvPicPr>
        <p:blipFill>
          <a:blip r:embed="rId4" cstate="print"/>
          <a:srcRect l="46202"/>
          <a:stretch>
            <a:fillRect/>
          </a:stretch>
        </p:blipFill>
        <p:spPr bwMode="auto">
          <a:xfrm>
            <a:off x="-1" y="0"/>
            <a:ext cx="5304639" cy="6858000"/>
          </a:xfrm>
          <a:prstGeom prst="rect">
            <a:avLst/>
          </a:prstGeom>
          <a:ln w="127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194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Metin kutusu"/>
          <p:cNvSpPr txBox="1"/>
          <p:nvPr/>
        </p:nvSpPr>
        <p:spPr>
          <a:xfrm>
            <a:off x="286659" y="3922003"/>
            <a:ext cx="102906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Allah, Hz. Musa’nın düşmanının sarayında annesi ile birlikte en güzel şekilde büyümesini sağlamıştır. 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Yanlışlıkla birini öldürmesi neticesinde, Mısır’dan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Medyen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’ e gitmek zorunda kalmıştır.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tr-TR" sz="2200" dirty="0" err="1" smtClean="0">
                <a:solidFill>
                  <a:srgbClr val="FFFF00"/>
                </a:solidFill>
                <a:latin typeface="Cambria" pitchFamily="18" charset="0"/>
              </a:rPr>
              <a:t>Medyen’de</a:t>
            </a: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kendilerine yardımda bulunduğu bir ailenin yanında uzun süre kalmış hatta bu aileye damat olmuştur. </a:t>
            </a:r>
          </a:p>
        </p:txBody>
      </p:sp>
    </p:spTree>
    <p:extLst>
      <p:ext uri="{BB962C8B-B14F-4D97-AF65-F5344CB8AC3E}">
        <p14:creationId xmlns:p14="http://schemas.microsoft.com/office/powerpoint/2010/main" val="4106410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553200" y="4754335"/>
            <a:ext cx="3200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Metin kutusu"/>
          <p:cNvSpPr txBox="1"/>
          <p:nvPr/>
        </p:nvSpPr>
        <p:spPr>
          <a:xfrm>
            <a:off x="0" y="870858"/>
            <a:ext cx="74421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Eşi ile beraber tekrar Mısır’a dönmek için yola çıkan Hz. Musa’ya </a:t>
            </a:r>
          </a:p>
          <a:p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Tur dağı eteklerindeyken peygamberlik gelmiştir. 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Hz. Musa peygamber olduğunda kardeşi Harun (a.s.) ile birlikte Firavun’un karşısına dikilip onu Allah’ın birliğine davet etmiştir.</a:t>
            </a:r>
          </a:p>
          <a:p>
            <a:pPr>
              <a:buFont typeface="Arial" pitchFamily="34" charset="0"/>
              <a:buChar char="•"/>
            </a:pPr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200" dirty="0" smtClean="0">
                <a:solidFill>
                  <a:srgbClr val="FFFF00"/>
                </a:solidFill>
                <a:latin typeface="Cambria" pitchFamily="18" charset="0"/>
              </a:rPr>
              <a:t> Uyarıyı dikkate almayan Firavun kavmi hakkında Kur’an-ı Kerim’de şöyle buyrulmuştur: </a:t>
            </a:r>
          </a:p>
          <a:p>
            <a:endParaRPr lang="tr-TR" sz="2200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“</a:t>
            </a:r>
            <a:r>
              <a:rPr lang="tr-TR" sz="2400" dirty="0">
                <a:solidFill>
                  <a:srgbClr val="FFFF00"/>
                </a:solidFill>
              </a:rPr>
              <a:t> Biz de açık seçik </a:t>
            </a:r>
            <a:r>
              <a:rPr lang="tr-TR" sz="2400" dirty="0" err="1">
                <a:solidFill>
                  <a:srgbClr val="FFFF00"/>
                </a:solidFill>
              </a:rPr>
              <a:t>mûcizeler</a:t>
            </a:r>
            <a:r>
              <a:rPr lang="tr-TR" sz="2400" dirty="0">
                <a:solidFill>
                  <a:srgbClr val="FFFF00"/>
                </a:solidFill>
              </a:rPr>
              <a:t> olmak üzere onların üzerine </a:t>
            </a:r>
            <a:r>
              <a:rPr lang="tr-TR" sz="2400" dirty="0" err="1">
                <a:solidFill>
                  <a:srgbClr val="FFFF00"/>
                </a:solidFill>
              </a:rPr>
              <a:t>tûfan</a:t>
            </a:r>
            <a:r>
              <a:rPr lang="tr-TR" sz="2400" dirty="0">
                <a:solidFill>
                  <a:srgbClr val="FFFF00"/>
                </a:solidFill>
              </a:rPr>
              <a:t>, çekirge, haşarat, kurbağalar ve kan gönderdik. Yine de büyüklük tasladılar ve günahkâr bir kavim olmakta direndiler.</a:t>
            </a:r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.” </a:t>
            </a:r>
          </a:p>
          <a:p>
            <a:pPr algn="ctr"/>
            <a:r>
              <a:rPr lang="tr-TR" sz="2200" b="1" dirty="0" smtClean="0">
                <a:solidFill>
                  <a:srgbClr val="FFFF00"/>
                </a:solidFill>
                <a:latin typeface="Cambria" pitchFamily="18" charset="0"/>
              </a:rPr>
              <a:t>                                                                   </a:t>
            </a:r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(</a:t>
            </a:r>
            <a:r>
              <a:rPr lang="tr-TR" sz="1100" dirty="0" err="1" smtClean="0">
                <a:solidFill>
                  <a:srgbClr val="FFFF00"/>
                </a:solidFill>
                <a:latin typeface="Cambria" pitchFamily="18" charset="0"/>
              </a:rPr>
              <a:t>A’raf</a:t>
            </a:r>
            <a:r>
              <a:rPr lang="tr-TR" sz="1100" dirty="0" smtClean="0">
                <a:solidFill>
                  <a:srgbClr val="FFFF00"/>
                </a:solidFill>
                <a:latin typeface="Cambria" pitchFamily="18" charset="0"/>
              </a:rPr>
              <a:t> suresi, 133.ayet) </a:t>
            </a:r>
          </a:p>
        </p:txBody>
      </p:sp>
    </p:spTree>
    <p:extLst>
      <p:ext uri="{BB962C8B-B14F-4D97-AF65-F5344CB8AC3E}">
        <p14:creationId xmlns:p14="http://schemas.microsoft.com/office/powerpoint/2010/main" val="3878199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Sing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849cbe5ce3b61346bd64b56c4a1799f4ec671c"/>
</p:tagLst>
</file>

<file path=ppt/theme/theme1.xml><?xml version="1.0" encoding="utf-8"?>
<a:theme xmlns:a="http://schemas.openxmlformats.org/drawingml/2006/main" name="azraili-gorme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azraili-gormek</Template>
  <TotalTime>613</TotalTime>
  <Words>651</Words>
  <Application>Microsoft Office PowerPoint</Application>
  <PresentationFormat>Özel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azraili-gormek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>OrhanDoğanKAHRAMAN</Manager>
  <Company>-=[By NeC]=-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pc2</dc:creator>
  <cp:keywords>pdffd</cp:keywords>
  <cp:lastModifiedBy>pc2</cp:lastModifiedBy>
  <cp:revision>41</cp:revision>
  <dcterms:created xsi:type="dcterms:W3CDTF">2021-09-09T17:43:11Z</dcterms:created>
  <dcterms:modified xsi:type="dcterms:W3CDTF">2021-09-12T16:18:11Z</dcterms:modified>
</cp:coreProperties>
</file>