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p:cViewPr varScale="1">
        <p:scale>
          <a:sx n="101" d="100"/>
          <a:sy n="101" d="100"/>
        </p:scale>
        <p:origin x="1061"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4/27/2024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9.png"/><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0109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dirty="0">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61173" y="36097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  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47820" y="3956068"/>
            <a:ext cx="3250367"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1" i="0" u="none" strike="noStrike" cap="none" dirty="0">
                <a:solidFill>
                  <a:schemeClr val="tx1"/>
                </a:solidFill>
                <a:latin typeface="Arial"/>
                <a:ea typeface="Arial"/>
                <a:cs typeface="Arial"/>
                <a:sym typeface="Arial"/>
              </a:rPr>
              <a:t>Student Name :</a:t>
            </a:r>
            <a:r>
              <a:rPr lang="en-US" sz="1100" b="1" dirty="0">
                <a:solidFill>
                  <a:schemeClr val="tx1"/>
                </a:solidFill>
              </a:rPr>
              <a:t> </a:t>
            </a:r>
            <a:r>
              <a:rPr lang="en-US" sz="1100" b="1" dirty="0" err="1">
                <a:solidFill>
                  <a:schemeClr val="tx1"/>
                </a:solidFill>
              </a:rPr>
              <a:t>Chermaraja</a:t>
            </a:r>
            <a:r>
              <a:rPr lang="en-US" sz="1100" b="1" dirty="0">
                <a:solidFill>
                  <a:schemeClr val="tx1"/>
                </a:solidFill>
              </a:rPr>
              <a:t> R</a:t>
            </a:r>
            <a:endParaRPr lang="en-US" sz="1100" b="1"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1" i="0" u="none" strike="noStrike" cap="none" dirty="0">
                <a:solidFill>
                  <a:schemeClr val="tx1"/>
                </a:solidFill>
                <a:latin typeface="Arial"/>
                <a:ea typeface="Arial"/>
                <a:cs typeface="Arial"/>
                <a:sym typeface="Arial"/>
              </a:rPr>
              <a:t>Student ID : au951221104009</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243460" y="390425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57434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1" i="0" u="none" strike="noStrike" cap="none" dirty="0">
                <a:solidFill>
                  <a:schemeClr val="tx1"/>
                </a:solidFill>
                <a:latin typeface="Arial"/>
                <a:ea typeface="Arial"/>
                <a:cs typeface="Arial"/>
                <a:sym typeface="Arial"/>
              </a:rPr>
              <a:t>JP College Of Engineering</a:t>
            </a:r>
            <a:endParaRPr lang="en-US" sz="1100" b="1" dirty="0">
              <a:solidFill>
                <a:schemeClr val="tx1"/>
              </a:solidFil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324113"/>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br>
              <a:rPr lang="en-IN" sz="2000" b="1" dirty="0">
                <a:solidFill>
                  <a:srgbClr val="213163"/>
                </a:solidFill>
              </a:rPr>
            </a:br>
            <a:r>
              <a:rPr lang="en-IN" sz="2000" b="1" dirty="0">
                <a:solidFill>
                  <a:srgbClr val="213163"/>
                </a:solidFill>
              </a:rPr>
              <a:t>                       </a:t>
            </a:r>
            <a:endParaRPr lang="en-IN" sz="20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25DFC7D9-4EA2-DEB3-0D9F-54FC3D9F2AF2}"/>
              </a:ext>
            </a:extLst>
          </p:cNvPr>
          <p:cNvSpPr txBox="1"/>
          <p:nvPr/>
        </p:nvSpPr>
        <p:spPr>
          <a:xfrm>
            <a:off x="231494" y="1277519"/>
            <a:ext cx="9144000" cy="296087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dirty="0"/>
              <a:t>Data Modeling: The development of a robust data model ensures accurate representation of user profiles, polls, votes, and other relevant entities, facilitating efficient data management and analysis.</a:t>
            </a:r>
          </a:p>
          <a:p>
            <a:pPr marL="342900" indent="-342900">
              <a:lnSpc>
                <a:spcPct val="150000"/>
              </a:lnSpc>
              <a:buFont typeface="Arial" panose="020B0604020202020204" pitchFamily="34" charset="0"/>
              <a:buChar char="•"/>
            </a:pPr>
            <a:r>
              <a:rPr lang="en-US" dirty="0"/>
              <a:t>Algorithmic Design: Implementing efficient algorithms for real-time updates, notifications, and result calculations ensures the accuracy and responsiveness of the voting system, enhancing user experience.</a:t>
            </a:r>
          </a:p>
          <a:p>
            <a:pPr marL="342900" indent="-342900">
              <a:lnSpc>
                <a:spcPct val="150000"/>
              </a:lnSpc>
              <a:buFont typeface="Arial" panose="020B0604020202020204" pitchFamily="34" charset="0"/>
              <a:buChar char="•"/>
            </a:pPr>
            <a:r>
              <a:rPr lang="en-US" dirty="0"/>
              <a:t>Testing and Validation: Rigorous testing and validation procedures verify the functionality, reliability, and security of the application, mitigating risks associated with errors or vulnerabilities.</a:t>
            </a:r>
          </a:p>
          <a:p>
            <a:pPr marL="342900" indent="-342900">
              <a:lnSpc>
                <a:spcPct val="150000"/>
              </a:lnSpc>
              <a:buFont typeface="Arial" panose="020B0604020202020204" pitchFamily="34" charset="0"/>
              <a:buChar char="•"/>
            </a:pPr>
            <a:r>
              <a:rPr lang="en-US" dirty="0"/>
              <a:t>Performance Evaluation: Continuous monitoring and evaluation of the system's performance metrics </a:t>
            </a:r>
          </a:p>
          <a:p>
            <a:pPr marL="342900" indent="-342900">
              <a:lnSpc>
                <a:spcPct val="150000"/>
              </a:lnSpc>
              <a:buFont typeface="Arial" panose="020B0604020202020204" pitchFamily="34" charset="0"/>
              <a:buChar char="•"/>
            </a:pPr>
            <a:r>
              <a:rPr lang="en-US" dirty="0"/>
              <a:t>allow for the identification of bottlenecks and optimization strategies, ensuring optimal performance under varying loads.</a:t>
            </a:r>
            <a:endParaRPr lang="en-IN" dirty="0"/>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01089" y="696270"/>
            <a:ext cx="8832300" cy="451933"/>
          </a:xfrm>
        </p:spPr>
        <p:txBody>
          <a:bodyPr/>
          <a:lstStyle/>
          <a:p>
            <a:pPr algn="ctr"/>
            <a:r>
              <a:rPr lang="en-US" b="1"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03701" cy="3525300"/>
          </a:xfrm>
        </p:spPr>
        <p:txBody>
          <a:bodyPr/>
          <a:lstStyle/>
          <a:p>
            <a:pPr marL="152396" indent="0">
              <a:buNone/>
            </a:pPr>
            <a:r>
              <a:rPr lang="en-US" dirty="0"/>
              <a:t> </a:t>
            </a:r>
          </a:p>
        </p:txBody>
      </p:sp>
      <p:pic>
        <p:nvPicPr>
          <p:cNvPr id="5" name="Picture 4">
            <a:extLst>
              <a:ext uri="{FF2B5EF4-FFF2-40B4-BE49-F238E27FC236}">
                <a16:creationId xmlns:a16="http://schemas.microsoft.com/office/drawing/2014/main" id="{3581F76D-137E-11E9-49DF-5E9594BFC17A}"/>
              </a:ext>
            </a:extLst>
          </p:cNvPr>
          <p:cNvPicPr>
            <a:picLocks noChangeAspect="1"/>
          </p:cNvPicPr>
          <p:nvPr/>
        </p:nvPicPr>
        <p:blipFill>
          <a:blip r:embed="rId2"/>
          <a:stretch>
            <a:fillRect/>
          </a:stretch>
        </p:blipFill>
        <p:spPr>
          <a:xfrm>
            <a:off x="2020600" y="1532933"/>
            <a:ext cx="5102800" cy="2833274"/>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432077" y="631360"/>
            <a:ext cx="7886430" cy="666517"/>
          </a:xfrm>
        </p:spPr>
        <p:txBody>
          <a:bodyPr/>
          <a:lstStyle/>
          <a:p>
            <a:pPr algn="ctr"/>
            <a:r>
              <a:rPr lang="en-US" sz="2000" b="1" dirty="0"/>
              <a:t>Polls Page</a:t>
            </a:r>
          </a:p>
        </p:txBody>
      </p:sp>
      <p:pic>
        <p:nvPicPr>
          <p:cNvPr id="4" name="Picture 3">
            <a:extLst>
              <a:ext uri="{FF2B5EF4-FFF2-40B4-BE49-F238E27FC236}">
                <a16:creationId xmlns:a16="http://schemas.microsoft.com/office/drawing/2014/main" id="{39F630A9-2718-84B1-4808-6ECD2DB197C1}"/>
              </a:ext>
            </a:extLst>
          </p:cNvPr>
          <p:cNvPicPr>
            <a:picLocks noChangeAspect="1"/>
          </p:cNvPicPr>
          <p:nvPr/>
        </p:nvPicPr>
        <p:blipFill>
          <a:blip r:embed="rId2"/>
          <a:stretch>
            <a:fillRect/>
          </a:stretch>
        </p:blipFill>
        <p:spPr>
          <a:xfrm>
            <a:off x="976154" y="1628015"/>
            <a:ext cx="7191692" cy="2884125"/>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273780"/>
            <a:ext cx="7886430" cy="993870"/>
          </a:xfrm>
        </p:spPr>
        <p:txBody>
          <a:bodyPr anchor="ctr">
            <a:normAutofit/>
          </a:bodyPr>
          <a:lstStyle/>
          <a:p>
            <a:pPr algn="ctr"/>
            <a:r>
              <a:rPr lang="en-US" sz="2000" b="1" dirty="0"/>
              <a:t>Voting Page</a:t>
            </a:r>
          </a:p>
        </p:txBody>
      </p:sp>
      <p:sp>
        <p:nvSpPr>
          <p:cNvPr id="9" name="Subtitle 2">
            <a:extLst>
              <a:ext uri="{FF2B5EF4-FFF2-40B4-BE49-F238E27FC236}">
                <a16:creationId xmlns:a16="http://schemas.microsoft.com/office/drawing/2014/main" id="{43B7CBA8-8C43-FF85-EB08-2C10D2C7F421}"/>
              </a:ext>
            </a:extLst>
          </p:cNvPr>
          <p:cNvSpPr>
            <a:spLocks noGrp="1"/>
          </p:cNvSpPr>
          <p:nvPr>
            <p:ph type="subTitle"/>
          </p:nvPr>
        </p:nvSpPr>
        <p:spPr>
          <a:xfrm>
            <a:off x="1516380" y="1775460"/>
            <a:ext cx="5524500" cy="2057400"/>
          </a:xfrm>
        </p:spPr>
        <p:txBody>
          <a:bodyPr/>
          <a:lstStyle/>
          <a:p>
            <a:endParaRPr lang="en-US" b="1" dirty="0"/>
          </a:p>
        </p:txBody>
      </p:sp>
      <p:pic>
        <p:nvPicPr>
          <p:cNvPr id="5" name="Picture 4">
            <a:extLst>
              <a:ext uri="{FF2B5EF4-FFF2-40B4-BE49-F238E27FC236}">
                <a16:creationId xmlns:a16="http://schemas.microsoft.com/office/drawing/2014/main" id="{D842AC0F-1B59-D190-39C4-544C71D1A7CE}"/>
              </a:ext>
            </a:extLst>
          </p:cNvPr>
          <p:cNvPicPr>
            <a:picLocks noChangeAspect="1"/>
          </p:cNvPicPr>
          <p:nvPr/>
        </p:nvPicPr>
        <p:blipFill>
          <a:blip r:embed="rId2"/>
          <a:stretch>
            <a:fillRect/>
          </a:stretch>
        </p:blipFill>
        <p:spPr>
          <a:xfrm>
            <a:off x="1269212" y="1267650"/>
            <a:ext cx="6018835" cy="314282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3168000" y="487587"/>
            <a:ext cx="2808000" cy="755700"/>
          </a:xfrm>
        </p:spPr>
        <p:txBody>
          <a:bodyPr wrap="square" anchor="b">
            <a:normAutofit/>
          </a:bodyPr>
          <a:lstStyle/>
          <a:p>
            <a:pPr algn="ctr"/>
            <a:r>
              <a:rPr lang="en-US" sz="2200" b="1" dirty="0"/>
              <a:t>Vote Result Page</a:t>
            </a:r>
          </a:p>
        </p:txBody>
      </p:sp>
      <p:pic>
        <p:nvPicPr>
          <p:cNvPr id="5" name="Picture 4">
            <a:extLst>
              <a:ext uri="{FF2B5EF4-FFF2-40B4-BE49-F238E27FC236}">
                <a16:creationId xmlns:a16="http://schemas.microsoft.com/office/drawing/2014/main" id="{ADC41048-26ED-A22D-27A5-CE42FA6CEB0F}"/>
              </a:ext>
            </a:extLst>
          </p:cNvPr>
          <p:cNvPicPr>
            <a:picLocks noChangeAspect="1"/>
          </p:cNvPicPr>
          <p:nvPr/>
        </p:nvPicPr>
        <p:blipFill>
          <a:blip r:embed="rId2"/>
          <a:stretch>
            <a:fillRect/>
          </a:stretch>
        </p:blipFill>
        <p:spPr>
          <a:xfrm>
            <a:off x="544009" y="1472841"/>
            <a:ext cx="7697166" cy="3183072"/>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2000" b="1" dirty="0">
                <a:solidFill>
                  <a:srgbClr val="213163"/>
                </a:solidFill>
                <a:latin typeface="+mj-lt"/>
              </a:rPr>
              <a:t>Future </a:t>
            </a:r>
            <a:r>
              <a:rPr lang="en-US" sz="2000" b="1" dirty="0">
                <a:solidFill>
                  <a:srgbClr val="213163"/>
                </a:solidFill>
                <a:latin typeface="+mj-lt"/>
              </a:rPr>
              <a:t>Enhancements</a:t>
            </a:r>
            <a:r>
              <a:rPr lang="en-US" sz="2000" b="1" dirty="0">
                <a:solidFill>
                  <a:srgbClr val="374151"/>
                </a:solidFill>
                <a:latin typeface="+mj-lt"/>
                <a:cs typeface="Times New Roman" panose="02020603050405020304" pitchFamily="18" charset="0"/>
              </a:rPr>
              <a:t>:</a:t>
            </a:r>
            <a:br>
              <a:rPr lang="en-US" sz="2000" b="0" i="0" dirty="0">
                <a:solidFill>
                  <a:srgbClr val="374151"/>
                </a:solidFill>
                <a:effectLst/>
                <a:latin typeface="Söhne"/>
              </a:rPr>
            </a:br>
            <a:endParaRPr lang="en-US" sz="2000" dirty="0"/>
          </a:p>
        </p:txBody>
      </p:sp>
      <p:sp>
        <p:nvSpPr>
          <p:cNvPr id="4" name="TextBox 3">
            <a:extLst>
              <a:ext uri="{FF2B5EF4-FFF2-40B4-BE49-F238E27FC236}">
                <a16:creationId xmlns:a16="http://schemas.microsoft.com/office/drawing/2014/main" id="{9F8BEC68-596F-A18E-55F8-BEEC8DA5498E}"/>
              </a:ext>
            </a:extLst>
          </p:cNvPr>
          <p:cNvSpPr txBox="1"/>
          <p:nvPr/>
        </p:nvSpPr>
        <p:spPr>
          <a:xfrm>
            <a:off x="987812" y="1359815"/>
            <a:ext cx="7168375" cy="2677656"/>
          </a:xfrm>
          <a:prstGeom prst="rect">
            <a:avLst/>
          </a:prstGeom>
          <a:noFill/>
        </p:spPr>
        <p:txBody>
          <a:bodyPr wrap="square">
            <a:spAutoFit/>
          </a:bodyPr>
          <a:lstStyle/>
          <a:p>
            <a:pPr marL="285750" indent="-285750">
              <a:buFont typeface="Arial" panose="020B0604020202020204" pitchFamily="34" charset="0"/>
              <a:buChar char="•"/>
            </a:pPr>
            <a:r>
              <a:rPr lang="en-US" dirty="0"/>
              <a:t>Biometric Authentication Integration: Exploring the implementation of biometric authentication methods such as fingerprint or facial recognition to enhance security and streamline the login process for users.</a:t>
            </a:r>
          </a:p>
          <a:p>
            <a:pPr marL="285750" indent="-285750">
              <a:buFont typeface="Arial" panose="020B0604020202020204" pitchFamily="34" charset="0"/>
              <a:buChar char="•"/>
            </a:pPr>
            <a:r>
              <a:rPr lang="en-US" dirty="0"/>
              <a:t>Multilingual Support: Introducing multilingual support to accommodate users from diverse linguistic backgrounds, improving accessibility and inclusivity in the voting process.</a:t>
            </a:r>
          </a:p>
          <a:p>
            <a:pPr marL="285750" indent="-285750">
              <a:buFont typeface="Arial" panose="020B0604020202020204" pitchFamily="34" charset="0"/>
              <a:buChar char="•"/>
            </a:pPr>
            <a:r>
              <a:rPr lang="en-US" dirty="0"/>
              <a:t>Blockchain-Based Voting System: Developing a blockchain-based voting system to provide a decentralized and immutable ledger for storing voting records, ensuring transparency and integrity in the electoral process.</a:t>
            </a:r>
          </a:p>
          <a:p>
            <a:pPr marL="285750" indent="-285750">
              <a:buFont typeface="Arial" panose="020B0604020202020204" pitchFamily="34" charset="0"/>
              <a:buChar char="•"/>
            </a:pPr>
            <a:r>
              <a:rPr lang="en-US" dirty="0"/>
              <a:t>Voter Education Initiatives: Implementing voter education initiatives within the platform to provide users with information on voting rights, procedures, and candidate profiles, promoting informed decision-making and civic engagement.</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8811"/>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F57B8798-22F0-8C78-AE14-0113EA68044A}"/>
              </a:ext>
            </a:extLst>
          </p:cNvPr>
          <p:cNvSpPr txBox="1"/>
          <p:nvPr/>
        </p:nvSpPr>
        <p:spPr>
          <a:xfrm>
            <a:off x="845820" y="1170648"/>
            <a:ext cx="7666278" cy="2637710"/>
          </a:xfrm>
          <a:prstGeom prst="rect">
            <a:avLst/>
          </a:prstGeom>
          <a:noFill/>
        </p:spPr>
        <p:txBody>
          <a:bodyPr wrap="square">
            <a:spAutoFit/>
          </a:bodyPr>
          <a:lstStyle/>
          <a:p>
            <a:pPr>
              <a:lnSpc>
                <a:spcPct val="150000"/>
              </a:lnSpc>
            </a:pPr>
            <a:r>
              <a:rPr lang="en-US" dirty="0"/>
              <a:t>In conclusion, the development of a web-based voting application using the Django framework presents a significant opportunity to modernize and enhance the electoral process. Despite potential disadvantages such as security risks and technical complexities, the project's advantages in efficiency, scalability, and user experience outweigh these challenges. Through meticulous modeling, rigorous testing, and continuous improvement efforts, the application can achieve reliability, accuracy, and security in handling voting activities. Moreover, future enhancements such as blockchain integration, biometric authentication, and multilingual support promise to further elevate the platform's capabilities and inclusivity</a:t>
            </a: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Voting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492236" y="699111"/>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rPr>
              <a:t>Abstract</a:t>
            </a:r>
            <a:endParaRPr lang="en-IN" sz="24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800D7B0-45E5-4FE2-F95E-5DDE9DB148F4}"/>
              </a:ext>
            </a:extLst>
          </p:cNvPr>
          <p:cNvSpPr txBox="1"/>
          <p:nvPr/>
        </p:nvSpPr>
        <p:spPr>
          <a:xfrm>
            <a:off x="807312" y="1252895"/>
            <a:ext cx="7896850" cy="3284041"/>
          </a:xfrm>
          <a:prstGeom prst="rect">
            <a:avLst/>
          </a:prstGeom>
          <a:noFill/>
        </p:spPr>
        <p:txBody>
          <a:bodyPr wrap="square">
            <a:spAutoFit/>
          </a:bodyPr>
          <a:lstStyle/>
          <a:p>
            <a:pPr>
              <a:lnSpc>
                <a:spcPct val="150000"/>
              </a:lnSpc>
            </a:pPr>
            <a:r>
              <a:rPr lang="en-US" dirty="0"/>
              <a:t>The web-based voting application developed using the Django framework offers a robust solution for organizations and communities seeking to modernize and optimize their voting processes. Through intuitive user interfaces and secure authentication mechanisms, users can conveniently participate in polls while administrators efficiently manage and monitor voting activities. Leveraging Django's scalability and performance optimization features ensures the application's adaptability to varying user demands. The integration of real-time updates and comprehensive reporting enhances transparency and accountability in the voting process. Future enhancements such as blockchain integration and AI implementation hold promise for further advancing the application's capabilities. Overall, this voting application represents a significant step towards fostering democratic engagement and trust in the electoral process.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2567563" cy="52962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Problem Statement</a:t>
            </a:r>
            <a:endParaRPr lang="en-IN" sz="18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D408C8ED-B9F3-CAC6-FDA7-7CBF4FD3EAE7}"/>
              </a:ext>
            </a:extLst>
          </p:cNvPr>
          <p:cNvSpPr txBox="1"/>
          <p:nvPr/>
        </p:nvSpPr>
        <p:spPr>
          <a:xfrm>
            <a:off x="1159727" y="1320125"/>
            <a:ext cx="6824546" cy="2960875"/>
          </a:xfrm>
          <a:prstGeom prst="rect">
            <a:avLst/>
          </a:prstGeom>
          <a:noFill/>
        </p:spPr>
        <p:txBody>
          <a:bodyPr wrap="square">
            <a:spAutoFit/>
          </a:bodyPr>
          <a:lstStyle/>
          <a:p>
            <a:pPr>
              <a:lnSpc>
                <a:spcPct val="150000"/>
              </a:lnSpc>
            </a:pPr>
            <a:r>
              <a:rPr lang="en-US" dirty="0"/>
              <a:t>The task is to create a web-based voting system using Django, designed to meet the dynamic requirements of organizations, institutions, and communities in conducting fair and efficient voting procedures. The primary goal involves implementing secure user authentication, enabling intuitive poll creation and management, and ensuring seamless real-time updates and reporting features. Overcoming obstacles such as potential security risks, intricate technical configurations, and user adoption challenges is imperative to deliver a dependable and accessible voting platform. Ultimately, the objective is to instill confidence, participation, and transparency within the electoral process, fostering democratic principles and societal trust.</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22011" y="704433"/>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1AB11B2-4A1C-6A94-515E-31FA57758CCF}"/>
              </a:ext>
            </a:extLst>
          </p:cNvPr>
          <p:cNvSpPr txBox="1"/>
          <p:nvPr/>
        </p:nvSpPr>
        <p:spPr>
          <a:xfrm>
            <a:off x="931769" y="1330524"/>
            <a:ext cx="7970406" cy="3930371"/>
          </a:xfrm>
          <a:prstGeom prst="rect">
            <a:avLst/>
          </a:prstGeom>
          <a:noFill/>
        </p:spPr>
        <p:txBody>
          <a:bodyPr wrap="square">
            <a:spAutoFit/>
          </a:bodyPr>
          <a:lstStyle/>
          <a:p>
            <a:pPr>
              <a:lnSpc>
                <a:spcPct val="150000"/>
              </a:lnSpc>
            </a:pPr>
            <a:r>
              <a:rPr lang="en-US" dirty="0"/>
              <a:t>The project aims to develop a robust web-based voting application utilizing the Django framework, catering to the diverse needs of organizations, institutions, and communities. Key components include secure user authentication, intuitive poll creation and management functionalities, and real-time updates with comprehensive reporting features. Challenges such as security vulnerabilities, technical complexities, and user adoption barriers will be addressed to ensure the reliability and accessibility of the voting platform. The overarching goal is to promote democratic engagement, transparency, and trust in the electoral process through innovative and scalable solutions.</a:t>
            </a:r>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Proposed Solution</a:t>
            </a:r>
            <a:endParaRPr lang="en-IN" sz="20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6867BF95-1312-044E-EBE3-1140D022082A}"/>
              </a:ext>
            </a:extLst>
          </p:cNvPr>
          <p:cNvSpPr txBox="1"/>
          <p:nvPr/>
        </p:nvSpPr>
        <p:spPr>
          <a:xfrm>
            <a:off x="842755" y="1252895"/>
            <a:ext cx="7458489" cy="2637710"/>
          </a:xfrm>
          <a:prstGeom prst="rect">
            <a:avLst/>
          </a:prstGeom>
          <a:noFill/>
        </p:spPr>
        <p:txBody>
          <a:bodyPr wrap="square">
            <a:spAutoFit/>
          </a:bodyPr>
          <a:lstStyle/>
          <a:p>
            <a:pPr>
              <a:lnSpc>
                <a:spcPct val="150000"/>
              </a:lnSpc>
            </a:pPr>
            <a:r>
              <a:rPr lang="en-US" dirty="0"/>
              <a:t>The proposed solution involves the creation of a robust web-based voting application using the Django framework. This application will offer a comprehensive set of features including user authentication, poll management, real-time updates, and reporting capabilities. By leveraging Django's powerful tools and adhering to best practices in security and scalability, the solution aims to provide an efficient, transparent, and user-friendly voting platform. Through careful design and implementation, the solution will address challenges such as security risks, technical complexity, and user adoption barriers, ultimately delivering a reliable and accessible voting solution for organizations, institutions, and communities.</a:t>
            </a:r>
            <a:endParaRPr lang="en-IN" b="1"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563033" y="1302297"/>
            <a:ext cx="8175853" cy="2637710"/>
          </a:xfrm>
          <a:prstGeom prst="rect">
            <a:avLst/>
          </a:prstGeom>
          <a:noFill/>
        </p:spPr>
        <p:txBody>
          <a:bodyPr wrap="square">
            <a:spAutoFit/>
          </a:bodyPr>
          <a:lstStyle/>
          <a:p>
            <a:pPr marL="742950" lvl="1" indent="-285750" algn="l">
              <a:lnSpc>
                <a:spcPct val="150000"/>
              </a:lnSpc>
              <a:buFont typeface="Arial" panose="020B0604020202020204" pitchFamily="34" charset="0"/>
              <a:buChar char="•"/>
            </a:pPr>
            <a:r>
              <a:rPr lang="en-US" dirty="0">
                <a:solidFill>
                  <a:schemeClr val="tx1"/>
                </a:solidFill>
                <a:latin typeface="+mn-lt"/>
                <a:cs typeface="Times New Roman" panose="02020603050405020304" pitchFamily="18" charset="0"/>
              </a:rPr>
              <a:t>Efficiency: Utilizing the Django framework streamlines development, ensuring efficient creation of a scalable voting application.</a:t>
            </a:r>
          </a:p>
          <a:p>
            <a:pPr marL="742950" lvl="1" indent="-285750" algn="l">
              <a:lnSpc>
                <a:spcPct val="150000"/>
              </a:lnSpc>
              <a:buFont typeface="Arial" panose="020B0604020202020204" pitchFamily="34" charset="0"/>
              <a:buChar char="•"/>
            </a:pPr>
            <a:r>
              <a:rPr lang="en-US" dirty="0">
                <a:solidFill>
                  <a:schemeClr val="tx1"/>
                </a:solidFill>
                <a:latin typeface="+mn-lt"/>
                <a:cs typeface="Times New Roman" panose="02020603050405020304" pitchFamily="18" charset="0"/>
              </a:rPr>
              <a:t>Security: Leveraging Django's built-in security features ensures robust protection of user data, safeguarding against unauthorized access or tampering.</a:t>
            </a:r>
          </a:p>
          <a:p>
            <a:pPr marL="742950" lvl="1" indent="-285750" algn="l">
              <a:lnSpc>
                <a:spcPct val="150000"/>
              </a:lnSpc>
              <a:buFont typeface="Arial" panose="020B0604020202020204" pitchFamily="34" charset="0"/>
              <a:buChar char="•"/>
            </a:pPr>
            <a:r>
              <a:rPr lang="en-US" dirty="0">
                <a:solidFill>
                  <a:schemeClr val="tx1"/>
                </a:solidFill>
                <a:latin typeface="+mn-lt"/>
                <a:cs typeface="Times New Roman" panose="02020603050405020304" pitchFamily="18" charset="0"/>
              </a:rPr>
              <a:t>Scalability: The application's architecture allows for seamless scalability, accommodating growth in user base and voting demands without sacrificing performance.</a:t>
            </a:r>
          </a:p>
          <a:p>
            <a:pPr marL="742950" lvl="1" indent="-285750" algn="l">
              <a:lnSpc>
                <a:spcPct val="150000"/>
              </a:lnSpc>
              <a:buFont typeface="Arial" panose="020B0604020202020204" pitchFamily="34" charset="0"/>
              <a:buChar char="•"/>
            </a:pPr>
            <a:r>
              <a:rPr lang="en-US" dirty="0">
                <a:solidFill>
                  <a:schemeClr val="tx1"/>
                </a:solidFill>
                <a:latin typeface="+mn-lt"/>
                <a:cs typeface="Times New Roman" panose="02020603050405020304" pitchFamily="18" charset="0"/>
              </a:rPr>
              <a:t>User Experience: With an intuitive design, the application offers a seamless user experience, encouraging higher participation rates and building trust in the voting process.</a:t>
            </a:r>
            <a:endParaRPr lang="en-GB" dirty="0">
              <a:solidFill>
                <a:schemeClr val="tx1"/>
              </a:solidFill>
              <a:latin typeface="+mn-lt"/>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id="{17CDD5CF-A48B-4460-F544-A84C4FEE28C7}"/>
              </a:ext>
            </a:extLst>
          </p:cNvPr>
          <p:cNvSpPr txBox="1"/>
          <p:nvPr/>
        </p:nvSpPr>
        <p:spPr>
          <a:xfrm>
            <a:off x="563033" y="812618"/>
            <a:ext cx="4579556" cy="400110"/>
          </a:xfrm>
          <a:prstGeom prst="rect">
            <a:avLst/>
          </a:prstGeom>
          <a:noFill/>
        </p:spPr>
        <p:txBody>
          <a:bodyPr wrap="square">
            <a:spAutoFit/>
          </a:bodyPr>
          <a:lstStyle/>
          <a:p>
            <a:r>
              <a:rPr lang="en-US" sz="2000" b="1" dirty="0"/>
              <a:t>Advantages</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38652" y="1260587"/>
            <a:ext cx="8835610" cy="2960875"/>
          </a:xfrm>
          <a:prstGeom prst="rect">
            <a:avLst/>
          </a:prstGeom>
          <a:noFill/>
        </p:spPr>
        <p:txBody>
          <a:bodyPr wrap="square">
            <a:spAutoFit/>
          </a:bodyPr>
          <a:lstStyle/>
          <a:p>
            <a:pPr marL="742950" lvl="1" indent="-285750" algn="l">
              <a:lnSpc>
                <a:spcPct val="150000"/>
              </a:lnSpc>
              <a:buFont typeface="Arial" panose="020B0604020202020204" pitchFamily="34" charset="0"/>
              <a:buChar char="•"/>
            </a:pPr>
            <a:r>
              <a:rPr lang="en-US" i="0" dirty="0">
                <a:solidFill>
                  <a:schemeClr val="tx1"/>
                </a:solidFill>
                <a:effectLst/>
                <a:latin typeface="+mn-lt"/>
                <a:cs typeface="Times New Roman" panose="02020603050405020304" pitchFamily="18" charset="0"/>
              </a:rPr>
              <a:t>Security Risks: Despite implementing security measures, the system may still be vulnerable to cyber threats, potentially compromising user data and the integrity of the voting process.</a:t>
            </a:r>
          </a:p>
          <a:p>
            <a:pPr marL="742950" lvl="1" indent="-285750" algn="l">
              <a:lnSpc>
                <a:spcPct val="150000"/>
              </a:lnSpc>
              <a:buFont typeface="Arial" panose="020B0604020202020204" pitchFamily="34" charset="0"/>
              <a:buChar char="•"/>
            </a:pPr>
            <a:r>
              <a:rPr lang="en-US" i="0" dirty="0">
                <a:solidFill>
                  <a:schemeClr val="tx1"/>
                </a:solidFill>
                <a:effectLst/>
                <a:latin typeface="+mn-lt"/>
                <a:cs typeface="Times New Roman" panose="02020603050405020304" pitchFamily="18" charset="0"/>
              </a:rPr>
              <a:t>Technical Complexity: Developing and maintaining a comprehensive voting application requires significant technical expertise and resources, posing challenges for smaller organizations or teams.</a:t>
            </a:r>
          </a:p>
          <a:p>
            <a:pPr marL="742950" lvl="1" indent="-285750" algn="l">
              <a:lnSpc>
                <a:spcPct val="150000"/>
              </a:lnSpc>
              <a:buFont typeface="Arial" panose="020B0604020202020204" pitchFamily="34" charset="0"/>
              <a:buChar char="•"/>
            </a:pPr>
            <a:r>
              <a:rPr lang="en-US" i="0" dirty="0">
                <a:solidFill>
                  <a:schemeClr val="tx1"/>
                </a:solidFill>
                <a:effectLst/>
                <a:latin typeface="+mn-lt"/>
                <a:cs typeface="Times New Roman" panose="02020603050405020304" pitchFamily="18" charset="0"/>
              </a:rPr>
              <a:t>User Adoption Barriers: Users unfamiliar with online voting platforms may face difficulties navigating the system, leading to lower participation rates and potential mistrust in the voting process.</a:t>
            </a:r>
          </a:p>
          <a:p>
            <a:pPr marL="742950" lvl="1" indent="-285750" algn="l">
              <a:lnSpc>
                <a:spcPct val="150000"/>
              </a:lnSpc>
              <a:buFont typeface="Arial" panose="020B0604020202020204" pitchFamily="34" charset="0"/>
              <a:buChar char="•"/>
            </a:pPr>
            <a:r>
              <a:rPr lang="en-US" i="0" dirty="0">
                <a:solidFill>
                  <a:schemeClr val="tx1"/>
                </a:solidFill>
                <a:effectLst/>
                <a:latin typeface="+mn-lt"/>
                <a:cs typeface="Times New Roman" panose="02020603050405020304" pitchFamily="18" charset="0"/>
              </a:rPr>
              <a:t>Dependence on Internet Connectivity: The reliance on internet access for voting may exclude individuals or communities with limited or unreliable internet connections, hindering their participation.</a:t>
            </a: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520CB36E-8C50-D823-A95B-856210AC785E}"/>
              </a:ext>
            </a:extLst>
          </p:cNvPr>
          <p:cNvSpPr txBox="1"/>
          <p:nvPr/>
        </p:nvSpPr>
        <p:spPr>
          <a:xfrm>
            <a:off x="492236" y="744525"/>
            <a:ext cx="4579556" cy="369332"/>
          </a:xfrm>
          <a:prstGeom prst="rect">
            <a:avLst/>
          </a:prstGeom>
          <a:noFill/>
        </p:spPr>
        <p:txBody>
          <a:bodyPr wrap="square">
            <a:spAutoFit/>
          </a:bodyPr>
          <a:lstStyle/>
          <a:p>
            <a:r>
              <a:rPr lang="en-US" sz="1800" b="1" dirty="0"/>
              <a:t>Disadvantages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1784089398"/>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652B04F6-FDE4-25BD-3C19-D5DC09B99F1A}"/>
              </a:ext>
            </a:extLst>
          </p:cNvPr>
          <p:cNvSpPr txBox="1"/>
          <p:nvPr/>
        </p:nvSpPr>
        <p:spPr>
          <a:xfrm>
            <a:off x="829447" y="1133215"/>
            <a:ext cx="3318484" cy="369332"/>
          </a:xfrm>
          <a:prstGeom prst="rect">
            <a:avLst/>
          </a:prstGeom>
          <a:noFill/>
        </p:spPr>
        <p:txBody>
          <a:bodyPr wrap="square" rtlCol="0">
            <a:spAutoFit/>
          </a:bodyPr>
          <a:lstStyle/>
          <a:p>
            <a:pPr algn="ctr"/>
            <a:r>
              <a:rPr lang="en-US" sz="1800" dirty="0">
                <a:latin typeface="Bahnschrift SemiBold" panose="020B0502040204020203" pitchFamily="34" charset="0"/>
              </a:rPr>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49315" y="1173658"/>
            <a:ext cx="3580969" cy="369332"/>
          </a:xfrm>
          <a:prstGeom prst="rect">
            <a:avLst/>
          </a:prstGeom>
          <a:noFill/>
        </p:spPr>
        <p:txBody>
          <a:bodyPr wrap="square" rtlCol="0">
            <a:spAutoFit/>
          </a:bodyPr>
          <a:lstStyle/>
          <a:p>
            <a:pPr algn="ctr"/>
            <a:r>
              <a:rPr lang="en-US" sz="1800" dirty="0">
                <a:latin typeface="Bahnschrift SemiBold" panose="020B0502040204020203" pitchFamily="34" charset="0"/>
              </a:rPr>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161C38C8-773F-017E-CCB2-624B6D883740}"/>
              </a:ext>
            </a:extLst>
          </p:cNvPr>
          <p:cNvPicPr>
            <a:picLocks noChangeAspect="1"/>
          </p:cNvPicPr>
          <p:nvPr/>
        </p:nvPicPr>
        <p:blipFill>
          <a:blip r:embed="rId8"/>
          <a:stretch>
            <a:fillRect/>
          </a:stretch>
        </p:blipFill>
        <p:spPr>
          <a:xfrm>
            <a:off x="1463949" y="1724055"/>
            <a:ext cx="2155015" cy="2617439"/>
          </a:xfrm>
          <a:prstGeom prst="rect">
            <a:avLst/>
          </a:prstGeom>
        </p:spPr>
      </p:pic>
      <p:pic>
        <p:nvPicPr>
          <p:cNvPr id="14" name="Picture 13">
            <a:extLst>
              <a:ext uri="{FF2B5EF4-FFF2-40B4-BE49-F238E27FC236}">
                <a16:creationId xmlns:a16="http://schemas.microsoft.com/office/drawing/2014/main" id="{F5118525-F922-397D-13E8-7C07E2325D30}"/>
              </a:ext>
            </a:extLst>
          </p:cNvPr>
          <p:cNvPicPr>
            <a:picLocks noChangeAspect="1"/>
          </p:cNvPicPr>
          <p:nvPr/>
        </p:nvPicPr>
        <p:blipFill>
          <a:blip r:embed="rId9"/>
          <a:stretch>
            <a:fillRect/>
          </a:stretch>
        </p:blipFill>
        <p:spPr>
          <a:xfrm>
            <a:off x="5078407" y="1984439"/>
            <a:ext cx="2440328" cy="2274320"/>
          </a:xfrm>
          <a:prstGeom prst="rect">
            <a:avLst/>
          </a:prstGeom>
        </p:spPr>
      </p:pic>
      <p:pic>
        <p:nvPicPr>
          <p:cNvPr id="1026" name="Picture 2" descr="Sql server - Free seo and web icons">
            <a:extLst>
              <a:ext uri="{FF2B5EF4-FFF2-40B4-BE49-F238E27FC236}">
                <a16:creationId xmlns:a16="http://schemas.microsoft.com/office/drawing/2014/main" id="{8F92171D-4F41-D223-037D-B448E360E6F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94325" y="2526284"/>
            <a:ext cx="1321612" cy="1321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329</TotalTime>
  <Words>1094</Words>
  <Application>Microsoft Office PowerPoint</Application>
  <PresentationFormat>On-screen Show (16:9)</PresentationFormat>
  <Paragraphs>67</Paragraphs>
  <Slides>17</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5" baseType="lpstr">
      <vt:lpstr>Arial</vt:lpstr>
      <vt:lpstr>Arial MT</vt:lpstr>
      <vt:lpstr>Bahnschrift SemiBold</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                        </vt:lpstr>
      <vt:lpstr>Homepage</vt:lpstr>
      <vt:lpstr>Polls Page</vt:lpstr>
      <vt:lpstr>Voting Page</vt:lpstr>
      <vt:lpstr>Vote Result 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Abdul Rahman</cp:lastModifiedBy>
  <cp:revision>19</cp:revision>
  <dcterms:modified xsi:type="dcterms:W3CDTF">2024-04-27T13:28:48Z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