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74" r:id="rId4"/>
    <p:sldId id="275" r:id="rId5"/>
    <p:sldId id="276" r:id="rId6"/>
    <p:sldId id="277" r:id="rId7"/>
    <p:sldId id="278" r:id="rId8"/>
    <p:sldId id="279" r:id="rId9"/>
    <p:sldId id="280" r:id="rId10"/>
    <p:sldId id="281" r:id="rId11"/>
    <p:sldId id="258" r:id="rId12"/>
    <p:sldId id="259" r:id="rId13"/>
    <p:sldId id="260" r:id="rId14"/>
    <p:sldId id="262" r:id="rId15"/>
    <p:sldId id="261" r:id="rId16"/>
    <p:sldId id="263" r:id="rId17"/>
    <p:sldId id="264" r:id="rId18"/>
    <p:sldId id="265" r:id="rId19"/>
    <p:sldId id="266" r:id="rId20"/>
    <p:sldId id="267" r:id="rId21"/>
    <p:sldId id="268" r:id="rId22"/>
    <p:sldId id="270" r:id="rId23"/>
    <p:sldId id="271" r:id="rId24"/>
    <p:sldId id="282" r:id="rId25"/>
    <p:sldId id="283" r:id="rId26"/>
    <p:sldId id="284" r:id="rId27"/>
    <p:sldId id="285" r:id="rId28"/>
    <p:sldId id="286" r:id="rId29"/>
    <p:sldId id="287" r:id="rId30"/>
    <p:sldId id="288" r:id="rId31"/>
    <p:sldId id="289" r:id="rId32"/>
    <p:sldId id="291" r:id="rId33"/>
    <p:sldId id="292" r:id="rId34"/>
    <p:sldId id="294" r:id="rId35"/>
    <p:sldId id="293" r:id="rId36"/>
    <p:sldId id="295" r:id="rId37"/>
    <p:sldId id="296" r:id="rId38"/>
    <p:sldId id="272" r:id="rId39"/>
    <p:sldId id="27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82" autoAdjust="0"/>
    <p:restoredTop sz="94660"/>
  </p:normalViewPr>
  <p:slideViewPr>
    <p:cSldViewPr snapToGrid="0">
      <p:cViewPr varScale="1">
        <p:scale>
          <a:sx n="86" d="100"/>
          <a:sy n="86"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y Gowda" userId="88533fcf4b272f5d" providerId="LiveId" clId="{A97A1223-E1E7-40F2-8617-B6C383AE7C14}"/>
    <pc:docChg chg="undo custSel modSld">
      <pc:chgData name="Venky Gowda" userId="88533fcf4b272f5d" providerId="LiveId" clId="{A97A1223-E1E7-40F2-8617-B6C383AE7C14}" dt="2022-06-27T07:13:08.015" v="463" actId="20577"/>
      <pc:docMkLst>
        <pc:docMk/>
      </pc:docMkLst>
      <pc:sldChg chg="modSp mod">
        <pc:chgData name="Venky Gowda" userId="88533fcf4b272f5d" providerId="LiveId" clId="{A97A1223-E1E7-40F2-8617-B6C383AE7C14}" dt="2022-06-27T07:13:08.015" v="463" actId="20577"/>
        <pc:sldMkLst>
          <pc:docMk/>
          <pc:sldMk cId="2065203343" sldId="271"/>
        </pc:sldMkLst>
        <pc:spChg chg="mod">
          <ac:chgData name="Venky Gowda" userId="88533fcf4b272f5d" providerId="LiveId" clId="{A97A1223-E1E7-40F2-8617-B6C383AE7C14}" dt="2022-06-27T07:13:08.015" v="463" actId="20577"/>
          <ac:spMkLst>
            <pc:docMk/>
            <pc:sldMk cId="2065203343" sldId="271"/>
            <ac:spMk id="3" creationId="{F5A13ACA-468E-D471-EC09-F99C4A8C91EB}"/>
          </ac:spMkLst>
        </pc:spChg>
      </pc:sldChg>
      <pc:sldChg chg="modSp mod">
        <pc:chgData name="Venky Gowda" userId="88533fcf4b272f5d" providerId="LiveId" clId="{A97A1223-E1E7-40F2-8617-B6C383AE7C14}" dt="2022-06-27T07:09:35.130" v="164" actId="123"/>
        <pc:sldMkLst>
          <pc:docMk/>
          <pc:sldMk cId="808329305" sldId="279"/>
        </pc:sldMkLst>
        <pc:spChg chg="mod">
          <ac:chgData name="Venky Gowda" userId="88533fcf4b272f5d" providerId="LiveId" clId="{A97A1223-E1E7-40F2-8617-B6C383AE7C14}" dt="2022-06-27T07:09:35.130" v="164" actId="123"/>
          <ac:spMkLst>
            <pc:docMk/>
            <pc:sldMk cId="808329305" sldId="279"/>
            <ac:spMk id="4" creationId="{71AB2FC6-84BB-BD6F-6C49-A02482CD86E7}"/>
          </ac:spMkLst>
        </pc:spChg>
        <pc:spChg chg="mod">
          <ac:chgData name="Venky Gowda" userId="88533fcf4b272f5d" providerId="LiveId" clId="{A97A1223-E1E7-40F2-8617-B6C383AE7C14}" dt="2022-06-27T07:09:31.232" v="163" actId="123"/>
          <ac:spMkLst>
            <pc:docMk/>
            <pc:sldMk cId="808329305" sldId="279"/>
            <ac:spMk id="12" creationId="{B3C55386-84A5-8F59-EC9A-1B046775369B}"/>
          </ac:spMkLst>
        </pc:spChg>
      </pc:sldChg>
      <pc:sldChg chg="modSp mod">
        <pc:chgData name="Venky Gowda" userId="88533fcf4b272f5d" providerId="LiveId" clId="{A97A1223-E1E7-40F2-8617-B6C383AE7C14}" dt="2022-06-27T07:12:27.386" v="448" actId="1076"/>
        <pc:sldMkLst>
          <pc:docMk/>
          <pc:sldMk cId="2225207835" sldId="280"/>
        </pc:sldMkLst>
        <pc:spChg chg="mod">
          <ac:chgData name="Venky Gowda" userId="88533fcf4b272f5d" providerId="LiveId" clId="{A97A1223-E1E7-40F2-8617-B6C383AE7C14}" dt="2022-06-27T07:12:12.257" v="444" actId="1076"/>
          <ac:spMkLst>
            <pc:docMk/>
            <pc:sldMk cId="2225207835" sldId="280"/>
            <ac:spMk id="2" creationId="{FC72E51E-A0B1-585A-FDC5-7C41FF8FB477}"/>
          </ac:spMkLst>
        </pc:spChg>
        <pc:spChg chg="mod">
          <ac:chgData name="Venky Gowda" userId="88533fcf4b272f5d" providerId="LiveId" clId="{A97A1223-E1E7-40F2-8617-B6C383AE7C14}" dt="2022-06-27T07:12:27.386" v="448" actId="1076"/>
          <ac:spMkLst>
            <pc:docMk/>
            <pc:sldMk cId="2225207835" sldId="280"/>
            <ac:spMk id="4" creationId="{71AB2FC6-84BB-BD6F-6C49-A02482CD86E7}"/>
          </ac:spMkLst>
        </pc:spChg>
      </pc:sldChg>
      <pc:sldChg chg="modSp mod">
        <pc:chgData name="Venky Gowda" userId="88533fcf4b272f5d" providerId="LiveId" clId="{A97A1223-E1E7-40F2-8617-B6C383AE7C14}" dt="2022-06-27T07:08:13.997" v="141" actId="123"/>
        <pc:sldMkLst>
          <pc:docMk/>
          <pc:sldMk cId="100338158" sldId="293"/>
        </pc:sldMkLst>
        <pc:spChg chg="mod">
          <ac:chgData name="Venky Gowda" userId="88533fcf4b272f5d" providerId="LiveId" clId="{A97A1223-E1E7-40F2-8617-B6C383AE7C14}" dt="2022-06-27T07:08:13.997" v="141" actId="123"/>
          <ac:spMkLst>
            <pc:docMk/>
            <pc:sldMk cId="100338158" sldId="293"/>
            <ac:spMk id="9" creationId="{0A23A9FC-CAD2-8CD3-4C62-A07F80345F11}"/>
          </ac:spMkLst>
        </pc:spChg>
      </pc:sldChg>
      <pc:sldChg chg="modSp mod">
        <pc:chgData name="Venky Gowda" userId="88533fcf4b272f5d" providerId="LiveId" clId="{A97A1223-E1E7-40F2-8617-B6C383AE7C14}" dt="2022-06-27T07:07:53.852" v="140" actId="20577"/>
        <pc:sldMkLst>
          <pc:docMk/>
          <pc:sldMk cId="759263524" sldId="294"/>
        </pc:sldMkLst>
        <pc:spChg chg="mod">
          <ac:chgData name="Venky Gowda" userId="88533fcf4b272f5d" providerId="LiveId" clId="{A97A1223-E1E7-40F2-8617-B6C383AE7C14}" dt="2022-06-27T07:07:53.852" v="140" actId="20577"/>
          <ac:spMkLst>
            <pc:docMk/>
            <pc:sldMk cId="759263524" sldId="294"/>
            <ac:spMk id="5" creationId="{46EDEA6C-6184-DE4E-87EA-A6DDE16FB103}"/>
          </ac:spMkLst>
        </pc:spChg>
      </pc:sldChg>
      <pc:sldChg chg="modSp mod">
        <pc:chgData name="Venky Gowda" userId="88533fcf4b272f5d" providerId="LiveId" clId="{A97A1223-E1E7-40F2-8617-B6C383AE7C14}" dt="2022-06-27T07:08:46.551" v="162" actId="20577"/>
        <pc:sldMkLst>
          <pc:docMk/>
          <pc:sldMk cId="61126790" sldId="295"/>
        </pc:sldMkLst>
        <pc:spChg chg="mod">
          <ac:chgData name="Venky Gowda" userId="88533fcf4b272f5d" providerId="LiveId" clId="{A97A1223-E1E7-40F2-8617-B6C383AE7C14}" dt="2022-06-27T07:08:46.551" v="162" actId="20577"/>
          <ac:spMkLst>
            <pc:docMk/>
            <pc:sldMk cId="61126790" sldId="295"/>
            <ac:spMk id="9" creationId="{0A23A9FC-CAD2-8CD3-4C62-A07F80345F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334AA-9B5B-4CBA-BFF3-85B4F2AC523D}" type="datetimeFigureOut">
              <a:rPr lang="en-IN" smtClean="0"/>
              <a:t>27-06-2022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3FC12C-CC44-48DE-8704-0A7CB248B148}" type="slidenum">
              <a:rPr lang="en-IN" smtClean="0"/>
              <a:t>‹#›</a:t>
            </a:fld>
            <a:endParaRPr lang="en-IN" dirty="0"/>
          </a:p>
        </p:txBody>
      </p:sp>
    </p:spTree>
    <p:extLst>
      <p:ext uri="{BB962C8B-B14F-4D97-AF65-F5344CB8AC3E}">
        <p14:creationId xmlns:p14="http://schemas.microsoft.com/office/powerpoint/2010/main" val="377281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414B3D-7431-410C-AFF1-8E9EFE07616D}"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B6A8B-11AF-41BA-AD5C-844227D309D2}"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BC7ED-669E-4D57-8F6E-6C07AABA4FD0}"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A7DA7-830B-4115-B3CA-F32F29C819DF}"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47B2FA-B9DF-4B9B-B2D4-9B1DE914073E}"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234E40-747E-40FD-991B-5D5FA071944B}"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84879D-B7B5-4396-9C75-0E4012974980}"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E777F-4B10-4C2F-A683-C400EE26B22E}"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88FE55-522A-4E08-A908-F4B897B856E0}"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08587C-C39A-492D-ACDE-3D12F805A940}"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A1B27-317A-4BF2-9710-B8F4706D8CFF}"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BA4D3-3563-48EA-8B90-3AD4BA9B478E}"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8CE48-E175-4138-8AC6-ECA3CA823FDB}"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F606D-12FA-4642-9ED2-79A5040C0A8C}"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C339D-078B-43E9-91F3-2975FC6D19D2}"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44FC4B-AD93-441C-A891-20B1743BAA58}"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B8CC0E-2F91-491E-938B-54F9F62B7772}"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714E26-0A0C-487B-883F-8F5FBACD595F}" type="datetime1">
              <a:rPr lang="en-US" smtClean="0"/>
              <a:t>6/27/2022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1.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32.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14.xml"/><Relationship Id="rId4" Type="http://schemas.openxmlformats.org/officeDocument/2006/relationships/image" Target="../media/image57.jpeg"/></Relationships>
</file>

<file path=ppt/slides/_rels/slide3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B057-5B4F-4C0B-9DB5-E4B5DD99B956}"/>
              </a:ext>
            </a:extLst>
          </p:cNvPr>
          <p:cNvSpPr>
            <a:spLocks noGrp="1"/>
          </p:cNvSpPr>
          <p:nvPr>
            <p:ph type="ctrTitle"/>
          </p:nvPr>
        </p:nvSpPr>
        <p:spPr>
          <a:xfrm>
            <a:off x="1705468" y="293258"/>
            <a:ext cx="9101666" cy="486307"/>
          </a:xfrm>
        </p:spPr>
        <p:txBody>
          <a:bodyPr>
            <a:noAutofit/>
          </a:bodyPr>
          <a:lstStyle/>
          <a:p>
            <a:r>
              <a:rPr lang="en-IN" sz="2800" i="0" u="none" strike="noStrike" dirty="0">
                <a:solidFill>
                  <a:srgbClr val="F9FC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Visvesvaraya</a:t>
            </a:r>
            <a:r>
              <a:rPr lang="en-IN" sz="2800" i="0" u="none" strike="noStrike" dirty="0">
                <a:solidFill>
                  <a:srgbClr val="F9FCFF"/>
                </a:solidFill>
                <a:effectLst/>
                <a:latin typeface="Times New Roman" panose="02020603050405020304" pitchFamily="18" charset="0"/>
                <a:cs typeface="Times New Roman" panose="02020603050405020304" pitchFamily="18" charset="0"/>
              </a:rPr>
              <a:t> Technological University</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B41857-C539-4FB6-B122-53AFDD842185}"/>
              </a:ext>
            </a:extLst>
          </p:cNvPr>
          <p:cNvSpPr>
            <a:spLocks noGrp="1"/>
          </p:cNvSpPr>
          <p:nvPr>
            <p:ph type="subTitle" idx="1"/>
          </p:nvPr>
        </p:nvSpPr>
        <p:spPr>
          <a:xfrm>
            <a:off x="2366570" y="1885211"/>
            <a:ext cx="8440564" cy="1543790"/>
          </a:xfrm>
        </p:spPr>
        <p:txBody>
          <a:bodyPr anchor="ctr">
            <a:normAutofit/>
          </a:bodyPr>
          <a:lstStyle/>
          <a:p>
            <a:pPr>
              <a:lnSpc>
                <a:spcPct val="100000"/>
              </a:lnSpc>
            </a:pPr>
            <a:r>
              <a:rPr lang="en-IN" b="1" dirty="0">
                <a:latin typeface="Times New Roman" panose="02020603050405020304" pitchFamily="18" charset="0"/>
                <a:cs typeface="Times New Roman" panose="02020603050405020304" pitchFamily="18" charset="0"/>
              </a:rPr>
              <a:t>Implementation Of Regional Language For Professional Degree</a:t>
            </a:r>
          </a:p>
          <a:p>
            <a:pPr>
              <a:lnSpc>
                <a:spcPct val="100000"/>
              </a:lnSpc>
            </a:pPr>
            <a:r>
              <a:rPr lang="en-IN" b="1" dirty="0">
                <a:latin typeface="Times New Roman" panose="02020603050405020304" pitchFamily="18" charset="0"/>
                <a:cs typeface="Times New Roman" panose="02020603050405020304" pitchFamily="18" charset="0"/>
              </a:rPr>
              <a:t>Analysis &amp; Prediction</a:t>
            </a:r>
          </a:p>
        </p:txBody>
      </p:sp>
      <p:pic>
        <p:nvPicPr>
          <p:cNvPr id="9" name="Picture 8">
            <a:extLst>
              <a:ext uri="{FF2B5EF4-FFF2-40B4-BE49-F238E27FC236}">
                <a16:creationId xmlns:a16="http://schemas.microsoft.com/office/drawing/2014/main" id="{A4819D66-0BA7-4234-BFEA-D98BC184E76E}"/>
              </a:ext>
            </a:extLst>
          </p:cNvPr>
          <p:cNvPicPr>
            <a:picLocks noChangeAspect="1"/>
          </p:cNvPicPr>
          <p:nvPr/>
        </p:nvPicPr>
        <p:blipFill rotWithShape="1">
          <a:blip r:embed="rId2"/>
          <a:srcRect l="1042" t="6352" r="64236" b="6437"/>
          <a:stretch/>
        </p:blipFill>
        <p:spPr>
          <a:xfrm>
            <a:off x="808090" y="87101"/>
            <a:ext cx="1011894" cy="92329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42517791-5B0E-4E55-B845-13D33C3C8A4C}"/>
              </a:ext>
            </a:extLst>
          </p:cNvPr>
          <p:cNvPicPr>
            <a:picLocks noChangeAspect="1"/>
          </p:cNvPicPr>
          <p:nvPr/>
        </p:nvPicPr>
        <p:blipFill>
          <a:blip r:embed="rId3"/>
          <a:stretch>
            <a:fillRect/>
          </a:stretch>
        </p:blipFill>
        <p:spPr>
          <a:xfrm>
            <a:off x="10596731" y="140759"/>
            <a:ext cx="791496" cy="815976"/>
          </a:xfrm>
          <a:prstGeom prst="rect">
            <a:avLst/>
          </a:prstGeom>
        </p:spPr>
      </p:pic>
      <p:pic>
        <p:nvPicPr>
          <p:cNvPr id="13" name="Picture 12">
            <a:extLst>
              <a:ext uri="{FF2B5EF4-FFF2-40B4-BE49-F238E27FC236}">
                <a16:creationId xmlns:a16="http://schemas.microsoft.com/office/drawing/2014/main" id="{21CE29C0-B440-4CB0-B541-5A04ADD06CCA}"/>
              </a:ext>
            </a:extLst>
          </p:cNvPr>
          <p:cNvPicPr>
            <a:picLocks noChangeAspect="1"/>
          </p:cNvPicPr>
          <p:nvPr/>
        </p:nvPicPr>
        <p:blipFill>
          <a:blip r:embed="rId4"/>
          <a:stretch>
            <a:fillRect/>
          </a:stretch>
        </p:blipFill>
        <p:spPr>
          <a:xfrm>
            <a:off x="946450" y="1894701"/>
            <a:ext cx="1518036" cy="1316850"/>
          </a:xfrm>
          <a:prstGeom prst="rect">
            <a:avLst/>
          </a:prstGeom>
        </p:spPr>
      </p:pic>
      <p:sp>
        <p:nvSpPr>
          <p:cNvPr id="7" name="Title 1">
            <a:extLst>
              <a:ext uri="{FF2B5EF4-FFF2-40B4-BE49-F238E27FC236}">
                <a16:creationId xmlns:a16="http://schemas.microsoft.com/office/drawing/2014/main" id="{C0317F3A-9B47-219A-3E10-06C2AE5AB278}"/>
              </a:ext>
            </a:extLst>
          </p:cNvPr>
          <p:cNvSpPr txBox="1">
            <a:spLocks/>
          </p:cNvSpPr>
          <p:nvPr/>
        </p:nvSpPr>
        <p:spPr>
          <a:xfrm>
            <a:off x="1545167" y="767238"/>
            <a:ext cx="9101666" cy="4863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2800" b="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City</a:t>
            </a:r>
            <a:r>
              <a:rPr lang="en-IN" sz="2800" b="0" dirty="0">
                <a:solidFill>
                  <a:srgbClr val="FFFF00"/>
                </a:solidFill>
                <a:effectLst/>
                <a:latin typeface="Times New Roman" panose="02020603050405020304" pitchFamily="18" charset="0"/>
                <a:cs typeface="Times New Roman" panose="02020603050405020304" pitchFamily="18" charset="0"/>
              </a:rPr>
              <a:t> </a:t>
            </a:r>
            <a:r>
              <a:rPr lang="en-IN" sz="2800" dirty="0">
                <a:solidFill>
                  <a:srgbClr val="FFFF00"/>
                </a:solidFill>
                <a:effectLst/>
                <a:latin typeface="Times New Roman" panose="02020603050405020304" pitchFamily="18" charset="0"/>
                <a:cs typeface="Times New Roman" panose="02020603050405020304" pitchFamily="18" charset="0"/>
              </a:rPr>
              <a:t>Engineering</a:t>
            </a:r>
            <a:r>
              <a:rPr lang="en-IN" sz="2800" b="0" dirty="0">
                <a:solidFill>
                  <a:srgbClr val="FFFF00"/>
                </a:solidFill>
                <a:effectLst/>
                <a:latin typeface="Times New Roman" panose="02020603050405020304" pitchFamily="18" charset="0"/>
                <a:cs typeface="Times New Roman" panose="02020603050405020304" pitchFamily="18" charset="0"/>
              </a:rPr>
              <a:t> College</a:t>
            </a:r>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A6441BD-EE64-FC88-916B-2B32982080DD}"/>
              </a:ext>
            </a:extLst>
          </p:cNvPr>
          <p:cNvSpPr txBox="1">
            <a:spLocks/>
          </p:cNvSpPr>
          <p:nvPr/>
        </p:nvSpPr>
        <p:spPr>
          <a:xfrm>
            <a:off x="3621693" y="1202904"/>
            <a:ext cx="4948614" cy="2807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of Computer Science and Engineering</a:t>
            </a:r>
            <a:endParaRPr lang="en-IN" sz="14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66357A8A-B2D5-8CFA-FF9E-5C1B28D8C8C9}"/>
              </a:ext>
            </a:extLst>
          </p:cNvPr>
          <p:cNvSpPr txBox="1">
            <a:spLocks/>
          </p:cNvSpPr>
          <p:nvPr/>
        </p:nvSpPr>
        <p:spPr>
          <a:xfrm>
            <a:off x="143706" y="4580539"/>
            <a:ext cx="4641560" cy="144229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just"/>
            <a:r>
              <a:rPr lang="en-IN" sz="1600" u="sng"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just"/>
            <a:r>
              <a:rPr lang="en-IN" sz="1600" b="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Karthik a n – 1ce18cs030</a:t>
            </a:r>
          </a:p>
          <a:p>
            <a:pPr algn="just"/>
            <a:r>
              <a:rPr lang="en-IN" sz="1600" b="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 Lakshmi sai Chetana Nath- 1ce18cs061</a:t>
            </a:r>
          </a:p>
          <a:p>
            <a:pPr algn="just"/>
            <a:r>
              <a:rPr lang="en-IN" sz="1600" b="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Surabhi g r – 1ce18cs084</a:t>
            </a:r>
          </a:p>
          <a:p>
            <a:pPr algn="just"/>
            <a:r>
              <a:rPr lang="en-IN" sz="1600" b="0"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Udanka Aarunjain – 1ce18cs090</a:t>
            </a:r>
          </a:p>
          <a:p>
            <a:pPr algn="just"/>
            <a:endParaRPr lang="en-IN" sz="1600" dirty="0">
              <a:solidFill>
                <a:schemeClr val="tx2"/>
              </a:solidFill>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5A2EFFB4-DF20-6D9E-9494-E6E0391F49C2}"/>
              </a:ext>
            </a:extLst>
          </p:cNvPr>
          <p:cNvSpPr txBox="1">
            <a:spLocks/>
          </p:cNvSpPr>
          <p:nvPr/>
        </p:nvSpPr>
        <p:spPr>
          <a:xfrm>
            <a:off x="6586852" y="4580539"/>
            <a:ext cx="5478161" cy="105004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r"/>
            <a:r>
              <a:rPr lang="en-IN" sz="1600" u="sng"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r"/>
            <a:r>
              <a:rPr lang="en-IN" sz="1600" b="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Nandini s b</a:t>
            </a:r>
          </a:p>
          <a:p>
            <a:pPr algn="r"/>
            <a:r>
              <a:rPr lang="en-IN" sz="1600" b="0"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ASSt. professor Dept. of CSE</a:t>
            </a:r>
            <a:endParaRPr lang="en-IN" sz="1600" dirty="0">
              <a:solidFill>
                <a:srgbClr val="FFFF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A878037-15E9-22E1-2C31-40F817F9FD30}"/>
              </a:ext>
            </a:extLst>
          </p:cNvPr>
          <p:cNvSpPr>
            <a:spLocks noGrp="1"/>
          </p:cNvSpPr>
          <p:nvPr>
            <p:ph type="sldNum" sz="quarter" idx="12"/>
          </p:nvPr>
        </p:nvSpPr>
        <p:spPr>
          <a:xfrm>
            <a:off x="11438455" y="6492875"/>
            <a:ext cx="753545" cy="365125"/>
          </a:xfrm>
          <a:solidFill>
            <a:srgbClr val="FFC000"/>
          </a:solidFill>
          <a:ln>
            <a:noFill/>
          </a:ln>
        </p:spPr>
        <p:style>
          <a:lnRef idx="0">
            <a:scrgbClr r="0" g="0" b="0"/>
          </a:lnRef>
          <a:fillRef idx="0">
            <a:scrgbClr r="0" g="0" b="0"/>
          </a:fillRef>
          <a:effectRef idx="0">
            <a:scrgbClr r="0" g="0" b="0"/>
          </a:effectRef>
          <a:fontRef idx="minor">
            <a:schemeClr val="lt1"/>
          </a:fontRef>
        </p:style>
        <p:txBody>
          <a:bodyPr/>
          <a:lstStyle/>
          <a:p>
            <a:fld id="{6D22F896-40B5-4ADD-8801-0D06FADFA095}" type="slidenum">
              <a:rPr lang="en-US" sz="2000" smtClean="0">
                <a:solidFill>
                  <a:schemeClr val="bg1"/>
                </a:solidFill>
                <a:effectLst>
                  <a:outerShdw blurRad="38100" dist="38100" dir="2700000" algn="tl">
                    <a:srgbClr val="000000">
                      <a:alpha val="43137"/>
                    </a:srgbClr>
                  </a:outerShdw>
                </a:effectLst>
              </a:rPr>
              <a:t>1</a:t>
            </a:fld>
            <a:endParaRPr lang="en-US"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677498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390464"/>
            <a:ext cx="6265938" cy="677333"/>
          </a:xfrm>
        </p:spPr>
        <p:txBody>
          <a:bodyPr/>
          <a:lstStyle/>
          <a:p>
            <a:r>
              <a:rPr lang="en-IN" dirty="0">
                <a:latin typeface="Times New Roman" panose="02020603050405020304" pitchFamily="18" charset="0"/>
                <a:cs typeface="Times New Roman" panose="02020603050405020304" pitchFamily="18" charset="0"/>
              </a:rPr>
              <a:t>SYSTEM REQUIREMENT</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10</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
        <p:nvSpPr>
          <p:cNvPr id="4" name="Content Placeholder 3">
            <a:extLst>
              <a:ext uri="{FF2B5EF4-FFF2-40B4-BE49-F238E27FC236}">
                <a16:creationId xmlns:a16="http://schemas.microsoft.com/office/drawing/2014/main" id="{71AB2FC6-84BB-BD6F-6C49-A02482CD86E7}"/>
              </a:ext>
            </a:extLst>
          </p:cNvPr>
          <p:cNvSpPr>
            <a:spLocks noGrp="1"/>
          </p:cNvSpPr>
          <p:nvPr>
            <p:ph idx="1"/>
          </p:nvPr>
        </p:nvSpPr>
        <p:spPr>
          <a:xfrm>
            <a:off x="505947" y="1067797"/>
            <a:ext cx="7525675" cy="5046132"/>
          </a:xfrm>
        </p:spPr>
        <p:txBody>
          <a:bodyPr>
            <a:normAutofit/>
          </a:bodyPr>
          <a:lstStyle/>
          <a:p>
            <a:pPr marL="0" indent="0" algn="just">
              <a:buNone/>
            </a:pPr>
            <a:r>
              <a:rPr lang="en-US" sz="1800" u="sng" dirty="0">
                <a:latin typeface="Times New Roman" panose="02020603050405020304" pitchFamily="18" charset="0"/>
                <a:cs typeface="Times New Roman" panose="02020603050405020304" pitchFamily="18" charset="0"/>
              </a:rPr>
              <a:t>HARDWARE REQUIREMENTS</a:t>
            </a:r>
          </a:p>
          <a:p>
            <a:pPr marL="0" indent="0" algn="just">
              <a:buNone/>
            </a:pPr>
            <a:r>
              <a:rPr lang="en-IN" sz="1800" dirty="0">
                <a:latin typeface="Times New Roman" panose="02020603050405020304" pitchFamily="18" charset="0"/>
                <a:cs typeface="Times New Roman" panose="02020603050405020304" pitchFamily="18" charset="0"/>
              </a:rPr>
              <a:t>Laptop/PCRAM : 4GB</a:t>
            </a:r>
          </a:p>
          <a:p>
            <a:pPr marL="0" indent="0" algn="just">
              <a:buNone/>
            </a:pPr>
            <a:r>
              <a:rPr lang="en-IN" sz="1800" dirty="0">
                <a:latin typeface="Times New Roman" panose="02020603050405020304" pitchFamily="18" charset="0"/>
                <a:cs typeface="Times New Roman" panose="02020603050405020304" pitchFamily="18" charset="0"/>
              </a:rPr>
              <a:t>Processor : Intel i3 or higher version</a:t>
            </a:r>
          </a:p>
          <a:p>
            <a:pPr marL="0" indent="0" algn="just">
              <a:buNone/>
            </a:pPr>
            <a:r>
              <a:rPr lang="en-IN" sz="1800" dirty="0">
                <a:latin typeface="Times New Roman" panose="02020603050405020304" pitchFamily="18" charset="0"/>
                <a:cs typeface="Times New Roman" panose="02020603050405020304" pitchFamily="18" charset="0"/>
              </a:rPr>
              <a:t>Hard disk Space - 256gb (Min)</a:t>
            </a:r>
          </a:p>
          <a:p>
            <a:pPr marL="0" indent="0" algn="just">
              <a:buNone/>
            </a:pPr>
            <a:r>
              <a:rPr lang="en-IN" sz="1800" u="sng" dirty="0">
                <a:latin typeface="Times New Roman" panose="02020603050405020304" pitchFamily="18" charset="0"/>
                <a:cs typeface="Times New Roman" panose="02020603050405020304" pitchFamily="18" charset="0"/>
              </a:rPr>
              <a:t>SOFTWARE REQUIREMENTS</a:t>
            </a:r>
          </a:p>
          <a:p>
            <a:pPr marL="0" indent="0" algn="just">
              <a:buNone/>
            </a:pPr>
            <a:r>
              <a:rPr lang="en-IN" sz="1800" i="1" dirty="0">
                <a:latin typeface="Times New Roman" panose="02020603050405020304" pitchFamily="18" charset="0"/>
                <a:cs typeface="Times New Roman" panose="02020603050405020304" pitchFamily="18" charset="0"/>
              </a:rPr>
              <a:t>OS: </a:t>
            </a:r>
            <a:r>
              <a:rPr lang="en-IN" dirty="0">
                <a:latin typeface="Times New Roman" panose="02020603050405020304" pitchFamily="18" charset="0"/>
                <a:cs typeface="Times New Roman" panose="02020603050405020304" pitchFamily="18" charset="0"/>
              </a:rPr>
              <a:t>WINDOWS 10 or Higher Version</a:t>
            </a:r>
          </a:p>
          <a:p>
            <a:pPr marL="0" indent="0" algn="just">
              <a:buNone/>
            </a:pPr>
            <a:r>
              <a:rPr lang="en-IN" sz="1800" i="1" dirty="0">
                <a:latin typeface="Times New Roman" panose="02020603050405020304" pitchFamily="18" charset="0"/>
                <a:cs typeface="Times New Roman" panose="02020603050405020304" pitchFamily="18" charset="0"/>
              </a:rPr>
              <a:t>Applications:</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Jupyter Notebook Anaconda</a:t>
            </a:r>
          </a:p>
          <a:p>
            <a:pPr marL="0" indent="0" algn="just">
              <a:buNone/>
            </a:pPr>
            <a:r>
              <a:rPr lang="en-IN" sz="1800" i="1" dirty="0">
                <a:latin typeface="Times New Roman" panose="02020603050405020304" pitchFamily="18" charset="0"/>
                <a:cs typeface="Times New Roman" panose="02020603050405020304" pitchFamily="18" charset="0"/>
              </a:rPr>
              <a:t>Programming Languages: </a:t>
            </a:r>
            <a:r>
              <a:rPr lang="en-IN" dirty="0">
                <a:latin typeface="Times New Roman" panose="02020603050405020304" pitchFamily="18" charset="0"/>
                <a:cs typeface="Times New Roman" panose="02020603050405020304" pitchFamily="18" charset="0"/>
              </a:rPr>
              <a:t>Python </a:t>
            </a:r>
          </a:p>
          <a:p>
            <a:pPr marL="0" indent="0" algn="just">
              <a:buNone/>
            </a:pPr>
            <a:r>
              <a:rPr lang="en-IN" sz="1800" i="1" dirty="0">
                <a:latin typeface="Times New Roman" panose="02020603050405020304" pitchFamily="18" charset="0"/>
                <a:cs typeface="Times New Roman" panose="02020603050405020304" pitchFamily="18" charset="0"/>
              </a:rPr>
              <a:t>Dataset: </a:t>
            </a:r>
            <a:r>
              <a:rPr lang="en-IN" dirty="0">
                <a:latin typeface="Times New Roman" panose="02020603050405020304" pitchFamily="18" charset="0"/>
                <a:cs typeface="Times New Roman" panose="02020603050405020304" pitchFamily="18" charset="0"/>
              </a:rPr>
              <a:t>Microsoft Excel</a:t>
            </a:r>
          </a:p>
          <a:p>
            <a:pPr marL="0" indent="0" algn="just">
              <a:buNone/>
            </a:pPr>
            <a:r>
              <a:rPr lang="en-IN" sz="1800" i="1" dirty="0">
                <a:latin typeface="Times New Roman" panose="02020603050405020304" pitchFamily="18" charset="0"/>
                <a:cs typeface="Times New Roman" panose="02020603050405020304" pitchFamily="18" charset="0"/>
              </a:rPr>
              <a:t>Survey Forms: </a:t>
            </a:r>
            <a:r>
              <a:rPr lang="en-IN" dirty="0">
                <a:latin typeface="Times New Roman" panose="02020603050405020304" pitchFamily="18" charset="0"/>
                <a:cs typeface="Times New Roman" panose="02020603050405020304" pitchFamily="18" charset="0"/>
              </a:rPr>
              <a:t>Google Forms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437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849727" y="117360"/>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ARCHITECTURE</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11</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grpSp>
        <p:nvGrpSpPr>
          <p:cNvPr id="4" name="Group 2">
            <a:extLst>
              <a:ext uri="{FF2B5EF4-FFF2-40B4-BE49-F238E27FC236}">
                <a16:creationId xmlns:a16="http://schemas.microsoft.com/office/drawing/2014/main" id="{B23B2D2F-67CC-5A16-1C70-20F28E088FA0}"/>
              </a:ext>
            </a:extLst>
          </p:cNvPr>
          <p:cNvGrpSpPr>
            <a:grpSpLocks/>
          </p:cNvGrpSpPr>
          <p:nvPr/>
        </p:nvGrpSpPr>
        <p:grpSpPr bwMode="auto">
          <a:xfrm>
            <a:off x="5314482" y="1144016"/>
            <a:ext cx="6605852" cy="4402665"/>
            <a:chOff x="1966" y="161"/>
            <a:chExt cx="7964" cy="5528"/>
          </a:xfrm>
        </p:grpSpPr>
        <p:pic>
          <p:nvPicPr>
            <p:cNvPr id="1027" name="Picture 3">
              <a:extLst>
                <a:ext uri="{FF2B5EF4-FFF2-40B4-BE49-F238E27FC236}">
                  <a16:creationId xmlns:a16="http://schemas.microsoft.com/office/drawing/2014/main" id="{EF4B1C48-52BC-F1FD-4055-831A0C01E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 y="161"/>
              <a:ext cx="7964" cy="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a:extLst>
                <a:ext uri="{FF2B5EF4-FFF2-40B4-BE49-F238E27FC236}">
                  <a16:creationId xmlns:a16="http://schemas.microsoft.com/office/drawing/2014/main" id="{BDBC9AD0-20FA-AE8A-03A1-3301673BBA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 y="233"/>
              <a:ext cx="7710" cy="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46693FEB-FB6B-E51E-A1B2-1022795D0DF9}"/>
                </a:ext>
              </a:extLst>
            </p:cNvPr>
            <p:cNvSpPr>
              <a:spLocks noChangeArrowheads="1"/>
            </p:cNvSpPr>
            <p:nvPr/>
          </p:nvSpPr>
          <p:spPr bwMode="auto">
            <a:xfrm>
              <a:off x="2023" y="203"/>
              <a:ext cx="7770" cy="535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5" name="TextBox 14">
            <a:extLst>
              <a:ext uri="{FF2B5EF4-FFF2-40B4-BE49-F238E27FC236}">
                <a16:creationId xmlns:a16="http://schemas.microsoft.com/office/drawing/2014/main" id="{C7563AD4-9FA1-FAC6-0F68-03FB491521D9}"/>
              </a:ext>
            </a:extLst>
          </p:cNvPr>
          <p:cNvSpPr txBox="1"/>
          <p:nvPr/>
        </p:nvSpPr>
        <p:spPr>
          <a:xfrm>
            <a:off x="410187" y="2191186"/>
            <a:ext cx="4829781" cy="2308324"/>
          </a:xfrm>
          <a:prstGeom prst="rect">
            <a:avLst/>
          </a:prstGeom>
          <a:noFill/>
        </p:spPr>
        <p:txBody>
          <a:bodyPr wrap="square">
            <a:spAutoFit/>
          </a:bodyPr>
          <a:lstStyle/>
          <a:p>
            <a:r>
              <a:rPr lang="en-US" sz="2400" spc="-5" dirty="0">
                <a:effectLst/>
                <a:latin typeface="Times New Roman" panose="02020603050405020304" pitchFamily="18" charset="0"/>
                <a:ea typeface="Times New Roman" panose="02020603050405020304" pitchFamily="18" charset="0"/>
              </a:rPr>
              <a:t>Machine</a:t>
            </a:r>
            <a:r>
              <a:rPr lang="en-US" sz="2400" spc="-65" dirty="0">
                <a:effectLst/>
                <a:latin typeface="Times New Roman" panose="02020603050405020304" pitchFamily="18" charset="0"/>
                <a:ea typeface="Times New Roman" panose="02020603050405020304" pitchFamily="18" charset="0"/>
              </a:rPr>
              <a:t> </a:t>
            </a:r>
            <a:r>
              <a:rPr lang="en-US" sz="2400" spc="-5" dirty="0">
                <a:effectLst/>
                <a:latin typeface="Times New Roman" panose="02020603050405020304" pitchFamily="18" charset="0"/>
                <a:ea typeface="Times New Roman" panose="02020603050405020304" pitchFamily="18" charset="0"/>
              </a:rPr>
              <a:t>learning</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architecture</a:t>
            </a:r>
            <a:r>
              <a:rPr lang="en-US" sz="2400" spc="-7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majorly</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a:t>
            </a:r>
            <a:r>
              <a:rPr lang="en-US" sz="2400" spc="-60" dirty="0">
                <a:effectLst/>
                <a:latin typeface="Times New Roman" panose="02020603050405020304" pitchFamily="18" charset="0"/>
                <a:ea typeface="Times New Roman" panose="02020603050405020304" pitchFamily="18" charset="0"/>
              </a:rPr>
              <a:t> </a:t>
            </a:r>
          </a:p>
          <a:p>
            <a:endParaRPr lang="en-US" sz="2400" spc="-6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Datastore</a:t>
            </a:r>
            <a:endParaRPr lang="en-US" sz="2400" spc="-55"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Machine</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Learning Engine</a:t>
            </a:r>
          </a:p>
          <a:p>
            <a:pPr marL="285750" indent="-285750">
              <a:buFont typeface="Arial" panose="020B0604020202020204" pitchFamily="34" charset="0"/>
              <a:buChar char="•"/>
            </a:pPr>
            <a:r>
              <a:rPr lang="en-US" sz="2400" dirty="0">
                <a:latin typeface="Times New Roman" panose="02020603050405020304" pitchFamily="18" charset="0"/>
              </a:rPr>
              <a:t>Performance Tuning</a:t>
            </a:r>
            <a:endParaRPr lang="en-IN" sz="2400" dirty="0"/>
          </a:p>
        </p:txBody>
      </p:sp>
      <p:sp>
        <p:nvSpPr>
          <p:cNvPr id="11" name="TextBox 10">
            <a:extLst>
              <a:ext uri="{FF2B5EF4-FFF2-40B4-BE49-F238E27FC236}">
                <a16:creationId xmlns:a16="http://schemas.microsoft.com/office/drawing/2014/main" id="{FD22AF13-4A37-FCCF-D5BC-EEBA9343B746}"/>
              </a:ext>
            </a:extLst>
          </p:cNvPr>
          <p:cNvSpPr txBox="1"/>
          <p:nvPr/>
        </p:nvSpPr>
        <p:spPr>
          <a:xfrm>
            <a:off x="6717139" y="5371403"/>
            <a:ext cx="3734179" cy="458074"/>
          </a:xfrm>
          <a:prstGeom prst="rect">
            <a:avLst/>
          </a:prstGeom>
          <a:noFill/>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System Architecture</a:t>
            </a:r>
          </a:p>
        </p:txBody>
      </p:sp>
    </p:spTree>
    <p:extLst>
      <p:ext uri="{BB962C8B-B14F-4D97-AF65-F5344CB8AC3E}">
        <p14:creationId xmlns:p14="http://schemas.microsoft.com/office/powerpoint/2010/main" val="2297296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849727" y="117360"/>
            <a:ext cx="10353761" cy="688569"/>
          </a:xfrm>
        </p:spPr>
        <p:txBody>
          <a:bodyPr>
            <a:normAutofit/>
          </a:bodyPr>
          <a:lstStyle/>
          <a:p>
            <a:r>
              <a:rPr lang="en-IN" dirty="0">
                <a:latin typeface="Times New Roman" panose="02020603050405020304" pitchFamily="18" charset="0"/>
                <a:cs typeface="Times New Roman" panose="02020603050405020304" pitchFamily="18" charset="0"/>
              </a:rPr>
              <a:t>Flow chart of algorithm</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12</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242699" y="1069948"/>
            <a:ext cx="5143946" cy="461665"/>
          </a:xfrm>
          <a:prstGeom prst="rect">
            <a:avLst/>
          </a:prstGeom>
          <a:noFill/>
        </p:spPr>
        <p:txBody>
          <a:bodyPr wrap="square">
            <a:spAutoFit/>
          </a:bodyPr>
          <a:lstStyle/>
          <a:p>
            <a:r>
              <a:rPr lang="en-US" sz="2400" spc="-5" dirty="0">
                <a:effectLst/>
                <a:latin typeface="Times New Roman" panose="02020603050405020304" pitchFamily="18" charset="0"/>
                <a:ea typeface="Times New Roman" panose="02020603050405020304" pitchFamily="18" charset="0"/>
              </a:rPr>
              <a:t>LINEAR REGRESSION ALGORITHM</a:t>
            </a:r>
            <a:endParaRPr lang="en-US" sz="2400" spc="-60" dirty="0">
              <a:latin typeface="Times New Roman" panose="02020603050405020304" pitchFamily="18" charset="0"/>
              <a:ea typeface="Times New Roman" panose="02020603050405020304" pitchFamily="18" charset="0"/>
            </a:endParaRPr>
          </a:p>
        </p:txBody>
      </p:sp>
      <p:grpSp>
        <p:nvGrpSpPr>
          <p:cNvPr id="10" name="Group 6">
            <a:extLst>
              <a:ext uri="{FF2B5EF4-FFF2-40B4-BE49-F238E27FC236}">
                <a16:creationId xmlns:a16="http://schemas.microsoft.com/office/drawing/2014/main" id="{16A62E39-165A-975F-5BE0-5C288CD9853C}"/>
              </a:ext>
            </a:extLst>
          </p:cNvPr>
          <p:cNvGrpSpPr>
            <a:grpSpLocks/>
          </p:cNvGrpSpPr>
          <p:nvPr/>
        </p:nvGrpSpPr>
        <p:grpSpPr bwMode="auto">
          <a:xfrm>
            <a:off x="1547332" y="1602070"/>
            <a:ext cx="9097335" cy="3394604"/>
            <a:chOff x="1474" y="2938"/>
            <a:chExt cx="9305" cy="2653"/>
          </a:xfrm>
        </p:grpSpPr>
        <p:pic>
          <p:nvPicPr>
            <p:cNvPr id="2055" name="Picture 7">
              <a:extLst>
                <a:ext uri="{FF2B5EF4-FFF2-40B4-BE49-F238E27FC236}">
                  <a16:creationId xmlns:a16="http://schemas.microsoft.com/office/drawing/2014/main" id="{5A247F7E-E0F6-D57F-D382-233E799CA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 y="2937"/>
              <a:ext cx="9305" cy="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a:extLst>
                <a:ext uri="{FF2B5EF4-FFF2-40B4-BE49-F238E27FC236}">
                  <a16:creationId xmlns:a16="http://schemas.microsoft.com/office/drawing/2014/main" id="{7741ADFC-A83D-7B54-0F14-9AAF6B039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0" y="3010"/>
              <a:ext cx="9053" cy="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a:extLst>
                <a:ext uri="{FF2B5EF4-FFF2-40B4-BE49-F238E27FC236}">
                  <a16:creationId xmlns:a16="http://schemas.microsoft.com/office/drawing/2014/main" id="{9AABE111-3F66-28CA-DF60-3E5CA5690186}"/>
                </a:ext>
              </a:extLst>
            </p:cNvPr>
            <p:cNvSpPr>
              <a:spLocks noChangeArrowheads="1"/>
            </p:cNvSpPr>
            <p:nvPr/>
          </p:nvSpPr>
          <p:spPr bwMode="auto">
            <a:xfrm>
              <a:off x="1530" y="2980"/>
              <a:ext cx="9113" cy="24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TextBox 11">
            <a:extLst>
              <a:ext uri="{FF2B5EF4-FFF2-40B4-BE49-F238E27FC236}">
                <a16:creationId xmlns:a16="http://schemas.microsoft.com/office/drawing/2014/main" id="{46F64CAA-228D-97C9-4E65-05209A3B01FB}"/>
              </a:ext>
            </a:extLst>
          </p:cNvPr>
          <p:cNvSpPr txBox="1"/>
          <p:nvPr/>
        </p:nvSpPr>
        <p:spPr>
          <a:xfrm>
            <a:off x="4020088" y="4835534"/>
            <a:ext cx="4149865" cy="458074"/>
          </a:xfrm>
          <a:prstGeom prst="rect">
            <a:avLst/>
          </a:prstGeom>
          <a:noFill/>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Flow chart of Linear Regression Algorithm</a:t>
            </a:r>
          </a:p>
        </p:txBody>
      </p:sp>
    </p:spTree>
    <p:extLst>
      <p:ext uri="{BB962C8B-B14F-4D97-AF65-F5344CB8AC3E}">
        <p14:creationId xmlns:p14="http://schemas.microsoft.com/office/powerpoint/2010/main" val="1753225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849727" y="117360"/>
            <a:ext cx="10353761" cy="688569"/>
          </a:xfrm>
        </p:spPr>
        <p:txBody>
          <a:bodyPr>
            <a:normAutofit/>
          </a:bodyPr>
          <a:lstStyle/>
          <a:p>
            <a:r>
              <a:rPr lang="en-IN" dirty="0">
                <a:latin typeface="Times New Roman" panose="02020603050405020304" pitchFamily="18" charset="0"/>
                <a:cs typeface="Times New Roman" panose="02020603050405020304" pitchFamily="18" charset="0"/>
              </a:rPr>
              <a:t>Flow chart of algorithm</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13</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242699" y="1069948"/>
            <a:ext cx="5143946" cy="461665"/>
          </a:xfrm>
          <a:prstGeom prst="rect">
            <a:avLst/>
          </a:prstGeom>
          <a:noFill/>
        </p:spPr>
        <p:txBody>
          <a:bodyPr wrap="square">
            <a:spAutoFit/>
          </a:bodyPr>
          <a:lstStyle/>
          <a:p>
            <a:r>
              <a:rPr lang="en-US" sz="2400" dirty="0">
                <a:effectLst/>
                <a:latin typeface="Times New Roman" panose="02020603050405020304" pitchFamily="18" charset="0"/>
                <a:ea typeface="Times New Roman" panose="02020603050405020304" pitchFamily="18" charset="0"/>
              </a:rPr>
              <a:t>K-MEANS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ALGORITHM</a:t>
            </a:r>
            <a:endParaRPr lang="en-US" sz="3200" spc="-60" dirty="0">
              <a:latin typeface="Times New Roman" panose="02020603050405020304" pitchFamily="18" charset="0"/>
              <a:ea typeface="Times New Roman" panose="02020603050405020304" pitchFamily="18" charset="0"/>
            </a:endParaRPr>
          </a:p>
        </p:txBody>
      </p:sp>
      <p:grpSp>
        <p:nvGrpSpPr>
          <p:cNvPr id="3" name="Group 2">
            <a:extLst>
              <a:ext uri="{FF2B5EF4-FFF2-40B4-BE49-F238E27FC236}">
                <a16:creationId xmlns:a16="http://schemas.microsoft.com/office/drawing/2014/main" id="{2C438EEE-9890-7EE3-D571-5BAA1EF7946A}"/>
              </a:ext>
            </a:extLst>
          </p:cNvPr>
          <p:cNvGrpSpPr>
            <a:grpSpLocks/>
          </p:cNvGrpSpPr>
          <p:nvPr/>
        </p:nvGrpSpPr>
        <p:grpSpPr bwMode="auto">
          <a:xfrm>
            <a:off x="3773415" y="1531613"/>
            <a:ext cx="4506383" cy="4884250"/>
            <a:chOff x="4006" y="267"/>
            <a:chExt cx="3893" cy="4081"/>
          </a:xfrm>
        </p:grpSpPr>
        <p:pic>
          <p:nvPicPr>
            <p:cNvPr id="3075" name="Picture 3">
              <a:extLst>
                <a:ext uri="{FF2B5EF4-FFF2-40B4-BE49-F238E27FC236}">
                  <a16:creationId xmlns:a16="http://schemas.microsoft.com/office/drawing/2014/main" id="{F42761B1-9912-E166-9119-BEEAFF705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5" y="267"/>
              <a:ext cx="3893" cy="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2644836A-3261-2009-2203-04EFFE4BEF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3" y="339"/>
              <a:ext cx="3640" cy="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E0578DCD-4718-19A9-9FD0-4DE76F2CAC63}"/>
                </a:ext>
              </a:extLst>
            </p:cNvPr>
            <p:cNvSpPr>
              <a:spLocks noChangeArrowheads="1"/>
            </p:cNvSpPr>
            <p:nvPr/>
          </p:nvSpPr>
          <p:spPr bwMode="auto">
            <a:xfrm>
              <a:off x="4063" y="309"/>
              <a:ext cx="3700" cy="390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1" name="TextBox 10">
            <a:extLst>
              <a:ext uri="{FF2B5EF4-FFF2-40B4-BE49-F238E27FC236}">
                <a16:creationId xmlns:a16="http://schemas.microsoft.com/office/drawing/2014/main" id="{26BDFD1A-5197-03B2-4DCB-C30F2258EC85}"/>
              </a:ext>
            </a:extLst>
          </p:cNvPr>
          <p:cNvSpPr txBox="1"/>
          <p:nvPr/>
        </p:nvSpPr>
        <p:spPr>
          <a:xfrm>
            <a:off x="4021067" y="6217190"/>
            <a:ext cx="4149865" cy="458074"/>
          </a:xfrm>
          <a:prstGeom prst="rect">
            <a:avLst/>
          </a:prstGeom>
          <a:noFill/>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Flow chart of K Means Algorithm</a:t>
            </a:r>
          </a:p>
        </p:txBody>
      </p:sp>
    </p:spTree>
    <p:extLst>
      <p:ext uri="{BB962C8B-B14F-4D97-AF65-F5344CB8AC3E}">
        <p14:creationId xmlns:p14="http://schemas.microsoft.com/office/powerpoint/2010/main" val="294714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849727" y="117360"/>
            <a:ext cx="10353761" cy="688569"/>
          </a:xfrm>
        </p:spPr>
        <p:txBody>
          <a:bodyPr>
            <a:normAutofit/>
          </a:bodyPr>
          <a:lstStyle/>
          <a:p>
            <a:r>
              <a:rPr lang="en-IN" dirty="0">
                <a:latin typeface="Times New Roman" panose="02020603050405020304" pitchFamily="18" charset="0"/>
                <a:cs typeface="Times New Roman" panose="02020603050405020304" pitchFamily="18" charset="0"/>
              </a:rPr>
              <a:t>Flow chart of algorithm</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14</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242699" y="1069948"/>
            <a:ext cx="5143946" cy="461665"/>
          </a:xfrm>
          <a:prstGeom prst="rect">
            <a:avLst/>
          </a:prstGeom>
          <a:noFill/>
        </p:spPr>
        <p:txBody>
          <a:bodyPr wrap="square">
            <a:spAutoFit/>
          </a:bodyPr>
          <a:lstStyle/>
          <a:p>
            <a:r>
              <a:rPr lang="en-US" sz="2400" spc="-60" dirty="0">
                <a:latin typeface="Times New Roman" panose="02020603050405020304" pitchFamily="18" charset="0"/>
                <a:ea typeface="Times New Roman" panose="02020603050405020304" pitchFamily="18" charset="0"/>
              </a:rPr>
              <a:t>KNN ALGORITHM</a:t>
            </a:r>
            <a:endParaRPr lang="en-US" sz="3200" spc="-60" dirty="0">
              <a:latin typeface="Times New Roman" panose="02020603050405020304" pitchFamily="18" charset="0"/>
              <a:ea typeface="Times New Roman" panose="02020603050405020304" pitchFamily="18" charset="0"/>
            </a:endParaRPr>
          </a:p>
        </p:txBody>
      </p:sp>
      <p:grpSp>
        <p:nvGrpSpPr>
          <p:cNvPr id="5" name="Group 2">
            <a:extLst>
              <a:ext uri="{FF2B5EF4-FFF2-40B4-BE49-F238E27FC236}">
                <a16:creationId xmlns:a16="http://schemas.microsoft.com/office/drawing/2014/main" id="{C72BE5AD-3BFB-FEED-4276-B1B81F5F9FC5}"/>
              </a:ext>
            </a:extLst>
          </p:cNvPr>
          <p:cNvGrpSpPr>
            <a:grpSpLocks/>
          </p:cNvGrpSpPr>
          <p:nvPr/>
        </p:nvGrpSpPr>
        <p:grpSpPr bwMode="auto">
          <a:xfrm>
            <a:off x="3773451" y="1283848"/>
            <a:ext cx="4645098" cy="5209027"/>
            <a:chOff x="3002" y="351"/>
            <a:chExt cx="5665" cy="6075"/>
          </a:xfrm>
        </p:grpSpPr>
        <p:pic>
          <p:nvPicPr>
            <p:cNvPr id="4099" name="Picture 3">
              <a:extLst>
                <a:ext uri="{FF2B5EF4-FFF2-40B4-BE49-F238E27FC236}">
                  <a16:creationId xmlns:a16="http://schemas.microsoft.com/office/drawing/2014/main" id="{D2712457-60E9-3269-9527-471FD2163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 y="351"/>
              <a:ext cx="5665" cy="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9220B520-7ABE-390B-A937-D8779214FE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 y="424"/>
              <a:ext cx="5412" cy="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8D08DC0-C921-C338-1DA3-6F2D998F8753}"/>
                </a:ext>
              </a:extLst>
            </p:cNvPr>
            <p:cNvSpPr>
              <a:spLocks noChangeArrowheads="1"/>
            </p:cNvSpPr>
            <p:nvPr/>
          </p:nvSpPr>
          <p:spPr bwMode="auto">
            <a:xfrm>
              <a:off x="3060" y="394"/>
              <a:ext cx="5472" cy="589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1" name="TextBox 10">
            <a:extLst>
              <a:ext uri="{FF2B5EF4-FFF2-40B4-BE49-F238E27FC236}">
                <a16:creationId xmlns:a16="http://schemas.microsoft.com/office/drawing/2014/main" id="{255150D2-72ED-93F2-6EF9-3E6C74359E52}"/>
              </a:ext>
            </a:extLst>
          </p:cNvPr>
          <p:cNvSpPr txBox="1"/>
          <p:nvPr/>
        </p:nvSpPr>
        <p:spPr>
          <a:xfrm>
            <a:off x="4021067" y="6276700"/>
            <a:ext cx="4149865" cy="458074"/>
          </a:xfrm>
          <a:prstGeom prst="rect">
            <a:avLst/>
          </a:prstGeom>
          <a:noFill/>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Flow chart of KNN Algorithm</a:t>
            </a:r>
          </a:p>
        </p:txBody>
      </p:sp>
    </p:spTree>
    <p:extLst>
      <p:ext uri="{BB962C8B-B14F-4D97-AF65-F5344CB8AC3E}">
        <p14:creationId xmlns:p14="http://schemas.microsoft.com/office/powerpoint/2010/main" val="2770658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849727" y="117360"/>
            <a:ext cx="10353761" cy="688569"/>
          </a:xfrm>
        </p:spPr>
        <p:txBody>
          <a:bodyPr>
            <a:normAutofit/>
          </a:bodyPr>
          <a:lstStyle/>
          <a:p>
            <a:r>
              <a:rPr lang="en-IN" dirty="0">
                <a:latin typeface="Times New Roman" panose="02020603050405020304" pitchFamily="18" charset="0"/>
                <a:cs typeface="Times New Roman" panose="02020603050405020304" pitchFamily="18" charset="0"/>
              </a:rPr>
              <a:t>Flow chart of algorithm</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15</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144428" y="923289"/>
            <a:ext cx="5833533" cy="461665"/>
          </a:xfrm>
          <a:prstGeom prst="rect">
            <a:avLst/>
          </a:prstGeom>
          <a:noFill/>
        </p:spPr>
        <p:txBody>
          <a:bodyPr wrap="square">
            <a:spAutoFit/>
          </a:bodyPr>
          <a:lstStyle/>
          <a:p>
            <a:pPr marL="330200" algn="just">
              <a:spcBef>
                <a:spcPts val="450"/>
              </a:spcBef>
              <a:spcAft>
                <a:spcPts val="0"/>
              </a:spcAft>
            </a:pPr>
            <a:r>
              <a:rPr lang="en-US" sz="2400" b="1" dirty="0">
                <a:effectLst/>
                <a:latin typeface="Times New Roman" panose="02020603050405020304" pitchFamily="18" charset="0"/>
                <a:ea typeface="Times New Roman" panose="02020603050405020304" pitchFamily="18" charset="0"/>
              </a:rPr>
              <a:t>RANDOM</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FOREST</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ALGORITHM</a:t>
            </a:r>
            <a:endParaRPr lang="en-IN" sz="2400" dirty="0">
              <a:effectLst/>
              <a:latin typeface="Times New Roman" panose="02020603050405020304" pitchFamily="18" charset="0"/>
              <a:ea typeface="Times New Roman" panose="02020603050405020304" pitchFamily="18" charset="0"/>
            </a:endParaRPr>
          </a:p>
        </p:txBody>
      </p:sp>
      <p:grpSp>
        <p:nvGrpSpPr>
          <p:cNvPr id="10" name="Group 6">
            <a:extLst>
              <a:ext uri="{FF2B5EF4-FFF2-40B4-BE49-F238E27FC236}">
                <a16:creationId xmlns:a16="http://schemas.microsoft.com/office/drawing/2014/main" id="{343A13F9-3527-3CB3-5102-33DA33FCB99A}"/>
              </a:ext>
            </a:extLst>
          </p:cNvPr>
          <p:cNvGrpSpPr>
            <a:grpSpLocks/>
          </p:cNvGrpSpPr>
          <p:nvPr/>
        </p:nvGrpSpPr>
        <p:grpSpPr bwMode="auto">
          <a:xfrm>
            <a:off x="3629004" y="1328700"/>
            <a:ext cx="4933987" cy="5067820"/>
            <a:chOff x="2671" y="143"/>
            <a:chExt cx="6435" cy="6315"/>
          </a:xfrm>
        </p:grpSpPr>
        <p:pic>
          <p:nvPicPr>
            <p:cNvPr id="4103" name="Picture 7">
              <a:extLst>
                <a:ext uri="{FF2B5EF4-FFF2-40B4-BE49-F238E27FC236}">
                  <a16:creationId xmlns:a16="http://schemas.microsoft.com/office/drawing/2014/main" id="{847D08F9-B1C4-0C64-9471-61E0BCC37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 y="142"/>
              <a:ext cx="6435" cy="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8">
              <a:extLst>
                <a:ext uri="{FF2B5EF4-FFF2-40B4-BE49-F238E27FC236}">
                  <a16:creationId xmlns:a16="http://schemas.microsoft.com/office/drawing/2014/main" id="{A15F6B41-D4FF-4378-0E04-93C703075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5" y="216"/>
              <a:ext cx="6195" cy="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a:extLst>
                <a:ext uri="{FF2B5EF4-FFF2-40B4-BE49-F238E27FC236}">
                  <a16:creationId xmlns:a16="http://schemas.microsoft.com/office/drawing/2014/main" id="{25DD3B27-8942-B100-1F4C-0E7285E971FB}"/>
                </a:ext>
              </a:extLst>
            </p:cNvPr>
            <p:cNvSpPr>
              <a:spLocks noChangeArrowheads="1"/>
            </p:cNvSpPr>
            <p:nvPr/>
          </p:nvSpPr>
          <p:spPr bwMode="auto">
            <a:xfrm>
              <a:off x="2715" y="186"/>
              <a:ext cx="6255" cy="613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TextBox 11">
            <a:extLst>
              <a:ext uri="{FF2B5EF4-FFF2-40B4-BE49-F238E27FC236}">
                <a16:creationId xmlns:a16="http://schemas.microsoft.com/office/drawing/2014/main" id="{5A5786E6-30EE-E3BC-9EDE-10030A8E7AC5}"/>
              </a:ext>
            </a:extLst>
          </p:cNvPr>
          <p:cNvSpPr txBox="1"/>
          <p:nvPr/>
        </p:nvSpPr>
        <p:spPr>
          <a:xfrm>
            <a:off x="4021064" y="6190755"/>
            <a:ext cx="4149865" cy="458074"/>
          </a:xfrm>
          <a:prstGeom prst="rect">
            <a:avLst/>
          </a:prstGeom>
          <a:noFill/>
        </p:spPr>
        <p:txBody>
          <a:bodyPr wrap="square">
            <a:spAutoFit/>
          </a:bodyPr>
          <a:lstStyle/>
          <a:p>
            <a:pPr algn="ct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Flow chart of Random Forest Algorithm</a:t>
            </a:r>
          </a:p>
        </p:txBody>
      </p:sp>
    </p:spTree>
    <p:extLst>
      <p:ext uri="{BB962C8B-B14F-4D97-AF65-F5344CB8AC3E}">
        <p14:creationId xmlns:p14="http://schemas.microsoft.com/office/powerpoint/2010/main" val="1788912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modules</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16</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1059941" y="525348"/>
            <a:ext cx="9753010" cy="5982663"/>
          </a:xfrm>
          <a:prstGeom prst="rect">
            <a:avLst/>
          </a:prstGeom>
          <a:noFill/>
        </p:spPr>
        <p:txBody>
          <a:bodyPr wrap="square">
            <a:spAutoFit/>
          </a:bodyPr>
          <a:lstStyle/>
          <a:p>
            <a:pP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various modules that are part of the Project are as follows:</a:t>
            </a:r>
          </a:p>
          <a:p>
            <a:pPr marL="342900" indent="-342900">
              <a:lnSpc>
                <a:spcPct val="150000"/>
              </a:lnSpc>
              <a:spcAft>
                <a:spcPts val="800"/>
              </a:spcAft>
              <a:buFont typeface="Arial" panose="020B0604020202020204" pitchFamily="34" charset="0"/>
              <a:buChar char="•"/>
            </a:pPr>
            <a:r>
              <a:rPr lang="en-IN" sz="2000" b="1" dirty="0">
                <a:latin typeface="Times New Roman" panose="02020603050405020304" pitchFamily="18" charset="0"/>
                <a:ea typeface="Calibri" panose="020F0502020204030204" pitchFamily="34" charset="0"/>
                <a:cs typeface="Times New Roman" panose="02020603050405020304" pitchFamily="18" charset="0"/>
              </a:rPr>
              <a:t>SURVEY MODULE -</a:t>
            </a: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Collection Of Information</a:t>
            </a:r>
            <a:endPar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Creation Of The Dataset</a:t>
            </a:r>
            <a:endParaRPr lang="en-IN" sz="1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a:t>
            </a:r>
            <a:r>
              <a:rPr lang="en-IN" sz="2000" b="1" dirty="0">
                <a:latin typeface="Times New Roman" panose="02020603050405020304" pitchFamily="18" charset="0"/>
                <a:ea typeface="Calibri" panose="020F0502020204030204" pitchFamily="34" charset="0"/>
                <a:cs typeface="Times New Roman" panose="02020603050405020304" pitchFamily="18" charset="0"/>
              </a:rPr>
              <a:t>OCESSING MODULE -</a:t>
            </a: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Importing Libraries</a:t>
            </a:r>
            <a:endPar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Importing Dataset</a:t>
            </a: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Data cleaning</a:t>
            </a: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Splitting the Dataset into the Training set and Test set</a:t>
            </a:r>
            <a:endParaRPr lang="en-IN" sz="20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PREDICTING MODULE -</a:t>
            </a:r>
          </a:p>
          <a:p>
            <a:pPr marL="800100" lvl="1" indent="-342900">
              <a:lnSpc>
                <a:spcPct val="150000"/>
              </a:lnSpc>
              <a:spcAft>
                <a:spcPts val="800"/>
              </a:spcAft>
              <a:buFont typeface="Courier New" panose="02070309020205020404" pitchFamily="49" charset="0"/>
              <a:buChar char="o"/>
            </a:pPr>
            <a:r>
              <a:rPr lang="en-IN" sz="1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Decision trees making</a:t>
            </a:r>
          </a:p>
          <a:p>
            <a:pPr marL="800100" lvl="1" indent="-342900">
              <a:lnSpc>
                <a:spcPct val="150000"/>
              </a:lnSpc>
              <a:spcAft>
                <a:spcPts val="800"/>
              </a:spcAft>
              <a:buFont typeface="Courier New" panose="02070309020205020404" pitchFamily="49" charset="0"/>
              <a:buChar char="o"/>
            </a:pPr>
            <a:r>
              <a:rPr lang="en-IN"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New data Clustering</a:t>
            </a:r>
            <a:endParaRPr lang="en-IN" sz="1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155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17</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SURVEY MODULE -</a:t>
            </a:r>
          </a:p>
        </p:txBody>
      </p:sp>
      <p:grpSp>
        <p:nvGrpSpPr>
          <p:cNvPr id="3" name="Group 2">
            <a:extLst>
              <a:ext uri="{FF2B5EF4-FFF2-40B4-BE49-F238E27FC236}">
                <a16:creationId xmlns:a16="http://schemas.microsoft.com/office/drawing/2014/main" id="{3A5D0BED-6A0E-9B50-3EF7-570620F557DA}"/>
              </a:ext>
            </a:extLst>
          </p:cNvPr>
          <p:cNvGrpSpPr>
            <a:grpSpLocks/>
          </p:cNvGrpSpPr>
          <p:nvPr/>
        </p:nvGrpSpPr>
        <p:grpSpPr bwMode="auto">
          <a:xfrm>
            <a:off x="194733" y="1922637"/>
            <a:ext cx="6045200" cy="3512211"/>
            <a:chOff x="1949" y="181"/>
            <a:chExt cx="8485" cy="4544"/>
          </a:xfrm>
        </p:grpSpPr>
        <p:pic>
          <p:nvPicPr>
            <p:cNvPr id="5123" name="Picture 3">
              <a:extLst>
                <a:ext uri="{FF2B5EF4-FFF2-40B4-BE49-F238E27FC236}">
                  <a16:creationId xmlns:a16="http://schemas.microsoft.com/office/drawing/2014/main" id="{179C0539-E203-1287-ACB9-BFEA3A7C9B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 y="181"/>
              <a:ext cx="8485" cy="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a:extLst>
                <a:ext uri="{FF2B5EF4-FFF2-40B4-BE49-F238E27FC236}">
                  <a16:creationId xmlns:a16="http://schemas.microsoft.com/office/drawing/2014/main" id="{1268E8CA-13FD-F6A2-FD94-16305D1CC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6" y="253"/>
              <a:ext cx="8231" cy="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C2B0BC00-DE86-4AB6-AB84-AEFEB10EB8D0}"/>
                </a:ext>
              </a:extLst>
            </p:cNvPr>
            <p:cNvSpPr>
              <a:spLocks noChangeArrowheads="1"/>
            </p:cNvSpPr>
            <p:nvPr/>
          </p:nvSpPr>
          <p:spPr bwMode="auto">
            <a:xfrm>
              <a:off x="2006" y="223"/>
              <a:ext cx="8291" cy="436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6" name="TextBox 15">
            <a:extLst>
              <a:ext uri="{FF2B5EF4-FFF2-40B4-BE49-F238E27FC236}">
                <a16:creationId xmlns:a16="http://schemas.microsoft.com/office/drawing/2014/main" id="{7DCF91FC-1BB0-B8F9-5DB0-DD633B791F79}"/>
              </a:ext>
            </a:extLst>
          </p:cNvPr>
          <p:cNvSpPr txBox="1"/>
          <p:nvPr/>
        </p:nvSpPr>
        <p:spPr>
          <a:xfrm>
            <a:off x="1402854" y="5307314"/>
            <a:ext cx="3734179"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Sequence Diagram for Survey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1" name="Group 10">
            <a:extLst>
              <a:ext uri="{FF2B5EF4-FFF2-40B4-BE49-F238E27FC236}">
                <a16:creationId xmlns:a16="http://schemas.microsoft.com/office/drawing/2014/main" id="{237E02B0-BE6D-581C-8EB0-D59461832680}"/>
              </a:ext>
            </a:extLst>
          </p:cNvPr>
          <p:cNvGrpSpPr>
            <a:grpSpLocks/>
          </p:cNvGrpSpPr>
          <p:nvPr/>
        </p:nvGrpSpPr>
        <p:grpSpPr bwMode="auto">
          <a:xfrm>
            <a:off x="6261094" y="1902927"/>
            <a:ext cx="5736173" cy="3479747"/>
            <a:chOff x="0" y="0"/>
            <a:chExt cx="8473" cy="4184"/>
          </a:xfrm>
        </p:grpSpPr>
        <p:pic>
          <p:nvPicPr>
            <p:cNvPr id="5133" name="Picture 13">
              <a:extLst>
                <a:ext uri="{FF2B5EF4-FFF2-40B4-BE49-F238E27FC236}">
                  <a16:creationId xmlns:a16="http://schemas.microsoft.com/office/drawing/2014/main" id="{384FBAB9-FDF5-E0F1-1140-11F2AE462B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473" cy="418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D3673B31-675D-9B71-F3E8-74283A3B75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 y="72"/>
              <a:ext cx="8220" cy="394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0958C16-B0B9-6F20-CA7D-D9D3195E8EE0}"/>
                </a:ext>
              </a:extLst>
            </p:cNvPr>
            <p:cNvSpPr>
              <a:spLocks noChangeArrowheads="1"/>
            </p:cNvSpPr>
            <p:nvPr/>
          </p:nvSpPr>
          <p:spPr bwMode="auto">
            <a:xfrm>
              <a:off x="56" y="42"/>
              <a:ext cx="8280" cy="400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1" name="TextBox 20">
            <a:extLst>
              <a:ext uri="{FF2B5EF4-FFF2-40B4-BE49-F238E27FC236}">
                <a16:creationId xmlns:a16="http://schemas.microsoft.com/office/drawing/2014/main" id="{54AAD44E-B665-B5EA-DA1E-BF58A4718CBA}"/>
              </a:ext>
            </a:extLst>
          </p:cNvPr>
          <p:cNvSpPr txBox="1"/>
          <p:nvPr/>
        </p:nvSpPr>
        <p:spPr>
          <a:xfrm>
            <a:off x="7408980" y="5300544"/>
            <a:ext cx="3800187"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 Flow Diagram for Survey module </a:t>
            </a:r>
          </a:p>
        </p:txBody>
      </p:sp>
    </p:spTree>
    <p:extLst>
      <p:ext uri="{BB962C8B-B14F-4D97-AF65-F5344CB8AC3E}">
        <p14:creationId xmlns:p14="http://schemas.microsoft.com/office/powerpoint/2010/main" val="1249351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18</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SURVEY MODULE -</a:t>
            </a:r>
          </a:p>
        </p:txBody>
      </p:sp>
      <p:sp>
        <p:nvSpPr>
          <p:cNvPr id="16" name="TextBox 15">
            <a:extLst>
              <a:ext uri="{FF2B5EF4-FFF2-40B4-BE49-F238E27FC236}">
                <a16:creationId xmlns:a16="http://schemas.microsoft.com/office/drawing/2014/main" id="{7DCF91FC-1BB0-B8F9-5DB0-DD633B791F79}"/>
              </a:ext>
            </a:extLst>
          </p:cNvPr>
          <p:cNvSpPr txBox="1"/>
          <p:nvPr/>
        </p:nvSpPr>
        <p:spPr>
          <a:xfrm>
            <a:off x="1402854" y="5307314"/>
            <a:ext cx="3734179"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Activity Diagram for Survey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54AAD44E-B665-B5EA-DA1E-BF58A4718CBA}"/>
              </a:ext>
            </a:extLst>
          </p:cNvPr>
          <p:cNvSpPr txBox="1"/>
          <p:nvPr/>
        </p:nvSpPr>
        <p:spPr>
          <a:xfrm>
            <a:off x="7419164" y="5307314"/>
            <a:ext cx="3800187"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Use Case Diagram for Survey module </a:t>
            </a:r>
          </a:p>
        </p:txBody>
      </p:sp>
      <p:grpSp>
        <p:nvGrpSpPr>
          <p:cNvPr id="5" name="Group 2">
            <a:extLst>
              <a:ext uri="{FF2B5EF4-FFF2-40B4-BE49-F238E27FC236}">
                <a16:creationId xmlns:a16="http://schemas.microsoft.com/office/drawing/2014/main" id="{7CF79CD4-2C02-115F-6D93-D2557E9DF91E}"/>
              </a:ext>
            </a:extLst>
          </p:cNvPr>
          <p:cNvGrpSpPr>
            <a:grpSpLocks/>
          </p:cNvGrpSpPr>
          <p:nvPr/>
        </p:nvGrpSpPr>
        <p:grpSpPr bwMode="auto">
          <a:xfrm>
            <a:off x="243374" y="1570842"/>
            <a:ext cx="5852626" cy="3894137"/>
            <a:chOff x="1337" y="233"/>
            <a:chExt cx="9533" cy="6133"/>
          </a:xfrm>
        </p:grpSpPr>
        <p:pic>
          <p:nvPicPr>
            <p:cNvPr id="7171" name="Picture 3">
              <a:extLst>
                <a:ext uri="{FF2B5EF4-FFF2-40B4-BE49-F238E27FC236}">
                  <a16:creationId xmlns:a16="http://schemas.microsoft.com/office/drawing/2014/main" id="{EEC13425-F54D-1688-6DAF-5F0F8EA60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 y="232"/>
              <a:ext cx="9533" cy="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5C3ECF36-1470-7F85-FC94-5ED4CDF21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4" y="306"/>
              <a:ext cx="9280" cy="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199761D-2E3F-6D8C-92B2-22FDC11B8478}"/>
                </a:ext>
              </a:extLst>
            </p:cNvPr>
            <p:cNvSpPr>
              <a:spLocks noChangeArrowheads="1"/>
            </p:cNvSpPr>
            <p:nvPr/>
          </p:nvSpPr>
          <p:spPr bwMode="auto">
            <a:xfrm>
              <a:off x="1394" y="276"/>
              <a:ext cx="9340" cy="595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3" name="Group 6">
            <a:extLst>
              <a:ext uri="{FF2B5EF4-FFF2-40B4-BE49-F238E27FC236}">
                <a16:creationId xmlns:a16="http://schemas.microsoft.com/office/drawing/2014/main" id="{79C84315-9B1E-CDE9-3DC3-FB09CA819A95}"/>
              </a:ext>
            </a:extLst>
          </p:cNvPr>
          <p:cNvGrpSpPr>
            <a:grpSpLocks/>
          </p:cNvGrpSpPr>
          <p:nvPr/>
        </p:nvGrpSpPr>
        <p:grpSpPr bwMode="auto">
          <a:xfrm>
            <a:off x="6236821" y="1570206"/>
            <a:ext cx="5852626" cy="3894133"/>
            <a:chOff x="2582" y="265"/>
            <a:chExt cx="6733" cy="4378"/>
          </a:xfrm>
        </p:grpSpPr>
        <p:pic>
          <p:nvPicPr>
            <p:cNvPr id="7175" name="Picture 7">
              <a:extLst>
                <a:ext uri="{FF2B5EF4-FFF2-40B4-BE49-F238E27FC236}">
                  <a16:creationId xmlns:a16="http://schemas.microsoft.com/office/drawing/2014/main" id="{90BE230A-28A0-E76B-A495-0489AF8E67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2" y="265"/>
              <a:ext cx="6733" cy="4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a:extLst>
                <a:ext uri="{FF2B5EF4-FFF2-40B4-BE49-F238E27FC236}">
                  <a16:creationId xmlns:a16="http://schemas.microsoft.com/office/drawing/2014/main" id="{3007320E-3FE0-E8B0-B565-658BAC5C36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0" y="338"/>
              <a:ext cx="6480" cy="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a:extLst>
                <a:ext uri="{FF2B5EF4-FFF2-40B4-BE49-F238E27FC236}">
                  <a16:creationId xmlns:a16="http://schemas.microsoft.com/office/drawing/2014/main" id="{F9D28616-CFA5-17BF-95C8-D80A763AE4E5}"/>
                </a:ext>
              </a:extLst>
            </p:cNvPr>
            <p:cNvSpPr>
              <a:spLocks noChangeArrowheads="1"/>
            </p:cNvSpPr>
            <p:nvPr/>
          </p:nvSpPr>
          <p:spPr bwMode="auto">
            <a:xfrm>
              <a:off x="2640" y="308"/>
              <a:ext cx="6540" cy="42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81423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19</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PROCESSING MODULE - </a:t>
            </a:r>
          </a:p>
        </p:txBody>
      </p:sp>
      <p:sp>
        <p:nvSpPr>
          <p:cNvPr id="16" name="TextBox 15">
            <a:extLst>
              <a:ext uri="{FF2B5EF4-FFF2-40B4-BE49-F238E27FC236}">
                <a16:creationId xmlns:a16="http://schemas.microsoft.com/office/drawing/2014/main" id="{7DCF91FC-1BB0-B8F9-5DB0-DD633B791F79}"/>
              </a:ext>
            </a:extLst>
          </p:cNvPr>
          <p:cNvSpPr txBox="1"/>
          <p:nvPr/>
        </p:nvSpPr>
        <p:spPr>
          <a:xfrm>
            <a:off x="1109098" y="5481587"/>
            <a:ext cx="4072534"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Sequence Diagram for Processing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54AAD44E-B665-B5EA-DA1E-BF58A4718CBA}"/>
              </a:ext>
            </a:extLst>
          </p:cNvPr>
          <p:cNvSpPr txBox="1"/>
          <p:nvPr/>
        </p:nvSpPr>
        <p:spPr>
          <a:xfrm>
            <a:off x="7161552" y="5459840"/>
            <a:ext cx="4158382"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 Flow Diagram for Processing module </a:t>
            </a:r>
          </a:p>
        </p:txBody>
      </p:sp>
      <p:grpSp>
        <p:nvGrpSpPr>
          <p:cNvPr id="3" name="Group 2">
            <a:extLst>
              <a:ext uri="{FF2B5EF4-FFF2-40B4-BE49-F238E27FC236}">
                <a16:creationId xmlns:a16="http://schemas.microsoft.com/office/drawing/2014/main" id="{796E73DE-04C0-FD60-8F3F-B7F33A4A9B14}"/>
              </a:ext>
            </a:extLst>
          </p:cNvPr>
          <p:cNvGrpSpPr>
            <a:grpSpLocks/>
          </p:cNvGrpSpPr>
          <p:nvPr/>
        </p:nvGrpSpPr>
        <p:grpSpPr bwMode="auto">
          <a:xfrm>
            <a:off x="194732" y="1570841"/>
            <a:ext cx="5901267" cy="4042557"/>
            <a:chOff x="2167" y="305"/>
            <a:chExt cx="8648" cy="3673"/>
          </a:xfrm>
        </p:grpSpPr>
        <p:pic>
          <p:nvPicPr>
            <p:cNvPr id="8195" name="Picture 3">
              <a:extLst>
                <a:ext uri="{FF2B5EF4-FFF2-40B4-BE49-F238E27FC236}">
                  <a16:creationId xmlns:a16="http://schemas.microsoft.com/office/drawing/2014/main" id="{64DBFEC4-47C0-FDEC-FE05-DF9FED289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7" y="305"/>
              <a:ext cx="8648" cy="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a:extLst>
                <a:ext uri="{FF2B5EF4-FFF2-40B4-BE49-F238E27FC236}">
                  <a16:creationId xmlns:a16="http://schemas.microsoft.com/office/drawing/2014/main" id="{A667C17C-0567-4277-800C-489AC25C2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1" y="378"/>
              <a:ext cx="8409" cy="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2B8D5DBA-FB51-1FF1-811E-A3D3ED4E4E84}"/>
                </a:ext>
              </a:extLst>
            </p:cNvPr>
            <p:cNvSpPr>
              <a:spLocks noChangeArrowheads="1"/>
            </p:cNvSpPr>
            <p:nvPr/>
          </p:nvSpPr>
          <p:spPr bwMode="auto">
            <a:xfrm>
              <a:off x="2211" y="348"/>
              <a:ext cx="8469" cy="349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1" name="Group 6">
            <a:extLst>
              <a:ext uri="{FF2B5EF4-FFF2-40B4-BE49-F238E27FC236}">
                <a16:creationId xmlns:a16="http://schemas.microsoft.com/office/drawing/2014/main" id="{1C98785F-4C32-4859-BADC-989864BDDA45}"/>
              </a:ext>
            </a:extLst>
          </p:cNvPr>
          <p:cNvGrpSpPr>
            <a:grpSpLocks/>
          </p:cNvGrpSpPr>
          <p:nvPr/>
        </p:nvGrpSpPr>
        <p:grpSpPr bwMode="auto">
          <a:xfrm>
            <a:off x="6126024" y="1592333"/>
            <a:ext cx="5871244" cy="4021061"/>
            <a:chOff x="2162" y="139"/>
            <a:chExt cx="8182" cy="4347"/>
          </a:xfrm>
        </p:grpSpPr>
        <p:pic>
          <p:nvPicPr>
            <p:cNvPr id="8199" name="Picture 7">
              <a:extLst>
                <a:ext uri="{FF2B5EF4-FFF2-40B4-BE49-F238E27FC236}">
                  <a16:creationId xmlns:a16="http://schemas.microsoft.com/office/drawing/2014/main" id="{40F04C2D-5FF0-D9CF-9E26-98F9CDA678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2" y="138"/>
              <a:ext cx="8182" cy="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a:extLst>
                <a:ext uri="{FF2B5EF4-FFF2-40B4-BE49-F238E27FC236}">
                  <a16:creationId xmlns:a16="http://schemas.microsoft.com/office/drawing/2014/main" id="{5462E7F4-8732-A66B-95BA-BE49F28502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0" y="210"/>
              <a:ext cx="7929" cy="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a:extLst>
                <a:ext uri="{FF2B5EF4-FFF2-40B4-BE49-F238E27FC236}">
                  <a16:creationId xmlns:a16="http://schemas.microsoft.com/office/drawing/2014/main" id="{BD2A66B5-8B8D-1669-52FD-65066140D1F9}"/>
                </a:ext>
              </a:extLst>
            </p:cNvPr>
            <p:cNvSpPr>
              <a:spLocks noChangeArrowheads="1"/>
            </p:cNvSpPr>
            <p:nvPr/>
          </p:nvSpPr>
          <p:spPr bwMode="auto">
            <a:xfrm>
              <a:off x="2220" y="180"/>
              <a:ext cx="7989" cy="417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310516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8C9E6BC7-1805-DB98-6E39-829BB2E854CF}"/>
              </a:ext>
            </a:extLst>
          </p:cNvPr>
          <p:cNvSpPr>
            <a:spLocks noGrp="1"/>
          </p:cNvSpPr>
          <p:nvPr>
            <p:ph idx="1"/>
          </p:nvPr>
        </p:nvSpPr>
        <p:spPr>
          <a:xfrm>
            <a:off x="927910" y="1119790"/>
            <a:ext cx="5168090" cy="5500817"/>
          </a:xfrm>
        </p:spPr>
        <p:txBody>
          <a:bodyPr>
            <a:normAutofit lnSpcReduction="10000"/>
          </a:bodyPr>
          <a:lstStyle/>
          <a:p>
            <a:pPr marL="0" indent="0">
              <a:buNone/>
            </a:pPr>
            <a:r>
              <a:rPr lang="en-IN" sz="1400" dirty="0">
                <a:latin typeface="Times New Roman" panose="02020603050405020304" pitchFamily="18" charset="0"/>
                <a:cs typeface="Times New Roman" panose="02020603050405020304" pitchFamily="18" charset="0"/>
              </a:rPr>
              <a:t>1. Abstract</a:t>
            </a:r>
          </a:p>
          <a:p>
            <a:pPr marL="0" indent="0">
              <a:buNone/>
            </a:pPr>
            <a:r>
              <a:rPr lang="en-IN" sz="1400" dirty="0">
                <a:latin typeface="Times New Roman" panose="02020603050405020304" pitchFamily="18" charset="0"/>
                <a:cs typeface="Times New Roman" panose="02020603050405020304" pitchFamily="18" charset="0"/>
              </a:rPr>
              <a:t>2. Introduction</a:t>
            </a:r>
          </a:p>
          <a:p>
            <a:pPr marL="0" indent="0">
              <a:buNone/>
            </a:pPr>
            <a:r>
              <a:rPr lang="en-IN" sz="1400" dirty="0">
                <a:latin typeface="Times New Roman" panose="02020603050405020304" pitchFamily="18" charset="0"/>
                <a:cs typeface="Times New Roman" panose="02020603050405020304" pitchFamily="18" charset="0"/>
              </a:rPr>
              <a:t>3. Literature Survey</a:t>
            </a:r>
          </a:p>
          <a:p>
            <a:pPr marL="0" indent="0">
              <a:buNone/>
            </a:pPr>
            <a:r>
              <a:rPr lang="en-IN" sz="1400" dirty="0">
                <a:latin typeface="Times New Roman" panose="02020603050405020304" pitchFamily="18" charset="0"/>
                <a:cs typeface="Times New Roman" panose="02020603050405020304" pitchFamily="18" charset="0"/>
              </a:rPr>
              <a:t>4. Existing and Proposed system</a:t>
            </a:r>
          </a:p>
          <a:p>
            <a:pPr marL="0" indent="0">
              <a:buNone/>
            </a:pPr>
            <a:r>
              <a:rPr lang="en-IN" sz="1400" dirty="0">
                <a:latin typeface="Times New Roman" panose="02020603050405020304" pitchFamily="18" charset="0"/>
                <a:cs typeface="Times New Roman" panose="02020603050405020304" pitchFamily="18" charset="0"/>
              </a:rPr>
              <a:t>5. Problem Definition</a:t>
            </a:r>
          </a:p>
          <a:p>
            <a:pPr marL="0" indent="0">
              <a:buNone/>
            </a:pPr>
            <a:r>
              <a:rPr lang="en-IN" sz="1400" dirty="0">
                <a:latin typeface="Times New Roman" panose="02020603050405020304" pitchFamily="18" charset="0"/>
                <a:cs typeface="Times New Roman" panose="02020603050405020304" pitchFamily="18" charset="0"/>
              </a:rPr>
              <a:t>6. Software &amp; Hardware Requirements</a:t>
            </a:r>
          </a:p>
          <a:p>
            <a:pPr marL="0" indent="0">
              <a:buNone/>
            </a:pPr>
            <a:r>
              <a:rPr lang="en-IN" sz="1400" dirty="0">
                <a:latin typeface="Times New Roman" panose="02020603050405020304" pitchFamily="18" charset="0"/>
                <a:cs typeface="Times New Roman" panose="02020603050405020304" pitchFamily="18" charset="0"/>
              </a:rPr>
              <a:t>7. System Architecture</a:t>
            </a:r>
          </a:p>
          <a:p>
            <a:pPr marL="0" indent="0">
              <a:buNone/>
            </a:pPr>
            <a:r>
              <a:rPr lang="en-IN" sz="1400" dirty="0">
                <a:latin typeface="Times New Roman" panose="02020603050405020304" pitchFamily="18" charset="0"/>
                <a:cs typeface="Times New Roman" panose="02020603050405020304" pitchFamily="18" charset="0"/>
              </a:rPr>
              <a:t>8. System Design </a:t>
            </a:r>
          </a:p>
          <a:p>
            <a:pPr marL="0" indent="0">
              <a:buNone/>
            </a:pPr>
            <a:r>
              <a:rPr lang="en-IN" sz="1400" dirty="0">
                <a:latin typeface="Times New Roman" panose="02020603050405020304" pitchFamily="18" charset="0"/>
                <a:cs typeface="Times New Roman" panose="02020603050405020304" pitchFamily="18" charset="0"/>
              </a:rPr>
              <a:t>9. Implementation (Pseudo code)</a:t>
            </a:r>
          </a:p>
          <a:p>
            <a:pPr marL="0" indent="0">
              <a:buNone/>
            </a:pPr>
            <a:r>
              <a:rPr lang="en-IN" sz="1400" dirty="0">
                <a:latin typeface="Times New Roman" panose="02020603050405020304" pitchFamily="18" charset="0"/>
                <a:cs typeface="Times New Roman" panose="02020603050405020304" pitchFamily="18" charset="0"/>
              </a:rPr>
              <a:t>10. Testing</a:t>
            </a:r>
          </a:p>
          <a:p>
            <a:pPr marL="0" indent="0">
              <a:buNone/>
            </a:pPr>
            <a:r>
              <a:rPr lang="en-IN" sz="1400" dirty="0">
                <a:latin typeface="Times New Roman" panose="02020603050405020304" pitchFamily="18" charset="0"/>
                <a:cs typeface="Times New Roman" panose="02020603050405020304" pitchFamily="18" charset="0"/>
              </a:rPr>
              <a:t>11. Snap shot</a:t>
            </a:r>
          </a:p>
          <a:p>
            <a:pPr marL="0" indent="0">
              <a:buNone/>
            </a:pPr>
            <a:r>
              <a:rPr lang="en-IN" sz="1400" dirty="0">
                <a:latin typeface="Times New Roman" panose="02020603050405020304" pitchFamily="18" charset="0"/>
                <a:cs typeface="Times New Roman" panose="02020603050405020304" pitchFamily="18" charset="0"/>
              </a:rPr>
              <a:t>12. Results &amp; Discussion</a:t>
            </a:r>
          </a:p>
          <a:p>
            <a:pPr marL="0" indent="0">
              <a:buNone/>
            </a:pPr>
            <a:r>
              <a:rPr lang="en-IN" sz="1400" dirty="0">
                <a:latin typeface="Times New Roman" panose="02020603050405020304" pitchFamily="18" charset="0"/>
                <a:cs typeface="Times New Roman" panose="02020603050405020304" pitchFamily="18" charset="0"/>
              </a:rPr>
              <a:t>13. Conclusion</a:t>
            </a:r>
          </a:p>
          <a:p>
            <a:pPr marL="0" indent="0">
              <a:buNone/>
            </a:pPr>
            <a:r>
              <a:rPr lang="en-IN" sz="1400" dirty="0">
                <a:latin typeface="Times New Roman" panose="02020603050405020304" pitchFamily="18" charset="0"/>
                <a:cs typeface="Times New Roman" panose="02020603050405020304" pitchFamily="18" charset="0"/>
              </a:rPr>
              <a:t>14. Future Enhancement</a:t>
            </a:r>
          </a:p>
          <a:p>
            <a:pPr marL="0" indent="0">
              <a:buNone/>
            </a:pPr>
            <a:r>
              <a:rPr lang="en-IN" sz="1400" dirty="0">
                <a:latin typeface="Times New Roman" panose="02020603050405020304" pitchFamily="18" charset="0"/>
                <a:cs typeface="Times New Roman" panose="02020603050405020304" pitchFamily="18" charset="0"/>
              </a:rPr>
              <a:t>15. Reference</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Tree>
    <p:extLst>
      <p:ext uri="{BB962C8B-B14F-4D97-AF65-F5344CB8AC3E}">
        <p14:creationId xmlns:p14="http://schemas.microsoft.com/office/powerpoint/2010/main" val="2925189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20</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PROCESSING MODULE - </a:t>
            </a:r>
          </a:p>
        </p:txBody>
      </p:sp>
      <p:sp>
        <p:nvSpPr>
          <p:cNvPr id="16" name="TextBox 15">
            <a:extLst>
              <a:ext uri="{FF2B5EF4-FFF2-40B4-BE49-F238E27FC236}">
                <a16:creationId xmlns:a16="http://schemas.microsoft.com/office/drawing/2014/main" id="{7DCF91FC-1BB0-B8F9-5DB0-DD633B791F79}"/>
              </a:ext>
            </a:extLst>
          </p:cNvPr>
          <p:cNvSpPr txBox="1"/>
          <p:nvPr/>
        </p:nvSpPr>
        <p:spPr>
          <a:xfrm>
            <a:off x="1109098" y="5481587"/>
            <a:ext cx="4072534"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Activity Diagram for Processing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54AAD44E-B665-B5EA-DA1E-BF58A4718CBA}"/>
              </a:ext>
            </a:extLst>
          </p:cNvPr>
          <p:cNvSpPr txBox="1"/>
          <p:nvPr/>
        </p:nvSpPr>
        <p:spPr>
          <a:xfrm>
            <a:off x="7161552" y="5459840"/>
            <a:ext cx="4072534"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Use Case Diagram for Processing module </a:t>
            </a:r>
          </a:p>
        </p:txBody>
      </p:sp>
      <p:grpSp>
        <p:nvGrpSpPr>
          <p:cNvPr id="5" name="Group 2">
            <a:extLst>
              <a:ext uri="{FF2B5EF4-FFF2-40B4-BE49-F238E27FC236}">
                <a16:creationId xmlns:a16="http://schemas.microsoft.com/office/drawing/2014/main" id="{56119DE5-605F-F19C-F948-9AA5CB7FCDF9}"/>
              </a:ext>
            </a:extLst>
          </p:cNvPr>
          <p:cNvGrpSpPr>
            <a:grpSpLocks/>
          </p:cNvGrpSpPr>
          <p:nvPr/>
        </p:nvGrpSpPr>
        <p:grpSpPr bwMode="auto">
          <a:xfrm>
            <a:off x="211666" y="1529150"/>
            <a:ext cx="5884333" cy="4109650"/>
            <a:chOff x="1469" y="226"/>
            <a:chExt cx="9277" cy="6584"/>
          </a:xfrm>
        </p:grpSpPr>
        <p:pic>
          <p:nvPicPr>
            <p:cNvPr id="9219" name="Picture 3">
              <a:extLst>
                <a:ext uri="{FF2B5EF4-FFF2-40B4-BE49-F238E27FC236}">
                  <a16:creationId xmlns:a16="http://schemas.microsoft.com/office/drawing/2014/main" id="{0EA7EB22-C607-4634-8212-9422F84301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 y="225"/>
              <a:ext cx="9277" cy="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a:extLst>
                <a:ext uri="{FF2B5EF4-FFF2-40B4-BE49-F238E27FC236}">
                  <a16:creationId xmlns:a16="http://schemas.microsoft.com/office/drawing/2014/main" id="{11F73F2D-1163-AA0A-568C-AD338DA9A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 y="297"/>
              <a:ext cx="9025" cy="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CDCFE44-7848-E380-505C-7AF607003ED7}"/>
                </a:ext>
              </a:extLst>
            </p:cNvPr>
            <p:cNvSpPr>
              <a:spLocks noChangeArrowheads="1"/>
            </p:cNvSpPr>
            <p:nvPr/>
          </p:nvSpPr>
          <p:spPr bwMode="auto">
            <a:xfrm>
              <a:off x="1526" y="267"/>
              <a:ext cx="9085" cy="640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3" name="Group 6">
            <a:extLst>
              <a:ext uri="{FF2B5EF4-FFF2-40B4-BE49-F238E27FC236}">
                <a16:creationId xmlns:a16="http://schemas.microsoft.com/office/drawing/2014/main" id="{2C77632E-9CC0-3ED9-FDF2-D661DFE3A67E}"/>
              </a:ext>
            </a:extLst>
          </p:cNvPr>
          <p:cNvGrpSpPr>
            <a:grpSpLocks/>
          </p:cNvGrpSpPr>
          <p:nvPr/>
        </p:nvGrpSpPr>
        <p:grpSpPr bwMode="auto">
          <a:xfrm>
            <a:off x="6132154" y="1558128"/>
            <a:ext cx="5884333" cy="4080047"/>
            <a:chOff x="1954" y="608"/>
            <a:chExt cx="8427" cy="4301"/>
          </a:xfrm>
        </p:grpSpPr>
        <p:pic>
          <p:nvPicPr>
            <p:cNvPr id="9223" name="Picture 7">
              <a:extLst>
                <a:ext uri="{FF2B5EF4-FFF2-40B4-BE49-F238E27FC236}">
                  <a16:creationId xmlns:a16="http://schemas.microsoft.com/office/drawing/2014/main" id="{169BE87E-068F-F54C-82CE-6454A1A87F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3" y="608"/>
              <a:ext cx="8427" cy="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a:extLst>
                <a:ext uri="{FF2B5EF4-FFF2-40B4-BE49-F238E27FC236}">
                  <a16:creationId xmlns:a16="http://schemas.microsoft.com/office/drawing/2014/main" id="{70A7FFC3-F5AF-AFBC-59E6-49A3516D98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0" y="682"/>
              <a:ext cx="8175" cy="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a:extLst>
                <a:ext uri="{FF2B5EF4-FFF2-40B4-BE49-F238E27FC236}">
                  <a16:creationId xmlns:a16="http://schemas.microsoft.com/office/drawing/2014/main" id="{E1E1E907-D258-AFE9-B68E-403A05A73288}"/>
                </a:ext>
              </a:extLst>
            </p:cNvPr>
            <p:cNvSpPr>
              <a:spLocks noChangeArrowheads="1"/>
            </p:cNvSpPr>
            <p:nvPr/>
          </p:nvSpPr>
          <p:spPr bwMode="auto">
            <a:xfrm>
              <a:off x="2010" y="652"/>
              <a:ext cx="8235" cy="412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0522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21</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PREDICTING MODULE- </a:t>
            </a:r>
          </a:p>
        </p:txBody>
      </p:sp>
      <p:sp>
        <p:nvSpPr>
          <p:cNvPr id="16" name="TextBox 15">
            <a:extLst>
              <a:ext uri="{FF2B5EF4-FFF2-40B4-BE49-F238E27FC236}">
                <a16:creationId xmlns:a16="http://schemas.microsoft.com/office/drawing/2014/main" id="{7DCF91FC-1BB0-B8F9-5DB0-DD633B791F79}"/>
              </a:ext>
            </a:extLst>
          </p:cNvPr>
          <p:cNvSpPr txBox="1"/>
          <p:nvPr/>
        </p:nvSpPr>
        <p:spPr>
          <a:xfrm>
            <a:off x="1109098" y="5481587"/>
            <a:ext cx="4072534"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Sequence Diagram for Predicting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54AAD44E-B665-B5EA-DA1E-BF58A4718CBA}"/>
              </a:ext>
            </a:extLst>
          </p:cNvPr>
          <p:cNvSpPr txBox="1"/>
          <p:nvPr/>
        </p:nvSpPr>
        <p:spPr>
          <a:xfrm>
            <a:off x="7161551" y="5459840"/>
            <a:ext cx="4276903"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Data Flow Diagram for Predicting Module</a:t>
            </a:r>
          </a:p>
        </p:txBody>
      </p:sp>
      <p:grpSp>
        <p:nvGrpSpPr>
          <p:cNvPr id="3" name="Group 2">
            <a:extLst>
              <a:ext uri="{FF2B5EF4-FFF2-40B4-BE49-F238E27FC236}">
                <a16:creationId xmlns:a16="http://schemas.microsoft.com/office/drawing/2014/main" id="{A587CEA1-156C-26AD-D747-CB6C052D350A}"/>
              </a:ext>
            </a:extLst>
          </p:cNvPr>
          <p:cNvGrpSpPr>
            <a:grpSpLocks/>
          </p:cNvGrpSpPr>
          <p:nvPr/>
        </p:nvGrpSpPr>
        <p:grpSpPr bwMode="auto">
          <a:xfrm>
            <a:off x="314852" y="1587901"/>
            <a:ext cx="5661025" cy="3893686"/>
            <a:chOff x="1474" y="354"/>
            <a:chExt cx="8917" cy="3723"/>
          </a:xfrm>
        </p:grpSpPr>
        <p:pic>
          <p:nvPicPr>
            <p:cNvPr id="10243" name="Picture 3">
              <a:extLst>
                <a:ext uri="{FF2B5EF4-FFF2-40B4-BE49-F238E27FC236}">
                  <a16:creationId xmlns:a16="http://schemas.microsoft.com/office/drawing/2014/main" id="{2A526638-4AFA-B5E6-D1EE-23577D600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 y="353"/>
              <a:ext cx="8917" cy="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a:extLst>
                <a:ext uri="{FF2B5EF4-FFF2-40B4-BE49-F238E27FC236}">
                  <a16:creationId xmlns:a16="http://schemas.microsoft.com/office/drawing/2014/main" id="{2B3BD14D-2BB0-DBDD-0448-A458BC85E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0" y="426"/>
              <a:ext cx="8665" cy="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A84949F7-35DA-C302-3454-4E115ABDAC30}"/>
                </a:ext>
              </a:extLst>
            </p:cNvPr>
            <p:cNvSpPr>
              <a:spLocks noChangeArrowheads="1"/>
            </p:cNvSpPr>
            <p:nvPr/>
          </p:nvSpPr>
          <p:spPr bwMode="auto">
            <a:xfrm>
              <a:off x="1530" y="396"/>
              <a:ext cx="8725" cy="354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1" name="Group 6">
            <a:extLst>
              <a:ext uri="{FF2B5EF4-FFF2-40B4-BE49-F238E27FC236}">
                <a16:creationId xmlns:a16="http://schemas.microsoft.com/office/drawing/2014/main" id="{9ACAD20C-F5C5-779E-DD41-88BD750C9EF5}"/>
              </a:ext>
            </a:extLst>
          </p:cNvPr>
          <p:cNvGrpSpPr>
            <a:grpSpLocks/>
          </p:cNvGrpSpPr>
          <p:nvPr/>
        </p:nvGrpSpPr>
        <p:grpSpPr bwMode="auto">
          <a:xfrm>
            <a:off x="6130232" y="1631827"/>
            <a:ext cx="5747551" cy="3848714"/>
            <a:chOff x="0" y="0"/>
            <a:chExt cx="8528" cy="3965"/>
          </a:xfrm>
        </p:grpSpPr>
        <p:pic>
          <p:nvPicPr>
            <p:cNvPr id="10247" name="Picture 7">
              <a:extLst>
                <a:ext uri="{FF2B5EF4-FFF2-40B4-BE49-F238E27FC236}">
                  <a16:creationId xmlns:a16="http://schemas.microsoft.com/office/drawing/2014/main" id="{A574E0F3-FF6E-B006-F416-3C0C417CCA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528" cy="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a:extLst>
                <a:ext uri="{FF2B5EF4-FFF2-40B4-BE49-F238E27FC236}">
                  <a16:creationId xmlns:a16="http://schemas.microsoft.com/office/drawing/2014/main" id="{FAD6933C-CCA4-E726-AB00-5A87C02F9A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 y="72"/>
              <a:ext cx="8275" cy="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a:extLst>
                <a:ext uri="{FF2B5EF4-FFF2-40B4-BE49-F238E27FC236}">
                  <a16:creationId xmlns:a16="http://schemas.microsoft.com/office/drawing/2014/main" id="{3DB03A5B-27F0-D417-9CDB-8FD4F6EE3C51}"/>
                </a:ext>
              </a:extLst>
            </p:cNvPr>
            <p:cNvSpPr>
              <a:spLocks noChangeArrowheads="1"/>
            </p:cNvSpPr>
            <p:nvPr/>
          </p:nvSpPr>
          <p:spPr bwMode="auto">
            <a:xfrm>
              <a:off x="57" y="42"/>
              <a:ext cx="8335" cy="378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917657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295-0837-AD98-96A1-AF1F4E37615E}"/>
              </a:ext>
            </a:extLst>
          </p:cNvPr>
          <p:cNvSpPr>
            <a:spLocks noGrp="1"/>
          </p:cNvSpPr>
          <p:nvPr>
            <p:ph type="title"/>
          </p:nvPr>
        </p:nvSpPr>
        <p:spPr>
          <a:xfrm>
            <a:off x="1059941" y="181064"/>
            <a:ext cx="10353761" cy="688569"/>
          </a:xfrm>
        </p:spPr>
        <p:txBody>
          <a:bodyPr>
            <a:normAutofit/>
          </a:bodyPr>
          <a:lstStyle/>
          <a:p>
            <a:r>
              <a:rPr lang="en-IN" dirty="0">
                <a:latin typeface="Times New Roman" panose="02020603050405020304" pitchFamily="18" charset="0"/>
                <a:cs typeface="Times New Roman" panose="02020603050405020304" pitchFamily="18" charset="0"/>
              </a:rPr>
              <a:t>System design</a:t>
            </a:r>
          </a:p>
        </p:txBody>
      </p:sp>
      <p:sp>
        <p:nvSpPr>
          <p:cNvPr id="7" name="Slide Number Placeholder 4">
            <a:extLst>
              <a:ext uri="{FF2B5EF4-FFF2-40B4-BE49-F238E27FC236}">
                <a16:creationId xmlns:a16="http://schemas.microsoft.com/office/drawing/2014/main" id="{DF40C7C3-AE41-AA4F-D0D2-8BF04A64B21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22</a:t>
            </a:fld>
            <a:endParaRPr lang="en-US" sz="2000" dirty="0">
              <a:solidFill>
                <a:schemeClr val="bg1"/>
              </a:solidFill>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2689DB2E-A38B-7FA1-160F-CBC793E24397}"/>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3EBC5CAF-0123-435C-FD53-592DB3CA8756}"/>
              </a:ext>
            </a:extLst>
          </p:cNvPr>
          <p:cNvPicPr>
            <a:picLocks noChangeAspect="1"/>
          </p:cNvPicPr>
          <p:nvPr/>
        </p:nvPicPr>
        <p:blipFill>
          <a:blip r:embed="rId3"/>
          <a:stretch>
            <a:fillRect/>
          </a:stretch>
        </p:blipFill>
        <p:spPr>
          <a:xfrm>
            <a:off x="11389855" y="53657"/>
            <a:ext cx="791496" cy="815976"/>
          </a:xfrm>
          <a:prstGeom prst="rect">
            <a:avLst/>
          </a:prstGeom>
        </p:spPr>
      </p:pic>
      <p:sp>
        <p:nvSpPr>
          <p:cNvPr id="15" name="TextBox 14">
            <a:extLst>
              <a:ext uri="{FF2B5EF4-FFF2-40B4-BE49-F238E27FC236}">
                <a16:creationId xmlns:a16="http://schemas.microsoft.com/office/drawing/2014/main" id="{C7563AD4-9FA1-FAC6-0F68-03FB491521D9}"/>
              </a:ext>
            </a:extLst>
          </p:cNvPr>
          <p:cNvSpPr txBox="1"/>
          <p:nvPr/>
        </p:nvSpPr>
        <p:spPr>
          <a:xfrm>
            <a:off x="646805" y="990875"/>
            <a:ext cx="9230720" cy="579967"/>
          </a:xfrm>
          <a:prstGeom prst="rect">
            <a:avLst/>
          </a:prstGeom>
          <a:noFill/>
        </p:spPr>
        <p:txBody>
          <a:bodyPr wrap="square">
            <a:spAutoFit/>
          </a:bodyPr>
          <a:lstStyle/>
          <a:p>
            <a:pPr>
              <a:lnSpc>
                <a:spcPct val="150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PREDICTING MODULE- </a:t>
            </a:r>
          </a:p>
        </p:txBody>
      </p:sp>
      <p:sp>
        <p:nvSpPr>
          <p:cNvPr id="16" name="TextBox 15">
            <a:extLst>
              <a:ext uri="{FF2B5EF4-FFF2-40B4-BE49-F238E27FC236}">
                <a16:creationId xmlns:a16="http://schemas.microsoft.com/office/drawing/2014/main" id="{7DCF91FC-1BB0-B8F9-5DB0-DD633B791F79}"/>
              </a:ext>
            </a:extLst>
          </p:cNvPr>
          <p:cNvSpPr txBox="1"/>
          <p:nvPr/>
        </p:nvSpPr>
        <p:spPr>
          <a:xfrm>
            <a:off x="1056699" y="5696184"/>
            <a:ext cx="4072534"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Activity Diagram for Predicting Module</a:t>
            </a:r>
          </a:p>
        </p:txBody>
      </p:sp>
      <p:sp>
        <p:nvSpPr>
          <p:cNvPr id="10" name="Rectangle 14">
            <a:extLst>
              <a:ext uri="{FF2B5EF4-FFF2-40B4-BE49-F238E27FC236}">
                <a16:creationId xmlns:a16="http://schemas.microsoft.com/office/drawing/2014/main" id="{0DDD726B-6916-0DA9-184D-B5FC0802EFDD}"/>
              </a:ext>
            </a:extLst>
          </p:cNvPr>
          <p:cNvSpPr>
            <a:spLocks noChangeArrowheads="1"/>
          </p:cNvSpPr>
          <p:nvPr/>
        </p:nvSpPr>
        <p:spPr bwMode="auto">
          <a:xfrm>
            <a:off x="6578600" y="1836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TextBox 20">
            <a:extLst>
              <a:ext uri="{FF2B5EF4-FFF2-40B4-BE49-F238E27FC236}">
                <a16:creationId xmlns:a16="http://schemas.microsoft.com/office/drawing/2014/main" id="{54AAD44E-B665-B5EA-DA1E-BF58A4718CBA}"/>
              </a:ext>
            </a:extLst>
          </p:cNvPr>
          <p:cNvSpPr txBox="1"/>
          <p:nvPr/>
        </p:nvSpPr>
        <p:spPr>
          <a:xfrm>
            <a:off x="7047749" y="5744428"/>
            <a:ext cx="4276903" cy="458074"/>
          </a:xfrm>
          <a:prstGeom prst="rect">
            <a:avLst/>
          </a:prstGeom>
          <a:noFill/>
        </p:spPr>
        <p:txBody>
          <a:bodyPr wrap="square">
            <a:spAutoFit/>
          </a:bodyPr>
          <a:lstStyle/>
          <a:p>
            <a:pPr>
              <a:lnSpc>
                <a:spcPct val="150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Use Case Diagram for Predicting Module</a:t>
            </a:r>
          </a:p>
        </p:txBody>
      </p:sp>
      <p:grpSp>
        <p:nvGrpSpPr>
          <p:cNvPr id="13" name="Group 6">
            <a:extLst>
              <a:ext uri="{FF2B5EF4-FFF2-40B4-BE49-F238E27FC236}">
                <a16:creationId xmlns:a16="http://schemas.microsoft.com/office/drawing/2014/main" id="{413A85F7-DE0E-B94A-2083-EDD56AECEC16}"/>
              </a:ext>
            </a:extLst>
          </p:cNvPr>
          <p:cNvGrpSpPr>
            <a:grpSpLocks/>
          </p:cNvGrpSpPr>
          <p:nvPr/>
        </p:nvGrpSpPr>
        <p:grpSpPr bwMode="auto">
          <a:xfrm>
            <a:off x="147360" y="1469750"/>
            <a:ext cx="5891213" cy="4397375"/>
            <a:chOff x="1562" y="170"/>
            <a:chExt cx="9279" cy="6927"/>
          </a:xfrm>
        </p:grpSpPr>
        <p:pic>
          <p:nvPicPr>
            <p:cNvPr id="11271" name="Picture 7">
              <a:extLst>
                <a:ext uri="{FF2B5EF4-FFF2-40B4-BE49-F238E27FC236}">
                  <a16:creationId xmlns:a16="http://schemas.microsoft.com/office/drawing/2014/main" id="{86475891-7E8B-72CC-6B1F-656144E284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 y="170"/>
              <a:ext cx="9279" cy="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a:extLst>
                <a:ext uri="{FF2B5EF4-FFF2-40B4-BE49-F238E27FC236}">
                  <a16:creationId xmlns:a16="http://schemas.microsoft.com/office/drawing/2014/main" id="{CB0784EB-78E8-AB58-4A96-900B765B5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 y="243"/>
              <a:ext cx="9025" cy="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9">
              <a:extLst>
                <a:ext uri="{FF2B5EF4-FFF2-40B4-BE49-F238E27FC236}">
                  <a16:creationId xmlns:a16="http://schemas.microsoft.com/office/drawing/2014/main" id="{569006FF-BFD5-58EB-9864-4E7613D1F6A0}"/>
                </a:ext>
              </a:extLst>
            </p:cNvPr>
            <p:cNvSpPr>
              <a:spLocks noChangeArrowheads="1"/>
            </p:cNvSpPr>
            <p:nvPr/>
          </p:nvSpPr>
          <p:spPr bwMode="auto">
            <a:xfrm>
              <a:off x="1620" y="213"/>
              <a:ext cx="9085" cy="67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17" name="Group 10">
            <a:extLst>
              <a:ext uri="{FF2B5EF4-FFF2-40B4-BE49-F238E27FC236}">
                <a16:creationId xmlns:a16="http://schemas.microsoft.com/office/drawing/2014/main" id="{F601FE81-FD23-3089-901E-75453ECECB51}"/>
              </a:ext>
            </a:extLst>
          </p:cNvPr>
          <p:cNvGrpSpPr>
            <a:grpSpLocks/>
          </p:cNvGrpSpPr>
          <p:nvPr/>
        </p:nvGrpSpPr>
        <p:grpSpPr bwMode="auto">
          <a:xfrm>
            <a:off x="6153429" y="1497048"/>
            <a:ext cx="5835340" cy="4370077"/>
            <a:chOff x="2208" y="310"/>
            <a:chExt cx="7618" cy="4976"/>
          </a:xfrm>
        </p:grpSpPr>
        <p:pic>
          <p:nvPicPr>
            <p:cNvPr id="11275" name="Picture 11">
              <a:extLst>
                <a:ext uri="{FF2B5EF4-FFF2-40B4-BE49-F238E27FC236}">
                  <a16:creationId xmlns:a16="http://schemas.microsoft.com/office/drawing/2014/main" id="{47084E2B-5125-4CD6-46DC-4E46F682DE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7" y="310"/>
              <a:ext cx="7618" cy="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2">
              <a:extLst>
                <a:ext uri="{FF2B5EF4-FFF2-40B4-BE49-F238E27FC236}">
                  <a16:creationId xmlns:a16="http://schemas.microsoft.com/office/drawing/2014/main" id="{4D44EB82-286C-068C-0750-EB48DDE511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5" y="383"/>
              <a:ext cx="7365" cy="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3">
              <a:extLst>
                <a:ext uri="{FF2B5EF4-FFF2-40B4-BE49-F238E27FC236}">
                  <a16:creationId xmlns:a16="http://schemas.microsoft.com/office/drawing/2014/main" id="{7918AD9E-50F2-27DE-867A-D736C39E181C}"/>
                </a:ext>
              </a:extLst>
            </p:cNvPr>
            <p:cNvSpPr>
              <a:spLocks noChangeArrowheads="1"/>
            </p:cNvSpPr>
            <p:nvPr/>
          </p:nvSpPr>
          <p:spPr bwMode="auto">
            <a:xfrm>
              <a:off x="2265" y="353"/>
              <a:ext cx="7425" cy="479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46359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5A13ACA-468E-D471-EC09-F99C4A8C91EB}"/>
              </a:ext>
            </a:extLst>
          </p:cNvPr>
          <p:cNvSpPr>
            <a:spLocks noGrp="1"/>
          </p:cNvSpPr>
          <p:nvPr>
            <p:ph idx="1"/>
          </p:nvPr>
        </p:nvSpPr>
        <p:spPr>
          <a:xfrm>
            <a:off x="913795" y="1266505"/>
            <a:ext cx="10476060" cy="4653527"/>
          </a:xfrm>
        </p:spPr>
        <p:txBody>
          <a:bodyPr>
            <a:normAutofit/>
          </a:bodyPr>
          <a:lstStyle/>
          <a:p>
            <a:pPr marL="0" indent="0" algn="just">
              <a:buNone/>
            </a:pPr>
            <a:r>
              <a:rPr lang="en-US" sz="1800" b="1" i="1" dirty="0">
                <a:latin typeface="Times New Roman" panose="02020603050405020304" pitchFamily="18" charset="0"/>
                <a:cs typeface="Times New Roman" panose="02020603050405020304" pitchFamily="18" charset="0"/>
              </a:rPr>
              <a:t>OVERVIEW OF SYSTEM IMPLEMENTATION</a:t>
            </a:r>
          </a:p>
          <a:p>
            <a:pPr marL="0" indent="0" algn="just">
              <a:buNone/>
            </a:pPr>
            <a:r>
              <a:rPr lang="en-US" sz="1800" dirty="0">
                <a:latin typeface="Times New Roman" panose="02020603050405020304" pitchFamily="18" charset="0"/>
                <a:cs typeface="Times New Roman" panose="02020603050405020304" pitchFamily="18" charset="0"/>
              </a:rPr>
              <a:t>The project is implemented considering the two following aspects :</a:t>
            </a:r>
          </a:p>
          <a:p>
            <a:pPr marL="457200" lvl="1" indent="0" algn="just">
              <a:buNone/>
            </a:pPr>
            <a:r>
              <a:rPr lang="en-US" sz="1600" dirty="0">
                <a:latin typeface="Times New Roman" panose="02020603050405020304" pitchFamily="18" charset="0"/>
                <a:cs typeface="Times New Roman" panose="02020603050405020304" pitchFamily="18" charset="0"/>
              </a:rPr>
              <a:t>• Usability Aspect</a:t>
            </a:r>
          </a:p>
          <a:p>
            <a:pPr marL="457200" lvl="1" indent="0" algn="just">
              <a:buNone/>
            </a:pPr>
            <a:r>
              <a:rPr lang="en-US" sz="1600" dirty="0">
                <a:latin typeface="Times New Roman" panose="02020603050405020304" pitchFamily="18" charset="0"/>
                <a:cs typeface="Times New Roman" panose="02020603050405020304" pitchFamily="18" charset="0"/>
              </a:rPr>
              <a:t>• Technical Aspect</a:t>
            </a:r>
            <a:endParaRPr lang="en-IN" sz="16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Usability Aspect</a:t>
            </a:r>
          </a:p>
          <a:p>
            <a:pPr marL="457200" lvl="1" indent="0" algn="just">
              <a:buNone/>
            </a:pPr>
            <a:r>
              <a:rPr lang="en-US" sz="1600" dirty="0">
                <a:latin typeface="Times New Roman" panose="02020603050405020304" pitchFamily="18" charset="0"/>
                <a:cs typeface="Times New Roman" panose="02020603050405020304" pitchFamily="18" charset="0"/>
              </a:rPr>
              <a:t>The usability aspect of implementation of the project is realized using :</a:t>
            </a:r>
          </a:p>
          <a:p>
            <a:pPr lvl="2" algn="just"/>
            <a:r>
              <a:rPr lang="en-US" sz="1400" dirty="0">
                <a:latin typeface="Times New Roman" panose="02020603050405020304" pitchFamily="18" charset="0"/>
                <a:cs typeface="Times New Roman" panose="02020603050405020304" pitchFamily="18" charset="0"/>
              </a:rPr>
              <a:t>The Project is being implemented as a Jupyter Notebook (.ipynb)</a:t>
            </a:r>
          </a:p>
          <a:p>
            <a:pPr marL="0" indent="0" algn="just">
              <a:buNone/>
            </a:pPr>
            <a:r>
              <a:rPr lang="en-US" sz="1800" dirty="0">
                <a:latin typeface="Times New Roman" panose="02020603050405020304" pitchFamily="18" charset="0"/>
                <a:cs typeface="Times New Roman" panose="02020603050405020304" pitchFamily="18" charset="0"/>
              </a:rPr>
              <a:t>Technical Aspects</a:t>
            </a:r>
          </a:p>
          <a:p>
            <a:pPr marL="457200" lvl="1" indent="0" algn="just">
              <a:buNone/>
            </a:pPr>
            <a:r>
              <a:rPr lang="en-US" sz="1600" dirty="0">
                <a:latin typeface="Times New Roman" panose="02020603050405020304" pitchFamily="18" charset="0"/>
                <a:cs typeface="Times New Roman" panose="02020603050405020304" pitchFamily="18" charset="0"/>
              </a:rPr>
              <a:t>The technical aspects of the projects is realized as mentioned below :</a:t>
            </a:r>
          </a:p>
          <a:p>
            <a:pPr lvl="2" algn="just"/>
            <a:r>
              <a:rPr lang="en-US" sz="1400" dirty="0">
                <a:latin typeface="Times New Roman" panose="02020603050405020304" pitchFamily="18" charset="0"/>
                <a:cs typeface="Times New Roman" panose="02020603050405020304" pitchFamily="18" charset="0"/>
              </a:rPr>
              <a:t>Anaconda For setting up Notebook</a:t>
            </a:r>
          </a:p>
          <a:p>
            <a:pPr lvl="2" algn="just"/>
            <a:r>
              <a:rPr lang="en-US" sz="1400" dirty="0">
                <a:latin typeface="Times New Roman" panose="02020603050405020304" pitchFamily="18" charset="0"/>
                <a:cs typeface="Times New Roman" panose="02020603050405020304" pitchFamily="18" charset="0"/>
              </a:rPr>
              <a:t>Jupyter Notebook</a:t>
            </a: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23</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spTree>
    <p:extLst>
      <p:ext uri="{BB962C8B-B14F-4D97-AF65-F5344CB8AC3E}">
        <p14:creationId xmlns:p14="http://schemas.microsoft.com/office/powerpoint/2010/main" val="2065203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5A13ACA-468E-D471-EC09-F99C4A8C91EB}"/>
              </a:ext>
            </a:extLst>
          </p:cNvPr>
          <p:cNvSpPr>
            <a:spLocks noGrp="1"/>
          </p:cNvSpPr>
          <p:nvPr>
            <p:ph idx="1"/>
          </p:nvPr>
        </p:nvSpPr>
        <p:spPr>
          <a:xfrm>
            <a:off x="791496" y="923291"/>
            <a:ext cx="10476060" cy="4653527"/>
          </a:xfrm>
        </p:spPr>
        <p:txBody>
          <a:bodyPr>
            <a:normAutofit/>
          </a:bodyPr>
          <a:lstStyle/>
          <a:p>
            <a:pPr marL="0" indent="0" algn="just">
              <a:buNone/>
            </a:pPr>
            <a:r>
              <a:rPr lang="en-US" sz="1800" b="1" i="1" dirty="0">
                <a:latin typeface="Times New Roman" panose="02020603050405020304" pitchFamily="18" charset="0"/>
                <a:cs typeface="Times New Roman" panose="02020603050405020304" pitchFamily="18" charset="0"/>
              </a:rPr>
              <a:t>Pseudo Code</a:t>
            </a:r>
          </a:p>
          <a:p>
            <a:pPr marL="0" indent="0" algn="just">
              <a:buNone/>
            </a:pPr>
            <a:endParaRPr lang="en-US" sz="1800"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24</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13" name="Picture 12">
            <a:extLst>
              <a:ext uri="{FF2B5EF4-FFF2-40B4-BE49-F238E27FC236}">
                <a16:creationId xmlns:a16="http://schemas.microsoft.com/office/drawing/2014/main" id="{FD9CE002-5B02-96D8-D08C-215A17F4E014}"/>
              </a:ext>
            </a:extLst>
          </p:cNvPr>
          <p:cNvPicPr>
            <a:picLocks noChangeAspect="1"/>
          </p:cNvPicPr>
          <p:nvPr/>
        </p:nvPicPr>
        <p:blipFill>
          <a:blip r:embed="rId4"/>
          <a:stretch>
            <a:fillRect/>
          </a:stretch>
        </p:blipFill>
        <p:spPr>
          <a:xfrm>
            <a:off x="1119745" y="1281182"/>
            <a:ext cx="9941859" cy="5015413"/>
          </a:xfrm>
          <a:prstGeom prst="rect">
            <a:avLst/>
          </a:prstGeom>
        </p:spPr>
      </p:pic>
    </p:spTree>
    <p:extLst>
      <p:ext uri="{BB962C8B-B14F-4D97-AF65-F5344CB8AC3E}">
        <p14:creationId xmlns:p14="http://schemas.microsoft.com/office/powerpoint/2010/main" val="819847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5A13ACA-468E-D471-EC09-F99C4A8C91EB}"/>
              </a:ext>
            </a:extLst>
          </p:cNvPr>
          <p:cNvSpPr>
            <a:spLocks noGrp="1"/>
          </p:cNvSpPr>
          <p:nvPr>
            <p:ph idx="1"/>
          </p:nvPr>
        </p:nvSpPr>
        <p:spPr>
          <a:xfrm>
            <a:off x="791496" y="923291"/>
            <a:ext cx="10476060" cy="4653527"/>
          </a:xfrm>
        </p:spPr>
        <p:txBody>
          <a:bodyPr>
            <a:normAutofit/>
          </a:bodyPr>
          <a:lstStyle/>
          <a:p>
            <a:pPr marL="0" indent="0" algn="just">
              <a:buNone/>
            </a:pPr>
            <a:r>
              <a:rPr lang="en-US" sz="1800" b="1" i="1" dirty="0">
                <a:latin typeface="Times New Roman" panose="02020603050405020304" pitchFamily="18" charset="0"/>
                <a:cs typeface="Times New Roman" panose="02020603050405020304" pitchFamily="18" charset="0"/>
              </a:rPr>
              <a:t>Pseudo Code</a:t>
            </a:r>
          </a:p>
          <a:p>
            <a:pPr marL="0" indent="0" algn="just">
              <a:buNone/>
            </a:pPr>
            <a:endParaRPr lang="en-US" sz="1800"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25</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8" name="Picture 7">
            <a:extLst>
              <a:ext uri="{FF2B5EF4-FFF2-40B4-BE49-F238E27FC236}">
                <a16:creationId xmlns:a16="http://schemas.microsoft.com/office/drawing/2014/main" id="{8B93376C-CB20-FC3B-A266-80079A8B8D15}"/>
              </a:ext>
            </a:extLst>
          </p:cNvPr>
          <p:cNvPicPr>
            <a:picLocks noChangeAspect="1"/>
          </p:cNvPicPr>
          <p:nvPr/>
        </p:nvPicPr>
        <p:blipFill>
          <a:blip r:embed="rId4"/>
          <a:stretch>
            <a:fillRect/>
          </a:stretch>
        </p:blipFill>
        <p:spPr>
          <a:xfrm>
            <a:off x="924444" y="1408542"/>
            <a:ext cx="10353761" cy="4935024"/>
          </a:xfrm>
          <a:prstGeom prst="rect">
            <a:avLst/>
          </a:prstGeom>
        </p:spPr>
      </p:pic>
    </p:spTree>
    <p:extLst>
      <p:ext uri="{BB962C8B-B14F-4D97-AF65-F5344CB8AC3E}">
        <p14:creationId xmlns:p14="http://schemas.microsoft.com/office/powerpoint/2010/main" val="2869474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5A13ACA-468E-D471-EC09-F99C4A8C91EB}"/>
              </a:ext>
            </a:extLst>
          </p:cNvPr>
          <p:cNvSpPr>
            <a:spLocks noGrp="1"/>
          </p:cNvSpPr>
          <p:nvPr>
            <p:ph idx="1"/>
          </p:nvPr>
        </p:nvSpPr>
        <p:spPr>
          <a:xfrm>
            <a:off x="791496" y="923291"/>
            <a:ext cx="10476060" cy="4653527"/>
          </a:xfrm>
        </p:spPr>
        <p:txBody>
          <a:bodyPr>
            <a:normAutofit/>
          </a:bodyPr>
          <a:lstStyle/>
          <a:p>
            <a:pPr marL="0" indent="0" algn="just">
              <a:buNone/>
            </a:pPr>
            <a:r>
              <a:rPr lang="en-US" sz="1800" b="1" i="1" dirty="0">
                <a:latin typeface="Times New Roman" panose="02020603050405020304" pitchFamily="18" charset="0"/>
                <a:cs typeface="Times New Roman" panose="02020603050405020304" pitchFamily="18" charset="0"/>
              </a:rPr>
              <a:t>Pseudo Code</a:t>
            </a:r>
          </a:p>
          <a:p>
            <a:pPr marL="0" indent="0" algn="just">
              <a:buNone/>
            </a:pPr>
            <a:endParaRPr lang="en-US" sz="1800"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26</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9" name="Picture 8">
            <a:extLst>
              <a:ext uri="{FF2B5EF4-FFF2-40B4-BE49-F238E27FC236}">
                <a16:creationId xmlns:a16="http://schemas.microsoft.com/office/drawing/2014/main" id="{2BFB7106-C5AB-9019-98FA-B13240467543}"/>
              </a:ext>
            </a:extLst>
          </p:cNvPr>
          <p:cNvPicPr>
            <a:picLocks noChangeAspect="1"/>
          </p:cNvPicPr>
          <p:nvPr/>
        </p:nvPicPr>
        <p:blipFill>
          <a:blip r:embed="rId4"/>
          <a:stretch>
            <a:fillRect/>
          </a:stretch>
        </p:blipFill>
        <p:spPr>
          <a:xfrm>
            <a:off x="924444" y="1281182"/>
            <a:ext cx="10353762" cy="5130031"/>
          </a:xfrm>
          <a:prstGeom prst="rect">
            <a:avLst/>
          </a:prstGeom>
        </p:spPr>
      </p:pic>
    </p:spTree>
    <p:extLst>
      <p:ext uri="{BB962C8B-B14F-4D97-AF65-F5344CB8AC3E}">
        <p14:creationId xmlns:p14="http://schemas.microsoft.com/office/powerpoint/2010/main" val="4242005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5A13ACA-468E-D471-EC09-F99C4A8C91EB}"/>
              </a:ext>
            </a:extLst>
          </p:cNvPr>
          <p:cNvSpPr>
            <a:spLocks noGrp="1"/>
          </p:cNvSpPr>
          <p:nvPr>
            <p:ph idx="1"/>
          </p:nvPr>
        </p:nvSpPr>
        <p:spPr>
          <a:xfrm>
            <a:off x="791496" y="923291"/>
            <a:ext cx="10476060" cy="4653527"/>
          </a:xfrm>
        </p:spPr>
        <p:txBody>
          <a:bodyPr>
            <a:normAutofit/>
          </a:bodyPr>
          <a:lstStyle/>
          <a:p>
            <a:pPr marL="0" indent="0" algn="just">
              <a:buNone/>
            </a:pPr>
            <a:r>
              <a:rPr lang="en-US" sz="1800" b="1" i="1" dirty="0">
                <a:latin typeface="Times New Roman" panose="02020603050405020304" pitchFamily="18" charset="0"/>
                <a:cs typeface="Times New Roman" panose="02020603050405020304" pitchFamily="18" charset="0"/>
              </a:rPr>
              <a:t>Pseudo Code</a:t>
            </a:r>
          </a:p>
          <a:p>
            <a:pPr marL="0" indent="0" algn="just">
              <a:buNone/>
            </a:pPr>
            <a:endParaRPr lang="en-US" sz="1800" b="1"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27</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8" name="Picture 7">
            <a:extLst>
              <a:ext uri="{FF2B5EF4-FFF2-40B4-BE49-F238E27FC236}">
                <a16:creationId xmlns:a16="http://schemas.microsoft.com/office/drawing/2014/main" id="{4012E197-6531-C126-87F3-59B8EC27F73E}"/>
              </a:ext>
            </a:extLst>
          </p:cNvPr>
          <p:cNvPicPr>
            <a:picLocks noChangeAspect="1"/>
          </p:cNvPicPr>
          <p:nvPr/>
        </p:nvPicPr>
        <p:blipFill>
          <a:blip r:embed="rId4"/>
          <a:stretch>
            <a:fillRect/>
          </a:stretch>
        </p:blipFill>
        <p:spPr>
          <a:xfrm>
            <a:off x="924444" y="1308663"/>
            <a:ext cx="10353761" cy="5191446"/>
          </a:xfrm>
          <a:prstGeom prst="rect">
            <a:avLst/>
          </a:prstGeom>
        </p:spPr>
      </p:pic>
    </p:spTree>
    <p:extLst>
      <p:ext uri="{BB962C8B-B14F-4D97-AF65-F5344CB8AC3E}">
        <p14:creationId xmlns:p14="http://schemas.microsoft.com/office/powerpoint/2010/main" val="513617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Testing</a:t>
            </a:r>
          </a:p>
        </p:txBody>
      </p:sp>
      <p:pic>
        <p:nvPicPr>
          <p:cNvPr id="4" name="Picture 7">
            <a:extLst>
              <a:ext uri="{FF2B5EF4-FFF2-40B4-BE49-F238E27FC236}">
                <a16:creationId xmlns:a16="http://schemas.microsoft.com/office/drawing/2014/main" id="{DCC61594-5126-F647-8D12-676716BA0D65}"/>
              </a:ext>
            </a:extLst>
          </p:cNvPr>
          <p:cNvPicPr>
            <a:picLocks noGrp="1" noChangeAspect="1"/>
          </p:cNvPicPr>
          <p:nvPr>
            <p:ph idx="1"/>
          </p:nvPr>
        </p:nvPicPr>
        <p:blipFill>
          <a:blip r:embed="rId2"/>
          <a:stretch>
            <a:fillRect/>
          </a:stretch>
        </p:blipFill>
        <p:spPr>
          <a:xfrm>
            <a:off x="1958109" y="869633"/>
            <a:ext cx="8265131" cy="4652963"/>
          </a:xfrm>
        </p:spPr>
      </p:pic>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28</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3"/>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4"/>
          <a:stretch>
            <a:fillRect/>
          </a:stretch>
        </p:blipFill>
        <p:spPr>
          <a:xfrm>
            <a:off x="11389855" y="53657"/>
            <a:ext cx="791496" cy="815976"/>
          </a:xfrm>
          <a:prstGeom prst="rect">
            <a:avLst/>
          </a:prstGeom>
        </p:spPr>
      </p:pic>
    </p:spTree>
    <p:extLst>
      <p:ext uri="{BB962C8B-B14F-4D97-AF65-F5344CB8AC3E}">
        <p14:creationId xmlns:p14="http://schemas.microsoft.com/office/powerpoint/2010/main" val="256797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Testing</a:t>
            </a:r>
          </a:p>
        </p:txBody>
      </p:sp>
      <p:pic>
        <p:nvPicPr>
          <p:cNvPr id="4" name="Picture 7">
            <a:extLst>
              <a:ext uri="{FF2B5EF4-FFF2-40B4-BE49-F238E27FC236}">
                <a16:creationId xmlns:a16="http://schemas.microsoft.com/office/drawing/2014/main" id="{9C13F5F4-27F5-CB48-8695-9985C3F54842}"/>
              </a:ext>
            </a:extLst>
          </p:cNvPr>
          <p:cNvPicPr>
            <a:picLocks noGrp="1" noChangeAspect="1"/>
          </p:cNvPicPr>
          <p:nvPr>
            <p:ph idx="1"/>
          </p:nvPr>
        </p:nvPicPr>
        <p:blipFill>
          <a:blip r:embed="rId2"/>
          <a:stretch>
            <a:fillRect/>
          </a:stretch>
        </p:blipFill>
        <p:spPr>
          <a:xfrm>
            <a:off x="1500532" y="1064381"/>
            <a:ext cx="9180286" cy="5064782"/>
          </a:xfrm>
        </p:spPr>
      </p:pic>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29</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3"/>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4"/>
          <a:stretch>
            <a:fillRect/>
          </a:stretch>
        </p:blipFill>
        <p:spPr>
          <a:xfrm>
            <a:off x="11389855" y="53657"/>
            <a:ext cx="791496" cy="815976"/>
          </a:xfrm>
          <a:prstGeom prst="rect">
            <a:avLst/>
          </a:prstGeom>
        </p:spPr>
      </p:pic>
    </p:spTree>
    <p:extLst>
      <p:ext uri="{BB962C8B-B14F-4D97-AF65-F5344CB8AC3E}">
        <p14:creationId xmlns:p14="http://schemas.microsoft.com/office/powerpoint/2010/main" val="1509876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8C9E6BC7-1805-DB98-6E39-829BB2E854CF}"/>
              </a:ext>
            </a:extLst>
          </p:cNvPr>
          <p:cNvSpPr>
            <a:spLocks noGrp="1"/>
          </p:cNvSpPr>
          <p:nvPr>
            <p:ph idx="1"/>
          </p:nvPr>
        </p:nvSpPr>
        <p:spPr>
          <a:xfrm>
            <a:off x="1602721" y="1636256"/>
            <a:ext cx="8986557" cy="3545344"/>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This project is to apply Data Science, Artificial Intelligence and Machine Learning. In order to get to know the pros and cons of the new implementation of regional language for professional degree course, a nationwide survey conducted to get the data and mindsets of the people. By the huge collection of data, the analysis will be done by running particular AI/ML-based algorithms which includes linear regressions, KNN, k means and Random Forest for clustering the similar outcomes</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Tree>
    <p:extLst>
      <p:ext uri="{BB962C8B-B14F-4D97-AF65-F5344CB8AC3E}">
        <p14:creationId xmlns:p14="http://schemas.microsoft.com/office/powerpoint/2010/main" val="3757185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Snap shots</a:t>
            </a:r>
          </a:p>
        </p:txBody>
      </p:sp>
      <p:pic>
        <p:nvPicPr>
          <p:cNvPr id="8" name="Content Placeholder 7">
            <a:extLst>
              <a:ext uri="{FF2B5EF4-FFF2-40B4-BE49-F238E27FC236}">
                <a16:creationId xmlns:a16="http://schemas.microsoft.com/office/drawing/2014/main" id="{0A1E3892-8556-1ADE-A461-AFD564B2DBC1}"/>
              </a:ext>
            </a:extLst>
          </p:cNvPr>
          <p:cNvPicPr>
            <a:picLocks noGrp="1" noChangeAspect="1"/>
          </p:cNvPicPr>
          <p:nvPr>
            <p:ph idx="1"/>
          </p:nvPr>
        </p:nvPicPr>
        <p:blipFill>
          <a:blip r:embed="rId2"/>
          <a:stretch>
            <a:fillRect/>
          </a:stretch>
        </p:blipFill>
        <p:spPr>
          <a:xfrm>
            <a:off x="467840" y="923291"/>
            <a:ext cx="3693262" cy="2692242"/>
          </a:xfrm>
        </p:spPr>
      </p:pic>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30</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3"/>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4"/>
          <a:stretch>
            <a:fillRect/>
          </a:stretch>
        </p:blipFill>
        <p:spPr>
          <a:xfrm>
            <a:off x="11389855" y="53657"/>
            <a:ext cx="791496" cy="815976"/>
          </a:xfrm>
          <a:prstGeom prst="rect">
            <a:avLst/>
          </a:prstGeom>
        </p:spPr>
      </p:pic>
      <p:pic>
        <p:nvPicPr>
          <p:cNvPr id="10" name="Picture 9">
            <a:extLst>
              <a:ext uri="{FF2B5EF4-FFF2-40B4-BE49-F238E27FC236}">
                <a16:creationId xmlns:a16="http://schemas.microsoft.com/office/drawing/2014/main" id="{BB624F1E-38B9-21A9-1E18-331675258E99}"/>
              </a:ext>
            </a:extLst>
          </p:cNvPr>
          <p:cNvPicPr>
            <a:picLocks noChangeAspect="1"/>
          </p:cNvPicPr>
          <p:nvPr/>
        </p:nvPicPr>
        <p:blipFill>
          <a:blip r:embed="rId5"/>
          <a:stretch>
            <a:fillRect/>
          </a:stretch>
        </p:blipFill>
        <p:spPr>
          <a:xfrm>
            <a:off x="4313163" y="923291"/>
            <a:ext cx="3555024" cy="2692242"/>
          </a:xfrm>
          <a:prstGeom prst="rect">
            <a:avLst/>
          </a:prstGeom>
        </p:spPr>
      </p:pic>
      <p:pic>
        <p:nvPicPr>
          <p:cNvPr id="14" name="Picture 13">
            <a:extLst>
              <a:ext uri="{FF2B5EF4-FFF2-40B4-BE49-F238E27FC236}">
                <a16:creationId xmlns:a16="http://schemas.microsoft.com/office/drawing/2014/main" id="{D1DFBA0B-F6BC-4D33-0E0D-AE5FC29824AA}"/>
              </a:ext>
            </a:extLst>
          </p:cNvPr>
          <p:cNvPicPr>
            <a:picLocks noChangeAspect="1"/>
          </p:cNvPicPr>
          <p:nvPr/>
        </p:nvPicPr>
        <p:blipFill>
          <a:blip r:embed="rId6"/>
          <a:stretch>
            <a:fillRect/>
          </a:stretch>
        </p:blipFill>
        <p:spPr>
          <a:xfrm>
            <a:off x="8020248" y="923291"/>
            <a:ext cx="3421008" cy="2652489"/>
          </a:xfrm>
          <a:prstGeom prst="rect">
            <a:avLst/>
          </a:prstGeom>
        </p:spPr>
      </p:pic>
      <p:pic>
        <p:nvPicPr>
          <p:cNvPr id="16" name="Picture 15">
            <a:extLst>
              <a:ext uri="{FF2B5EF4-FFF2-40B4-BE49-F238E27FC236}">
                <a16:creationId xmlns:a16="http://schemas.microsoft.com/office/drawing/2014/main" id="{D854A854-FD08-1963-6DEB-3A676192AD8D}"/>
              </a:ext>
            </a:extLst>
          </p:cNvPr>
          <p:cNvPicPr>
            <a:picLocks noChangeAspect="1"/>
          </p:cNvPicPr>
          <p:nvPr/>
        </p:nvPicPr>
        <p:blipFill>
          <a:blip r:embed="rId7"/>
          <a:stretch>
            <a:fillRect/>
          </a:stretch>
        </p:blipFill>
        <p:spPr>
          <a:xfrm>
            <a:off x="4084829" y="3923590"/>
            <a:ext cx="4238948" cy="2500261"/>
          </a:xfrm>
          <a:prstGeom prst="rect">
            <a:avLst/>
          </a:prstGeom>
        </p:spPr>
      </p:pic>
      <p:sp>
        <p:nvSpPr>
          <p:cNvPr id="17" name="Text Placeholder 2">
            <a:extLst>
              <a:ext uri="{FF2B5EF4-FFF2-40B4-BE49-F238E27FC236}">
                <a16:creationId xmlns:a16="http://schemas.microsoft.com/office/drawing/2014/main" id="{34D548A7-7A84-4416-284E-FDD4E2C12141}"/>
              </a:ext>
            </a:extLst>
          </p:cNvPr>
          <p:cNvSpPr txBox="1">
            <a:spLocks/>
          </p:cNvSpPr>
          <p:nvPr/>
        </p:nvSpPr>
        <p:spPr>
          <a:xfrm>
            <a:off x="842581" y="3575780"/>
            <a:ext cx="2943779"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Target variable count</a:t>
            </a:r>
          </a:p>
        </p:txBody>
      </p:sp>
      <p:sp>
        <p:nvSpPr>
          <p:cNvPr id="18" name="Text Placeholder 2">
            <a:extLst>
              <a:ext uri="{FF2B5EF4-FFF2-40B4-BE49-F238E27FC236}">
                <a16:creationId xmlns:a16="http://schemas.microsoft.com/office/drawing/2014/main" id="{79DCA72E-5B9F-C124-E03B-18C76C64FCDF}"/>
              </a:ext>
            </a:extLst>
          </p:cNvPr>
          <p:cNvSpPr txBox="1">
            <a:spLocks/>
          </p:cNvSpPr>
          <p:nvPr/>
        </p:nvSpPr>
        <p:spPr>
          <a:xfrm>
            <a:off x="4618784" y="3561053"/>
            <a:ext cx="2943779"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Overall mother Tongue rating</a:t>
            </a:r>
          </a:p>
        </p:txBody>
      </p:sp>
      <p:sp>
        <p:nvSpPr>
          <p:cNvPr id="20" name="Text Placeholder 2">
            <a:extLst>
              <a:ext uri="{FF2B5EF4-FFF2-40B4-BE49-F238E27FC236}">
                <a16:creationId xmlns:a16="http://schemas.microsoft.com/office/drawing/2014/main" id="{BEEDBF44-C9A8-0D81-E818-B0F3767C9E09}"/>
              </a:ext>
            </a:extLst>
          </p:cNvPr>
          <p:cNvSpPr txBox="1">
            <a:spLocks/>
          </p:cNvSpPr>
          <p:nvPr/>
        </p:nvSpPr>
        <p:spPr>
          <a:xfrm>
            <a:off x="8323777" y="3561053"/>
            <a:ext cx="2943779"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No of languages Fluent in</a:t>
            </a:r>
          </a:p>
        </p:txBody>
      </p:sp>
      <p:sp>
        <p:nvSpPr>
          <p:cNvPr id="21" name="Text Placeholder 2">
            <a:extLst>
              <a:ext uri="{FF2B5EF4-FFF2-40B4-BE49-F238E27FC236}">
                <a16:creationId xmlns:a16="http://schemas.microsoft.com/office/drawing/2014/main" id="{5D3C3F76-6CDE-88A9-7E7E-3C06C96C921F}"/>
              </a:ext>
            </a:extLst>
          </p:cNvPr>
          <p:cNvSpPr txBox="1">
            <a:spLocks/>
          </p:cNvSpPr>
          <p:nvPr/>
        </p:nvSpPr>
        <p:spPr>
          <a:xfrm>
            <a:off x="4618784" y="6426289"/>
            <a:ext cx="2943779"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No of </a:t>
            </a:r>
            <a:r>
              <a:rPr lang="en-IN" sz="1600">
                <a:latin typeface="Times New Roman" panose="02020603050405020304" pitchFamily="18" charset="0"/>
                <a:cs typeface="Times New Roman" panose="02020603050405020304" pitchFamily="18" charset="0"/>
              </a:rPr>
              <a:t>Languages Fluent </a:t>
            </a:r>
            <a:r>
              <a:rPr lang="en-US" sz="1600">
                <a:latin typeface="Times New Roman" panose="02020603050405020304" pitchFamily="18" charset="0"/>
                <a:cs typeface="Times New Roman" panose="02020603050405020304" pitchFamily="18" charset="0"/>
              </a:rPr>
              <a:t>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615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5" y="269415"/>
            <a:ext cx="10353761" cy="653876"/>
          </a:xfrm>
        </p:spPr>
        <p:txBody>
          <a:bodyPr>
            <a:normAutofit/>
          </a:bodyPr>
          <a:lstStyle/>
          <a:p>
            <a:r>
              <a:rPr lang="en-IN" dirty="0">
                <a:latin typeface="Times New Roman" panose="02020603050405020304" pitchFamily="18" charset="0"/>
                <a:cs typeface="Times New Roman" panose="02020603050405020304" pitchFamily="18" charset="0"/>
              </a:rPr>
              <a:t>Snap shots</a:t>
            </a: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31</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11" name="Content Placeholder 10">
            <a:extLst>
              <a:ext uri="{FF2B5EF4-FFF2-40B4-BE49-F238E27FC236}">
                <a16:creationId xmlns:a16="http://schemas.microsoft.com/office/drawing/2014/main" id="{9D399BCD-56C2-D7A6-9791-1754A67E8959}"/>
              </a:ext>
            </a:extLst>
          </p:cNvPr>
          <p:cNvPicPr>
            <a:picLocks noGrp="1" noChangeAspect="1"/>
          </p:cNvPicPr>
          <p:nvPr>
            <p:ph idx="1"/>
          </p:nvPr>
        </p:nvPicPr>
        <p:blipFill>
          <a:blip r:embed="rId4"/>
          <a:stretch>
            <a:fillRect/>
          </a:stretch>
        </p:blipFill>
        <p:spPr>
          <a:xfrm>
            <a:off x="505947" y="918389"/>
            <a:ext cx="4843601" cy="2791090"/>
          </a:xfrm>
        </p:spPr>
      </p:pic>
      <p:pic>
        <p:nvPicPr>
          <p:cNvPr id="18" name="Picture 17">
            <a:extLst>
              <a:ext uri="{FF2B5EF4-FFF2-40B4-BE49-F238E27FC236}">
                <a16:creationId xmlns:a16="http://schemas.microsoft.com/office/drawing/2014/main" id="{65C43803-D96E-0537-A270-A5384A93E128}"/>
              </a:ext>
            </a:extLst>
          </p:cNvPr>
          <p:cNvPicPr>
            <a:picLocks noChangeAspect="1"/>
          </p:cNvPicPr>
          <p:nvPr/>
        </p:nvPicPr>
        <p:blipFill>
          <a:blip r:embed="rId5"/>
          <a:stretch>
            <a:fillRect/>
          </a:stretch>
        </p:blipFill>
        <p:spPr>
          <a:xfrm>
            <a:off x="6938980" y="918389"/>
            <a:ext cx="4389725" cy="2791090"/>
          </a:xfrm>
          <a:prstGeom prst="rect">
            <a:avLst/>
          </a:prstGeom>
        </p:spPr>
      </p:pic>
      <p:pic>
        <p:nvPicPr>
          <p:cNvPr id="20" name="Picture 19">
            <a:extLst>
              <a:ext uri="{FF2B5EF4-FFF2-40B4-BE49-F238E27FC236}">
                <a16:creationId xmlns:a16="http://schemas.microsoft.com/office/drawing/2014/main" id="{0F315842-76DA-62F6-8C63-95C37BC82676}"/>
              </a:ext>
            </a:extLst>
          </p:cNvPr>
          <p:cNvPicPr>
            <a:picLocks noChangeAspect="1"/>
          </p:cNvPicPr>
          <p:nvPr/>
        </p:nvPicPr>
        <p:blipFill>
          <a:blip r:embed="rId6"/>
          <a:stretch>
            <a:fillRect/>
          </a:stretch>
        </p:blipFill>
        <p:spPr>
          <a:xfrm>
            <a:off x="3816038" y="3752501"/>
            <a:ext cx="4549274" cy="2668547"/>
          </a:xfrm>
          <a:prstGeom prst="rect">
            <a:avLst/>
          </a:prstGeom>
        </p:spPr>
      </p:pic>
      <p:sp>
        <p:nvSpPr>
          <p:cNvPr id="21" name="Text Placeholder 2">
            <a:extLst>
              <a:ext uri="{FF2B5EF4-FFF2-40B4-BE49-F238E27FC236}">
                <a16:creationId xmlns:a16="http://schemas.microsoft.com/office/drawing/2014/main" id="{BB3ECFBB-42FC-B701-4ED2-15638351D7DA}"/>
              </a:ext>
            </a:extLst>
          </p:cNvPr>
          <p:cNvSpPr txBox="1">
            <a:spLocks/>
          </p:cNvSpPr>
          <p:nvPr/>
        </p:nvSpPr>
        <p:spPr>
          <a:xfrm>
            <a:off x="505947" y="3709479"/>
            <a:ext cx="3970898"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Mother tongue - count </a:t>
            </a:r>
          </a:p>
        </p:txBody>
      </p:sp>
      <p:sp>
        <p:nvSpPr>
          <p:cNvPr id="22" name="Text Placeholder 2">
            <a:extLst>
              <a:ext uri="{FF2B5EF4-FFF2-40B4-BE49-F238E27FC236}">
                <a16:creationId xmlns:a16="http://schemas.microsoft.com/office/drawing/2014/main" id="{AC4BD01C-FD0E-039E-96A7-F7908D8B955A}"/>
              </a:ext>
            </a:extLst>
          </p:cNvPr>
          <p:cNvSpPr txBox="1">
            <a:spLocks/>
          </p:cNvSpPr>
          <p:nvPr/>
        </p:nvSpPr>
        <p:spPr>
          <a:xfrm>
            <a:off x="8446076" y="3752501"/>
            <a:ext cx="2943779" cy="34781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Mother tongue rating based on language</a:t>
            </a:r>
          </a:p>
        </p:txBody>
      </p:sp>
      <p:sp>
        <p:nvSpPr>
          <p:cNvPr id="23" name="Text Placeholder 2">
            <a:extLst>
              <a:ext uri="{FF2B5EF4-FFF2-40B4-BE49-F238E27FC236}">
                <a16:creationId xmlns:a16="http://schemas.microsoft.com/office/drawing/2014/main" id="{BE9441AB-E3BA-3088-44A7-90F89AAD3A9C}"/>
              </a:ext>
            </a:extLst>
          </p:cNvPr>
          <p:cNvSpPr txBox="1">
            <a:spLocks/>
          </p:cNvSpPr>
          <p:nvPr/>
        </p:nvSpPr>
        <p:spPr>
          <a:xfrm>
            <a:off x="4546429" y="6492740"/>
            <a:ext cx="2943779" cy="3478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ctr">
              <a:buNone/>
            </a:pPr>
            <a:r>
              <a:rPr lang="en-IN" sz="1600" dirty="0">
                <a:latin typeface="Times New Roman" panose="02020603050405020304" pitchFamily="18" charset="0"/>
                <a:cs typeface="Times New Roman" panose="02020603050405020304" pitchFamily="18" charset="0"/>
              </a:rPr>
              <a:t>Mother tongue , gender - count</a:t>
            </a:r>
          </a:p>
        </p:txBody>
      </p:sp>
    </p:spTree>
    <p:extLst>
      <p:ext uri="{BB962C8B-B14F-4D97-AF65-F5344CB8AC3E}">
        <p14:creationId xmlns:p14="http://schemas.microsoft.com/office/powerpoint/2010/main" val="2611227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snapshots</a:t>
            </a:r>
          </a:p>
        </p:txBody>
      </p:sp>
      <p:sp>
        <p:nvSpPr>
          <p:cNvPr id="3" name="Text Placeholder 2">
            <a:extLst>
              <a:ext uri="{FF2B5EF4-FFF2-40B4-BE49-F238E27FC236}">
                <a16:creationId xmlns:a16="http://schemas.microsoft.com/office/drawing/2014/main" id="{7C659F1B-EEC6-4C33-5ABE-7155C112FE18}"/>
              </a:ext>
            </a:extLst>
          </p:cNvPr>
          <p:cNvSpPr>
            <a:spLocks noGrp="1"/>
          </p:cNvSpPr>
          <p:nvPr>
            <p:ph type="body" idx="1"/>
          </p:nvPr>
        </p:nvSpPr>
        <p:spPr>
          <a:xfrm>
            <a:off x="68709" y="4476687"/>
            <a:ext cx="3970898" cy="347810"/>
          </a:xfrm>
        </p:spPr>
        <p:txBody>
          <a:bodyPr/>
          <a:lstStyle/>
          <a:p>
            <a:r>
              <a:rPr lang="en-IN" sz="1600" dirty="0">
                <a:latin typeface="Times New Roman" panose="02020603050405020304" pitchFamily="18" charset="0"/>
                <a:cs typeface="Times New Roman" panose="02020603050405020304" pitchFamily="18" charset="0"/>
              </a:rPr>
              <a:t>Count - Teaching language preference </a:t>
            </a:r>
          </a:p>
        </p:txBody>
      </p:sp>
      <p:pic>
        <p:nvPicPr>
          <p:cNvPr id="11" name="Picture 10">
            <a:extLst>
              <a:ext uri="{FF2B5EF4-FFF2-40B4-BE49-F238E27FC236}">
                <a16:creationId xmlns:a16="http://schemas.microsoft.com/office/drawing/2014/main" id="{CEA8985E-47A1-29D1-C5A4-F02311A52230}"/>
              </a:ext>
            </a:extLst>
          </p:cNvPr>
          <p:cNvPicPr>
            <a:picLocks noChangeAspect="1"/>
          </p:cNvPicPr>
          <p:nvPr/>
        </p:nvPicPr>
        <p:blipFill>
          <a:blip r:embed="rId2"/>
          <a:stretch>
            <a:fillRect/>
          </a:stretch>
        </p:blipFill>
        <p:spPr>
          <a:xfrm>
            <a:off x="68709" y="2033174"/>
            <a:ext cx="3970898" cy="2413683"/>
          </a:xfrm>
          <a:prstGeom prst="rect">
            <a:avLst/>
          </a:prstGeom>
        </p:spPr>
      </p:pic>
      <p:pic>
        <p:nvPicPr>
          <p:cNvPr id="13" name="Picture 12">
            <a:extLst>
              <a:ext uri="{FF2B5EF4-FFF2-40B4-BE49-F238E27FC236}">
                <a16:creationId xmlns:a16="http://schemas.microsoft.com/office/drawing/2014/main" id="{A12AD65A-4142-3EC8-13C6-4BBEDDDA9BAA}"/>
              </a:ext>
            </a:extLst>
          </p:cNvPr>
          <p:cNvPicPr>
            <a:picLocks noChangeAspect="1"/>
          </p:cNvPicPr>
          <p:nvPr/>
        </p:nvPicPr>
        <p:blipFill>
          <a:blip r:embed="rId3"/>
          <a:stretch>
            <a:fillRect/>
          </a:stretch>
        </p:blipFill>
        <p:spPr>
          <a:xfrm>
            <a:off x="4106770" y="2033174"/>
            <a:ext cx="3970899" cy="2413684"/>
          </a:xfrm>
          <a:prstGeom prst="rect">
            <a:avLst/>
          </a:prstGeom>
        </p:spPr>
      </p:pic>
      <p:pic>
        <p:nvPicPr>
          <p:cNvPr id="15" name="Picture 14">
            <a:extLst>
              <a:ext uri="{FF2B5EF4-FFF2-40B4-BE49-F238E27FC236}">
                <a16:creationId xmlns:a16="http://schemas.microsoft.com/office/drawing/2014/main" id="{DFBEB41B-3E33-496C-831A-01569F073180}"/>
              </a:ext>
            </a:extLst>
          </p:cNvPr>
          <p:cNvPicPr>
            <a:picLocks noChangeAspect="1"/>
          </p:cNvPicPr>
          <p:nvPr/>
        </p:nvPicPr>
        <p:blipFill>
          <a:blip r:embed="rId4"/>
          <a:stretch>
            <a:fillRect/>
          </a:stretch>
        </p:blipFill>
        <p:spPr>
          <a:xfrm>
            <a:off x="8144833" y="2033174"/>
            <a:ext cx="3970901" cy="2413685"/>
          </a:xfrm>
          <a:prstGeom prst="rect">
            <a:avLst/>
          </a:prstGeom>
        </p:spPr>
      </p:pic>
      <p:sp>
        <p:nvSpPr>
          <p:cNvPr id="16" name="Text Placeholder 2">
            <a:extLst>
              <a:ext uri="{FF2B5EF4-FFF2-40B4-BE49-F238E27FC236}">
                <a16:creationId xmlns:a16="http://schemas.microsoft.com/office/drawing/2014/main" id="{462AF578-E6BB-6A0B-7FAB-946DA7A38080}"/>
              </a:ext>
            </a:extLst>
          </p:cNvPr>
          <p:cNvSpPr txBox="1">
            <a:spLocks/>
          </p:cNvSpPr>
          <p:nvPr/>
        </p:nvSpPr>
        <p:spPr>
          <a:xfrm>
            <a:off x="4039607" y="4539532"/>
            <a:ext cx="3970898" cy="347810"/>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2400" b="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Count - Notes in which language </a:t>
            </a:r>
          </a:p>
        </p:txBody>
      </p:sp>
      <p:sp>
        <p:nvSpPr>
          <p:cNvPr id="17" name="Text Placeholder 2">
            <a:extLst>
              <a:ext uri="{FF2B5EF4-FFF2-40B4-BE49-F238E27FC236}">
                <a16:creationId xmlns:a16="http://schemas.microsoft.com/office/drawing/2014/main" id="{A17FD11C-AEA0-51A9-6672-BCBB705538F0}"/>
              </a:ext>
            </a:extLst>
          </p:cNvPr>
          <p:cNvSpPr txBox="1">
            <a:spLocks/>
          </p:cNvSpPr>
          <p:nvPr/>
        </p:nvSpPr>
        <p:spPr>
          <a:xfrm>
            <a:off x="8289811" y="4539532"/>
            <a:ext cx="3970898" cy="347810"/>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2400" b="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Count – Question paper in which language</a:t>
            </a: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32</a:t>
            </a:fld>
            <a:endParaRPr lang="en-US"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6954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a:xfrm>
            <a:off x="919119" y="133992"/>
            <a:ext cx="10353762" cy="1325563"/>
          </a:xfrm>
        </p:spPr>
        <p:txBody>
          <a:bodyPr/>
          <a:lstStyle/>
          <a:p>
            <a:r>
              <a:rPr lang="en-IN" dirty="0">
                <a:latin typeface="Times New Roman" panose="02020603050405020304" pitchFamily="18" charset="0"/>
                <a:cs typeface="Times New Roman" panose="02020603050405020304" pitchFamily="18" charset="0"/>
              </a:rPr>
              <a:t>snapshots</a:t>
            </a:r>
          </a:p>
        </p:txBody>
      </p:sp>
      <p:sp>
        <p:nvSpPr>
          <p:cNvPr id="3" name="Text Placeholder 2">
            <a:extLst>
              <a:ext uri="{FF2B5EF4-FFF2-40B4-BE49-F238E27FC236}">
                <a16:creationId xmlns:a16="http://schemas.microsoft.com/office/drawing/2014/main" id="{7C659F1B-EEC6-4C33-5ABE-7155C112FE18}"/>
              </a:ext>
            </a:extLst>
          </p:cNvPr>
          <p:cNvSpPr>
            <a:spLocks noGrp="1"/>
          </p:cNvSpPr>
          <p:nvPr>
            <p:ph type="body" idx="1"/>
          </p:nvPr>
        </p:nvSpPr>
        <p:spPr>
          <a:xfrm>
            <a:off x="670633" y="5290384"/>
            <a:ext cx="4387217" cy="543456"/>
          </a:xfrm>
        </p:spPr>
        <p:txBody>
          <a:bodyPr/>
          <a:lstStyle/>
          <a:p>
            <a:r>
              <a:rPr lang="en-IN" sz="1600" dirty="0">
                <a:latin typeface="Times New Roman" panose="02020603050405020304" pitchFamily="18" charset="0"/>
                <a:cs typeface="Times New Roman" panose="02020603050405020304" pitchFamily="18" charset="0"/>
              </a:rPr>
              <a:t>ROC Curves for Logistic Regression</a:t>
            </a:r>
          </a:p>
        </p:txBody>
      </p:sp>
      <p:sp>
        <p:nvSpPr>
          <p:cNvPr id="16" name="Text Placeholder 2">
            <a:extLst>
              <a:ext uri="{FF2B5EF4-FFF2-40B4-BE49-F238E27FC236}">
                <a16:creationId xmlns:a16="http://schemas.microsoft.com/office/drawing/2014/main" id="{462AF578-E6BB-6A0B-7FAB-946DA7A38080}"/>
              </a:ext>
            </a:extLst>
          </p:cNvPr>
          <p:cNvSpPr txBox="1">
            <a:spLocks/>
          </p:cNvSpPr>
          <p:nvPr/>
        </p:nvSpPr>
        <p:spPr>
          <a:xfrm>
            <a:off x="6851651" y="5405469"/>
            <a:ext cx="4387217" cy="543456"/>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2400" b="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sz="1600" dirty="0">
                <a:latin typeface="Times New Roman" panose="02020603050405020304" pitchFamily="18" charset="0"/>
                <a:cs typeface="Times New Roman" panose="02020603050405020304" pitchFamily="18" charset="0"/>
              </a:rPr>
              <a:t>ROC Curves for Random Forest</a:t>
            </a: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33</a:t>
            </a:fld>
            <a:endParaRPr lang="en-US" sz="2000" dirty="0">
              <a:solidFill>
                <a:schemeClr val="bg1"/>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5409CF42-E5B4-DB6F-1985-9D37D5EE01D9}"/>
              </a:ext>
            </a:extLst>
          </p:cNvPr>
          <p:cNvPicPr>
            <a:picLocks noChangeAspect="1"/>
          </p:cNvPicPr>
          <p:nvPr/>
        </p:nvPicPr>
        <p:blipFill>
          <a:blip r:embed="rId2"/>
          <a:stretch>
            <a:fillRect/>
          </a:stretch>
        </p:blipFill>
        <p:spPr>
          <a:xfrm>
            <a:off x="188679" y="1520368"/>
            <a:ext cx="5351127" cy="3817264"/>
          </a:xfrm>
          <a:prstGeom prst="rect">
            <a:avLst/>
          </a:prstGeom>
        </p:spPr>
      </p:pic>
      <p:pic>
        <p:nvPicPr>
          <p:cNvPr id="7" name="Picture 6">
            <a:extLst>
              <a:ext uri="{FF2B5EF4-FFF2-40B4-BE49-F238E27FC236}">
                <a16:creationId xmlns:a16="http://schemas.microsoft.com/office/drawing/2014/main" id="{1A18F6B6-E2F9-473E-3BB8-8F20634A6660}"/>
              </a:ext>
            </a:extLst>
          </p:cNvPr>
          <p:cNvPicPr>
            <a:picLocks noChangeAspect="1"/>
          </p:cNvPicPr>
          <p:nvPr/>
        </p:nvPicPr>
        <p:blipFill>
          <a:blip r:embed="rId3"/>
          <a:stretch>
            <a:fillRect/>
          </a:stretch>
        </p:blipFill>
        <p:spPr>
          <a:xfrm>
            <a:off x="6275294" y="1453025"/>
            <a:ext cx="5539933" cy="3951950"/>
          </a:xfrm>
          <a:prstGeom prst="rect">
            <a:avLst/>
          </a:prstGeom>
        </p:spPr>
      </p:pic>
    </p:spTree>
    <p:extLst>
      <p:ext uri="{BB962C8B-B14F-4D97-AF65-F5344CB8AC3E}">
        <p14:creationId xmlns:p14="http://schemas.microsoft.com/office/powerpoint/2010/main" val="3425045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a:xfrm>
            <a:off x="919119" y="133992"/>
            <a:ext cx="10353762" cy="1325563"/>
          </a:xfrm>
        </p:spPr>
        <p:txBody>
          <a:bodyPr/>
          <a:lstStyle/>
          <a:p>
            <a:r>
              <a:rPr lang="en-IN" dirty="0">
                <a:latin typeface="Times New Roman" panose="02020603050405020304" pitchFamily="18" charset="0"/>
                <a:cs typeface="Times New Roman" panose="02020603050405020304" pitchFamily="18" charset="0"/>
              </a:rPr>
              <a:t>Results </a:t>
            </a:r>
            <a:r>
              <a:rPr lang="en-IN" cap="none" dirty="0">
                <a:latin typeface="Times New Roman" panose="02020603050405020304" pitchFamily="18" charset="0"/>
                <a:cs typeface="Times New Roman" panose="02020603050405020304" pitchFamily="18" charset="0"/>
              </a:rPr>
              <a:t>and DISCUSSION </a:t>
            </a:r>
            <a:endParaRPr lang="en-IN" dirty="0">
              <a:latin typeface="Times New Roman" panose="02020603050405020304" pitchFamily="18" charset="0"/>
              <a:cs typeface="Times New Roman" panose="02020603050405020304" pitchFamily="18" charset="0"/>
            </a:endParaRP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34</a:t>
            </a:fld>
            <a:endParaRPr lang="en-US" sz="2000" dirty="0">
              <a:solidFill>
                <a:schemeClr val="bg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6EDEA6C-6184-DE4E-87EA-A6DDE16FB103}"/>
              </a:ext>
            </a:extLst>
          </p:cNvPr>
          <p:cNvSpPr txBox="1"/>
          <p:nvPr/>
        </p:nvSpPr>
        <p:spPr>
          <a:xfrm>
            <a:off x="1060153" y="1556317"/>
            <a:ext cx="8980492" cy="3416320"/>
          </a:xfrm>
          <a:prstGeom prst="rect">
            <a:avLst/>
          </a:prstGeom>
          <a:noFill/>
        </p:spPr>
        <p:txBody>
          <a:bodyPr wrap="square" anchor="t">
            <a:spAutoFit/>
          </a:bodyPr>
          <a:lstStyle/>
          <a:p>
            <a:pPr algn="just"/>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Finally this project was conducted in order to receive the opinions of the people about the implementation of regional languages from all around the nation. We conducted a survey to get all the responses, the outcomes of the responses are shown above. The people from all over gave their opinions on the implementation</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of regional languages in professional degree course.</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Few choose regional language over English language, few choose hybrid language which means the combination of both regional and English language, wherein few yet choose English as </a:t>
            </a:r>
            <a:r>
              <a:rPr lang="en-US" dirty="0">
                <a:latin typeface="Times New Roman" panose="02020603050405020304" pitchFamily="18" charset="0"/>
                <a:cs typeface="Times New Roman" panose="02020603050405020304" pitchFamily="18" charset="0"/>
              </a:rPr>
              <a:t>their </a:t>
            </a:r>
            <a:r>
              <a:rPr lang="en-US" dirty="0">
                <a:effectLst/>
                <a:latin typeface="Times New Roman" panose="02020603050405020304" pitchFamily="18" charset="0"/>
                <a:cs typeface="Times New Roman" panose="02020603050405020304" pitchFamily="18" charset="0"/>
              </a:rPr>
              <a:t>convenience. This implementation was done with the minimal amount of data or responses generally but this can also be used for a proper feedback from people by collecting a huge amount data or responses. The result we obtained was by jut the minimal amount of responses. So the result was general and result outcomes are shown above with the help of snap shots that we received by conducting the survey.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263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a:xfrm>
            <a:off x="919119" y="133992"/>
            <a:ext cx="10353762" cy="1325563"/>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35</a:t>
            </a:fld>
            <a:endParaRPr lang="en-US" sz="20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A23A9FC-CAD2-8CD3-4C62-A07F80345F11}"/>
              </a:ext>
            </a:extLst>
          </p:cNvPr>
          <p:cNvSpPr txBox="1"/>
          <p:nvPr/>
        </p:nvSpPr>
        <p:spPr>
          <a:xfrm>
            <a:off x="1674159" y="1271297"/>
            <a:ext cx="8843682" cy="3970318"/>
          </a:xfrm>
          <a:prstGeom prst="rect">
            <a:avLst/>
          </a:prstGeom>
          <a:noFill/>
        </p:spPr>
        <p:txBody>
          <a:bodyPr wrap="square" anchor="ctr">
            <a:spAutoFit/>
          </a:bodyPr>
          <a:lstStyle/>
          <a:p>
            <a:pPr algn="just"/>
            <a:r>
              <a:rPr lang="en-US" sz="1800" dirty="0">
                <a:latin typeface="Times New Roman" panose="02020603050405020304" pitchFamily="18" charset="0"/>
                <a:cs typeface="Times New Roman" panose="02020603050405020304" pitchFamily="18" charset="0"/>
              </a:rPr>
              <a:t>Implementation of the project was done by the process of conducting a nationwide survey, this survey contained the set of questionnaires which was been sent to students, teachers and other important academic heads. This questionnaire was nationwide so that we would get the pulse of all the types of people in the whole nation and hence we got the accurate result using these survey outputs. Later the following data was collected and then the set of algorithms were written which included the following algorithm like K Means, KNN, Linear Regression, Random Forest which then was used to process the data and then this data was trained for the system and testing of the new data was prepared to get the following </a:t>
            </a:r>
            <a:r>
              <a:rPr lang="en-US" sz="1800" dirty="0" err="1">
                <a:latin typeface="Times New Roman" panose="02020603050405020304" pitchFamily="18" charset="0"/>
                <a:cs typeface="Times New Roman" panose="02020603050405020304" pitchFamily="18" charset="0"/>
              </a:rPr>
              <a:t>results.Then</a:t>
            </a:r>
            <a:r>
              <a:rPr lang="en-US" sz="1800" dirty="0">
                <a:latin typeface="Times New Roman" panose="02020603050405020304" pitchFamily="18" charset="0"/>
                <a:cs typeface="Times New Roman" panose="02020603050405020304" pitchFamily="18" charset="0"/>
              </a:rPr>
              <a:t> the following processed dataset was taken in account of predicting the results and hence the data was then published for the user to come to the conclusion so that the following implementation to conclude if the survey is  accountable one or not. By this way the project was concluded and the data can also be given to the following academic planners for planning out on giving an effective education and can further be planned by the officials on the following implementations.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38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a:xfrm>
            <a:off x="919119" y="133992"/>
            <a:ext cx="10353762" cy="1325563"/>
          </a:xfrm>
        </p:spPr>
        <p:txBody>
          <a:bodyPr/>
          <a:lstStyle/>
          <a:p>
            <a:r>
              <a:rPr lang="en-IN" dirty="0">
                <a:latin typeface="Times New Roman" panose="02020603050405020304" pitchFamily="18" charset="0"/>
                <a:cs typeface="Times New Roman" panose="02020603050405020304" pitchFamily="18" charset="0"/>
              </a:rPr>
              <a:t>Future enhancement</a:t>
            </a: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36</a:t>
            </a:fld>
            <a:endParaRPr lang="en-US" sz="20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A23A9FC-CAD2-8CD3-4C62-A07F80345F11}"/>
              </a:ext>
            </a:extLst>
          </p:cNvPr>
          <p:cNvSpPr txBox="1"/>
          <p:nvPr/>
        </p:nvSpPr>
        <p:spPr>
          <a:xfrm>
            <a:off x="1674159" y="1271297"/>
            <a:ext cx="8843682" cy="3970318"/>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Implementation of the project was done by the process of conducting a nationwide survey, this survey contained the set of questionnaires which was been sent to students, teachers and other important academic heads. This questionnaire was nationwide so that we would get the pulse of all the types of people in the whole nation and hence we got the accurate result using these survey outputs. Later the following data was collected and then the set of algorithms were written which included the following algorithm like K Means, KNN, Linear Regression, Random Forest which then was used to process the data and then this data was trained for the system and testing of the new data was prepared to get the following results</a:t>
            </a:r>
            <a:r>
              <a:rPr lang="en-US" dirty="0">
                <a:latin typeface="Times New Roman" panose="02020603050405020304" pitchFamily="18" charset="0"/>
                <a:cs typeface="Times New Roman" panose="02020603050405020304" pitchFamily="18" charset="0"/>
              </a:rPr>
              <a:t>. Then the </a:t>
            </a:r>
            <a:r>
              <a:rPr lang="en-US" sz="1800" dirty="0">
                <a:latin typeface="Times New Roman" panose="02020603050405020304" pitchFamily="18" charset="0"/>
                <a:cs typeface="Times New Roman" panose="02020603050405020304" pitchFamily="18" charset="0"/>
              </a:rPr>
              <a:t> following processed dataset was taken in account of predicting the results and hence the data was then published for the user to come to the conclusion so that the following implementation to conclude if the survey is  accountable one or not. By this way the project was concluded and the data can also be given to the following academic planners for planning out on giving an effective education and can further be planned by the officials on the following implementations.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26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6F42-2A20-5000-F911-8FFAB95EC45C}"/>
              </a:ext>
            </a:extLst>
          </p:cNvPr>
          <p:cNvSpPr>
            <a:spLocks noGrp="1"/>
          </p:cNvSpPr>
          <p:nvPr>
            <p:ph type="title"/>
          </p:nvPr>
        </p:nvSpPr>
        <p:spPr>
          <a:xfrm>
            <a:off x="919119" y="133992"/>
            <a:ext cx="10353762" cy="1325563"/>
          </a:xfrm>
        </p:spPr>
        <p:txBody>
          <a:bodyPr/>
          <a:lstStyle/>
          <a:p>
            <a:r>
              <a:rPr lang="en-IN" dirty="0">
                <a:latin typeface="Times New Roman" panose="02020603050405020304" pitchFamily="18" charset="0"/>
                <a:cs typeface="Times New Roman" panose="02020603050405020304" pitchFamily="18" charset="0"/>
              </a:rPr>
              <a:t>References </a:t>
            </a:r>
          </a:p>
        </p:txBody>
      </p:sp>
      <p:sp>
        <p:nvSpPr>
          <p:cNvPr id="18" name="Slide Number Placeholder 4">
            <a:extLst>
              <a:ext uri="{FF2B5EF4-FFF2-40B4-BE49-F238E27FC236}">
                <a16:creationId xmlns:a16="http://schemas.microsoft.com/office/drawing/2014/main" id="{D89E4413-549B-EE8A-B284-6342845761A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37</a:t>
            </a:fld>
            <a:endParaRPr lang="en-US" sz="2000"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0A23A9FC-CAD2-8CD3-4C62-A07F80345F11}"/>
              </a:ext>
            </a:extLst>
          </p:cNvPr>
          <p:cNvSpPr txBox="1"/>
          <p:nvPr/>
        </p:nvSpPr>
        <p:spPr>
          <a:xfrm>
            <a:off x="439271" y="1156448"/>
            <a:ext cx="11313458" cy="5262979"/>
          </a:xfrm>
          <a:prstGeom prst="rect">
            <a:avLst/>
          </a:prstGeom>
          <a:noFill/>
        </p:spPr>
        <p:txBody>
          <a:bodyPr wrap="square">
            <a:spAutoFit/>
          </a:bodyPr>
          <a:lstStyle/>
          <a:p>
            <a:pPr algn="just"/>
            <a:r>
              <a:rPr lang="en-IN" sz="1400" b="1" i="0" u="none" strike="noStrike" dirty="0">
                <a:effectLst/>
                <a:latin typeface="Times New Roman" panose="02020603050405020304" pitchFamily="18" charset="0"/>
                <a:cs typeface="Times New Roman" panose="02020603050405020304" pitchFamily="18" charset="0"/>
              </a:rPr>
              <a:t>[1] Analysis of computer science based on big data mining</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Liu Xuan, Liu Chang,2020</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Huazhong University of science and Technology library, Wuhan</a:t>
            </a:r>
          </a:p>
          <a:p>
            <a:pPr algn="just"/>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[2] An overview on machine learning technologies </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and their use in E-learning</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Ramzi Farhat, </a:t>
            </a:r>
            <a:r>
              <a:rPr lang="en-IN" sz="1400" b="1" i="0" u="none" strike="noStrike" dirty="0" err="1">
                <a:effectLst/>
                <a:latin typeface="Times New Roman" panose="02020603050405020304" pitchFamily="18" charset="0"/>
                <a:cs typeface="Times New Roman" panose="02020603050405020304" pitchFamily="18" charset="0"/>
              </a:rPr>
              <a:t>Yosra</a:t>
            </a:r>
            <a:r>
              <a:rPr lang="en-IN" sz="1400" b="1" i="0" u="none" strike="noStrike" dirty="0">
                <a:effectLst/>
                <a:latin typeface="Times New Roman" panose="02020603050405020304" pitchFamily="18" charset="0"/>
                <a:cs typeface="Times New Roman" panose="02020603050405020304" pitchFamily="18" charset="0"/>
              </a:rPr>
              <a:t> </a:t>
            </a:r>
            <a:r>
              <a:rPr lang="en-IN" sz="1400" b="1" i="0" u="none" strike="noStrike" dirty="0" err="1">
                <a:effectLst/>
                <a:latin typeface="Times New Roman" panose="02020603050405020304" pitchFamily="18" charset="0"/>
                <a:cs typeface="Times New Roman" panose="02020603050405020304" pitchFamily="18" charset="0"/>
              </a:rPr>
              <a:t>Mourli</a:t>
            </a:r>
            <a:r>
              <a:rPr lang="en-IN" sz="1400" b="1" i="0" u="none" strike="noStrike" dirty="0">
                <a:effectLst/>
                <a:latin typeface="Times New Roman" panose="02020603050405020304" pitchFamily="18" charset="0"/>
                <a:cs typeface="Times New Roman" panose="02020603050405020304" pitchFamily="18" charset="0"/>
              </a:rPr>
              <a:t>, Mohamed </a:t>
            </a:r>
            <a:r>
              <a:rPr lang="en-IN" sz="1400" b="1" i="0" u="none" strike="noStrike" dirty="0" err="1">
                <a:effectLst/>
                <a:latin typeface="Times New Roman" panose="02020603050405020304" pitchFamily="18" charset="0"/>
                <a:cs typeface="Times New Roman" panose="02020603050405020304" pitchFamily="18" charset="0"/>
              </a:rPr>
              <a:t>Jemni</a:t>
            </a:r>
            <a:r>
              <a:rPr lang="en-IN" sz="1400" b="1" i="0" u="none" strike="noStrike" dirty="0">
                <a:effectLst/>
                <a:latin typeface="Times New Roman" panose="02020603050405020304" pitchFamily="18" charset="0"/>
                <a:cs typeface="Times New Roman" panose="02020603050405020304" pitchFamily="18" charset="0"/>
              </a:rPr>
              <a:t>, </a:t>
            </a:r>
            <a:r>
              <a:rPr lang="en-IN" sz="1400" b="1" i="0" u="none" strike="noStrike" dirty="0" err="1">
                <a:effectLst/>
                <a:latin typeface="Times New Roman" panose="02020603050405020304" pitchFamily="18" charset="0"/>
                <a:cs typeface="Times New Roman" panose="02020603050405020304" pitchFamily="18" charset="0"/>
              </a:rPr>
              <a:t>Houchine</a:t>
            </a:r>
            <a:r>
              <a:rPr lang="en-IN" sz="1400" b="1" i="0" u="none" strike="noStrike" dirty="0">
                <a:effectLst/>
                <a:latin typeface="Times New Roman" panose="02020603050405020304" pitchFamily="18" charset="0"/>
                <a:cs typeface="Times New Roman" panose="02020603050405020304" pitchFamily="18" charset="0"/>
              </a:rPr>
              <a:t> Ezzedine,2020</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err="1">
                <a:effectLst/>
                <a:latin typeface="Times New Roman" panose="02020603050405020304" pitchFamily="18" charset="0"/>
                <a:cs typeface="Times New Roman" panose="02020603050405020304" pitchFamily="18" charset="0"/>
              </a:rPr>
              <a:t>Latice</a:t>
            </a:r>
            <a:r>
              <a:rPr lang="en-IN" sz="1400" b="1" i="0" u="none" strike="noStrike" dirty="0">
                <a:effectLst/>
                <a:latin typeface="Times New Roman" panose="02020603050405020304" pitchFamily="18" charset="0"/>
                <a:cs typeface="Times New Roman" panose="02020603050405020304" pitchFamily="18" charset="0"/>
              </a:rPr>
              <a:t> research laboratory university </a:t>
            </a:r>
            <a:r>
              <a:rPr lang="en-IN" sz="1400" b="1" i="0" u="none" strike="noStrike" dirty="0" err="1">
                <a:effectLst/>
                <a:latin typeface="Times New Roman" panose="02020603050405020304" pitchFamily="18" charset="0"/>
                <a:cs typeface="Times New Roman" panose="02020603050405020304" pitchFamily="18" charset="0"/>
              </a:rPr>
              <a:t>Tunis,Tunisia</a:t>
            </a:r>
            <a:r>
              <a:rPr lang="en-IN" sz="1400" b="1" i="0" u="none" strike="noStrike" dirty="0">
                <a:effectLst/>
                <a:latin typeface="Times New Roman" panose="02020603050405020304" pitchFamily="18" charset="0"/>
                <a:cs typeface="Times New Roman" panose="02020603050405020304" pitchFamily="18" charset="0"/>
              </a:rPr>
              <a:t>, University Polytechnique Hauts-de-France , </a:t>
            </a:r>
            <a:r>
              <a:rPr lang="en-IN" sz="1400" b="1" i="0" u="none" strike="noStrike" dirty="0" err="1">
                <a:effectLst/>
                <a:latin typeface="Times New Roman" panose="02020603050405020304" pitchFamily="18" charset="0"/>
                <a:cs typeface="Times New Roman" panose="02020603050405020304" pitchFamily="18" charset="0"/>
              </a:rPr>
              <a:t>Valencinnes</a:t>
            </a:r>
            <a:r>
              <a:rPr lang="en-IN" sz="1400" b="1" i="0" u="none" strike="noStrike" dirty="0">
                <a:effectLst/>
                <a:latin typeface="Times New Roman" panose="02020603050405020304" pitchFamily="18" charset="0"/>
                <a:cs typeface="Times New Roman" panose="02020603050405020304" pitchFamily="18" charset="0"/>
              </a:rPr>
              <a:t> , France</a:t>
            </a:r>
          </a:p>
          <a:p>
            <a:pPr algn="just"/>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[3] Anomaly Detection by Using Streaming K-Means and Batch K-Means</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err="1">
                <a:effectLst/>
                <a:latin typeface="Times New Roman" panose="02020603050405020304" pitchFamily="18" charset="0"/>
                <a:cs typeface="Times New Roman" panose="02020603050405020304" pitchFamily="18" charset="0"/>
              </a:rPr>
              <a:t>Zhuo</a:t>
            </a:r>
            <a:r>
              <a:rPr lang="en-IN" sz="1400" b="1" i="0" u="none" strike="noStrike" dirty="0">
                <a:effectLst/>
                <a:latin typeface="Times New Roman" panose="02020603050405020304" pitchFamily="18" charset="0"/>
                <a:cs typeface="Times New Roman" panose="02020603050405020304" pitchFamily="18" charset="0"/>
              </a:rPr>
              <a:t> Wang, </a:t>
            </a:r>
            <a:r>
              <a:rPr lang="en-IN" sz="1400" b="1" i="0" u="none" strike="noStrike" dirty="0" err="1">
                <a:effectLst/>
                <a:latin typeface="Times New Roman" panose="02020603050405020304" pitchFamily="18" charset="0"/>
                <a:cs typeface="Times New Roman" panose="02020603050405020304" pitchFamily="18" charset="0"/>
              </a:rPr>
              <a:t>Yanghui</a:t>
            </a:r>
            <a:r>
              <a:rPr lang="en-IN" sz="1400" b="1" i="0" u="none" strike="noStrike" dirty="0">
                <a:effectLst/>
                <a:latin typeface="Times New Roman" panose="02020603050405020304" pitchFamily="18" charset="0"/>
                <a:cs typeface="Times New Roman" panose="02020603050405020304" pitchFamily="18" charset="0"/>
              </a:rPr>
              <a:t> Zhou, </a:t>
            </a:r>
            <a:r>
              <a:rPr lang="en-IN" sz="1400" b="1" i="0" u="none" strike="noStrike" dirty="0" err="1">
                <a:effectLst/>
                <a:latin typeface="Times New Roman" panose="02020603050405020304" pitchFamily="18" charset="0"/>
                <a:cs typeface="Times New Roman" panose="02020603050405020304" pitchFamily="18" charset="0"/>
              </a:rPr>
              <a:t>Gangmin</a:t>
            </a:r>
            <a:r>
              <a:rPr lang="en-IN" sz="1400" b="1" i="0" u="none" strike="noStrike" dirty="0">
                <a:effectLst/>
                <a:latin typeface="Times New Roman" panose="02020603050405020304" pitchFamily="18" charset="0"/>
                <a:cs typeface="Times New Roman" panose="02020603050405020304" pitchFamily="18" charset="0"/>
              </a:rPr>
              <a:t> Li,2020</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2020 5th IEEE International Conference on Big Data Analytics</a:t>
            </a:r>
          </a:p>
          <a:p>
            <a:pPr algn="just"/>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[4] Improved random forest classification approach based on hybrid clustering selection</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Dong Yuan, Jian Huang, Xu Yang, </a:t>
            </a:r>
            <a:r>
              <a:rPr lang="en-IN" sz="1400" b="1" i="0" u="none" strike="noStrike" dirty="0" err="1">
                <a:effectLst/>
                <a:latin typeface="Times New Roman" panose="02020603050405020304" pitchFamily="18" charset="0"/>
                <a:cs typeface="Times New Roman" panose="02020603050405020304" pitchFamily="18" charset="0"/>
              </a:rPr>
              <a:t>Jiarui</a:t>
            </a:r>
            <a:r>
              <a:rPr lang="en-IN" sz="1400" b="1" i="0" u="none" strike="noStrike" dirty="0">
                <a:effectLst/>
                <a:latin typeface="Times New Roman" panose="02020603050405020304" pitchFamily="18" charset="0"/>
                <a:cs typeface="Times New Roman" panose="02020603050405020304" pitchFamily="18" charset="0"/>
              </a:rPr>
              <a:t> Cui,2020</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2020 Chinese Automation Congress</a:t>
            </a:r>
          </a:p>
          <a:p>
            <a:pPr algn="just"/>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[5] Approach to Determining the Boundaries of the Search Range for the Number of Trees in the Random Forest Algorithm</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Liliya </a:t>
            </a:r>
            <a:r>
              <a:rPr lang="en-IN" sz="1400" b="1" i="0" u="none" strike="noStrike" dirty="0" err="1">
                <a:effectLst/>
                <a:latin typeface="Times New Roman" panose="02020603050405020304" pitchFamily="18" charset="0"/>
                <a:cs typeface="Times New Roman" panose="02020603050405020304" pitchFamily="18" charset="0"/>
              </a:rPr>
              <a:t>Demidova</a:t>
            </a:r>
            <a:r>
              <a:rPr lang="en-IN" sz="1400" b="1" i="0" u="none" strike="noStrike" dirty="0">
                <a:effectLst/>
                <a:latin typeface="Times New Roman" panose="02020603050405020304" pitchFamily="18" charset="0"/>
                <a:cs typeface="Times New Roman" panose="02020603050405020304" pitchFamily="18" charset="0"/>
              </a:rPr>
              <a:t>, Maria Ivkina,2020</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2020 9th MEDITERRANEAN CONFERENCE ON EMBEDDED COMPUTING, BUDVA, MONTENEGRO</a:t>
            </a:r>
          </a:p>
          <a:p>
            <a:pPr algn="just"/>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[6] Optimization of regression algorithms using learning curve in </a:t>
            </a:r>
            <a:r>
              <a:rPr lang="en-IN" sz="1400" b="1" i="0" u="none" strike="noStrike" dirty="0" err="1">
                <a:effectLst/>
                <a:latin typeface="Times New Roman" panose="02020603050405020304" pitchFamily="18" charset="0"/>
                <a:cs typeface="Times New Roman" panose="02020603050405020304" pitchFamily="18" charset="0"/>
              </a:rPr>
              <a:t>wsn</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Vivek Kumar Verma, Vinod Kumar,2021</a:t>
            </a:r>
            <a:endParaRPr lang="en-IN" sz="1400" dirty="0">
              <a:effectLst/>
              <a:latin typeface="Times New Roman" panose="02020603050405020304" pitchFamily="18" charset="0"/>
              <a:cs typeface="Times New Roman" panose="02020603050405020304" pitchFamily="18" charset="0"/>
            </a:endParaRPr>
          </a:p>
          <a:p>
            <a:pPr algn="just"/>
            <a:r>
              <a:rPr lang="en-IN" sz="1400" b="1" i="0" u="none" strike="noStrike" dirty="0">
                <a:effectLst/>
                <a:latin typeface="Times New Roman" panose="02020603050405020304" pitchFamily="18" charset="0"/>
                <a:cs typeface="Times New Roman" panose="02020603050405020304" pitchFamily="18" charset="0"/>
              </a:rPr>
              <a:t>ABES engineering college Ghaziabad, UP, India and SRM institute of science and technology</a:t>
            </a:r>
            <a:endParaRPr lang="en-IN" sz="1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491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C64D-B0A1-3A7F-93A2-27B75405E006}"/>
              </a:ext>
            </a:extLst>
          </p:cNvPr>
          <p:cNvSpPr>
            <a:spLocks noGrp="1"/>
          </p:cNvSpPr>
          <p:nvPr>
            <p:ph type="title"/>
          </p:nvPr>
        </p:nvSpPr>
        <p:spPr>
          <a:xfrm>
            <a:off x="913794" y="208677"/>
            <a:ext cx="10353761" cy="766997"/>
          </a:xfrm>
        </p:spPr>
        <p:txBody>
          <a:bodyPr>
            <a:normAutofit/>
          </a:bodyPr>
          <a:lstStyle/>
          <a:p>
            <a:r>
              <a:rPr lang="en-IN" dirty="0">
                <a:latin typeface="Times New Roman" panose="02020603050405020304" pitchFamily="18" charset="0"/>
                <a:cs typeface="Times New Roman" panose="02020603050405020304" pitchFamily="18" charset="0"/>
              </a:rPr>
              <a:t>Gantt chart</a:t>
            </a:r>
          </a:p>
        </p:txBody>
      </p:sp>
      <p:sp>
        <p:nvSpPr>
          <p:cNvPr id="5" name="Slide Number Placeholder 4">
            <a:extLst>
              <a:ext uri="{FF2B5EF4-FFF2-40B4-BE49-F238E27FC236}">
                <a16:creationId xmlns:a16="http://schemas.microsoft.com/office/drawing/2014/main" id="{81C7CF3E-43C3-B292-2D2C-0A49409DF52C}"/>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38</a:t>
            </a:fld>
            <a:endParaRPr lang="en-US" sz="2000" dirty="0">
              <a:solidFill>
                <a:schemeClr val="bg1"/>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5398DD6-EB3A-4859-88A9-5608CD1FCB6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925CFA4-D88E-5FD3-4C8E-39DE55501FBD}"/>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14" name="Picture 13">
            <a:extLst>
              <a:ext uri="{FF2B5EF4-FFF2-40B4-BE49-F238E27FC236}">
                <a16:creationId xmlns:a16="http://schemas.microsoft.com/office/drawing/2014/main" id="{FA95C693-C2A1-FE0D-8781-B3FD0BFAD053}"/>
              </a:ext>
            </a:extLst>
          </p:cNvPr>
          <p:cNvPicPr>
            <a:picLocks noChangeAspect="1"/>
          </p:cNvPicPr>
          <p:nvPr/>
        </p:nvPicPr>
        <p:blipFill rotWithShape="1">
          <a:blip r:embed="rId4"/>
          <a:srcRect t="26529" b="18626"/>
          <a:stretch/>
        </p:blipFill>
        <p:spPr>
          <a:xfrm>
            <a:off x="343762" y="1078310"/>
            <a:ext cx="11504476" cy="4732255"/>
          </a:xfrm>
          <a:prstGeom prst="rect">
            <a:avLst/>
          </a:prstGeom>
        </p:spPr>
      </p:pic>
    </p:spTree>
    <p:extLst>
      <p:ext uri="{BB962C8B-B14F-4D97-AF65-F5344CB8AC3E}">
        <p14:creationId xmlns:p14="http://schemas.microsoft.com/office/powerpoint/2010/main" val="424326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BD3F-1900-4892-CF40-DE1631436C69}"/>
              </a:ext>
            </a:extLst>
          </p:cNvPr>
          <p:cNvSpPr>
            <a:spLocks noGrp="1"/>
          </p:cNvSpPr>
          <p:nvPr>
            <p:ph type="title"/>
          </p:nvPr>
        </p:nvSpPr>
        <p:spPr>
          <a:xfrm>
            <a:off x="913795" y="609600"/>
            <a:ext cx="10353761" cy="5367867"/>
          </a:xfrm>
        </p:spPr>
        <p:txBody>
          <a:bodyPr>
            <a:normAutofit/>
          </a:bodyPr>
          <a:lstStyle/>
          <a:p>
            <a:r>
              <a:rPr lang="en-IN" sz="11500" dirty="0"/>
              <a:t>THANK</a:t>
            </a:r>
            <a:br>
              <a:rPr lang="en-IN" sz="11500" dirty="0"/>
            </a:br>
            <a:r>
              <a:rPr lang="en-IN" sz="11500" dirty="0"/>
              <a:t>YOU</a:t>
            </a:r>
          </a:p>
        </p:txBody>
      </p:sp>
      <p:sp>
        <p:nvSpPr>
          <p:cNvPr id="4" name="Slide Number Placeholder 4">
            <a:extLst>
              <a:ext uri="{FF2B5EF4-FFF2-40B4-BE49-F238E27FC236}">
                <a16:creationId xmlns:a16="http://schemas.microsoft.com/office/drawing/2014/main" id="{2B478826-27F6-8F59-15AC-BCD1923664A3}"/>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39</a:t>
            </a:fld>
            <a:endParaRPr lang="en-US" sz="2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5208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C9E6BC7-1805-DB98-6E39-829BB2E854CF}"/>
              </a:ext>
            </a:extLst>
          </p:cNvPr>
          <p:cNvSpPr>
            <a:spLocks noGrp="1"/>
          </p:cNvSpPr>
          <p:nvPr>
            <p:ph idx="1"/>
          </p:nvPr>
        </p:nvSpPr>
        <p:spPr>
          <a:xfrm>
            <a:off x="1061871" y="1357184"/>
            <a:ext cx="10376584" cy="4975882"/>
          </a:xfrm>
        </p:spPr>
        <p:txBody>
          <a:bodyPr>
            <a:normAutofit/>
          </a:bodyPr>
          <a:lstStyle/>
          <a:p>
            <a:pPr marL="0" indent="0" algn="just">
              <a:buNone/>
            </a:pPr>
            <a:r>
              <a:rPr lang="en-IN" sz="1800" b="1" i="1" dirty="0">
                <a:latin typeface="Times New Roman" panose="02020603050405020304" pitchFamily="18" charset="0"/>
                <a:cs typeface="Times New Roman" panose="02020603050405020304" pitchFamily="18" charset="0"/>
              </a:rPr>
              <a:t>What is Machine Learning?</a:t>
            </a:r>
          </a:p>
          <a:p>
            <a:pPr algn="just"/>
            <a:r>
              <a:rPr lang="en-US" sz="1800" dirty="0">
                <a:latin typeface="Times New Roman" panose="02020603050405020304" pitchFamily="18" charset="0"/>
                <a:cs typeface="Times New Roman" panose="02020603050405020304" pitchFamily="18" charset="0"/>
              </a:rPr>
              <a:t>Machine learning (ML) is the study of computer algorithms that can improve automatically through experience and by the use of data.</a:t>
            </a:r>
          </a:p>
          <a:p>
            <a:pPr algn="just"/>
            <a:r>
              <a:rPr lang="en-US" sz="1800" dirty="0">
                <a:latin typeface="Times New Roman" panose="02020603050405020304" pitchFamily="18" charset="0"/>
                <a:cs typeface="Times New Roman" panose="02020603050405020304" pitchFamily="18" charset="0"/>
              </a:rPr>
              <a:t>In its application across business problems, machine learning is also referred to as predictive analytics.</a:t>
            </a:r>
          </a:p>
          <a:p>
            <a:pPr marL="0" indent="0" algn="just">
              <a:buNone/>
            </a:pPr>
            <a:r>
              <a:rPr lang="en-US" sz="1800" b="1" i="1" dirty="0">
                <a:latin typeface="Times New Roman" panose="02020603050405020304" pitchFamily="18" charset="0"/>
                <a:cs typeface="Times New Roman" panose="02020603050405020304" pitchFamily="18" charset="0"/>
              </a:rPr>
              <a:t>What is data Science?</a:t>
            </a:r>
          </a:p>
          <a:p>
            <a:pPr marL="0" indent="0" algn="just">
              <a:buNone/>
            </a:pPr>
            <a:r>
              <a:rPr lang="en-US" sz="1800" dirty="0">
                <a:latin typeface="Times New Roman" panose="02020603050405020304" pitchFamily="18" charset="0"/>
                <a:cs typeface="Times New Roman" panose="02020603050405020304" pitchFamily="18" charset="0"/>
              </a:rPr>
              <a:t>Data science is an interdisciplinary field that uses scientific methods, processes, algorithms and systems to extract knowledge and insights from noisy, structured and unstructured data, and apply knowledge and actionable insights from data across a broad range of application domains. Data science is related to data mining, machine learning and big data.</a:t>
            </a:r>
            <a:endParaRPr lang="en-IN" sz="1800" dirty="0">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4</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Tree>
    <p:extLst>
      <p:ext uri="{BB962C8B-B14F-4D97-AF65-F5344CB8AC3E}">
        <p14:creationId xmlns:p14="http://schemas.microsoft.com/office/powerpoint/2010/main" val="2463400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5</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12" name="Content Placeholder 11">
            <a:extLst>
              <a:ext uri="{FF2B5EF4-FFF2-40B4-BE49-F238E27FC236}">
                <a16:creationId xmlns:a16="http://schemas.microsoft.com/office/drawing/2014/main" id="{5682494B-F0D4-EA7A-9EFA-9F5FA33ED969}"/>
              </a:ext>
            </a:extLst>
          </p:cNvPr>
          <p:cNvPicPr>
            <a:picLocks noGrp="1" noChangeAspect="1"/>
          </p:cNvPicPr>
          <p:nvPr>
            <p:ph idx="1"/>
          </p:nvPr>
        </p:nvPicPr>
        <p:blipFill>
          <a:blip r:embed="rId4"/>
          <a:stretch>
            <a:fillRect/>
          </a:stretch>
        </p:blipFill>
        <p:spPr>
          <a:xfrm>
            <a:off x="1191747" y="1202267"/>
            <a:ext cx="9808506" cy="5517285"/>
          </a:xfrm>
        </p:spPr>
      </p:pic>
    </p:spTree>
    <p:extLst>
      <p:ext uri="{BB962C8B-B14F-4D97-AF65-F5344CB8AC3E}">
        <p14:creationId xmlns:p14="http://schemas.microsoft.com/office/powerpoint/2010/main" val="3611305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6</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7" name="Content Placeholder 6">
            <a:extLst>
              <a:ext uri="{FF2B5EF4-FFF2-40B4-BE49-F238E27FC236}">
                <a16:creationId xmlns:a16="http://schemas.microsoft.com/office/drawing/2014/main" id="{8560504A-7D50-1095-7C17-E6D50ED1C67F}"/>
              </a:ext>
            </a:extLst>
          </p:cNvPr>
          <p:cNvPicPr>
            <a:picLocks noGrp="1" noChangeAspect="1"/>
          </p:cNvPicPr>
          <p:nvPr>
            <p:ph idx="1"/>
          </p:nvPr>
        </p:nvPicPr>
        <p:blipFill>
          <a:blip r:embed="rId4"/>
          <a:stretch>
            <a:fillRect/>
          </a:stretch>
        </p:blipFill>
        <p:spPr>
          <a:xfrm>
            <a:off x="1136705" y="1096230"/>
            <a:ext cx="9918590" cy="5579207"/>
          </a:xfrm>
        </p:spPr>
      </p:pic>
    </p:spTree>
    <p:extLst>
      <p:ext uri="{BB962C8B-B14F-4D97-AF65-F5344CB8AC3E}">
        <p14:creationId xmlns:p14="http://schemas.microsoft.com/office/powerpoint/2010/main" val="1424317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524934"/>
            <a:ext cx="6265938" cy="677333"/>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7</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pic>
        <p:nvPicPr>
          <p:cNvPr id="7" name="Content Placeholder 6">
            <a:extLst>
              <a:ext uri="{FF2B5EF4-FFF2-40B4-BE49-F238E27FC236}">
                <a16:creationId xmlns:a16="http://schemas.microsoft.com/office/drawing/2014/main" id="{A42C4A1E-ECEF-A2F9-85D1-D5884775BE87}"/>
              </a:ext>
            </a:extLst>
          </p:cNvPr>
          <p:cNvPicPr>
            <a:picLocks noGrp="1" noChangeAspect="1"/>
          </p:cNvPicPr>
          <p:nvPr>
            <p:ph idx="1"/>
          </p:nvPr>
        </p:nvPicPr>
        <p:blipFill>
          <a:blip r:embed="rId4"/>
          <a:stretch>
            <a:fillRect/>
          </a:stretch>
        </p:blipFill>
        <p:spPr>
          <a:xfrm>
            <a:off x="1570725" y="1202267"/>
            <a:ext cx="9050549" cy="5090934"/>
          </a:xfrm>
        </p:spPr>
      </p:pic>
    </p:spTree>
    <p:extLst>
      <p:ext uri="{BB962C8B-B14F-4D97-AF65-F5344CB8AC3E}">
        <p14:creationId xmlns:p14="http://schemas.microsoft.com/office/powerpoint/2010/main" val="2358829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755672" y="584624"/>
            <a:ext cx="6680656" cy="677333"/>
          </a:xfrm>
        </p:spPr>
        <p:txBody>
          <a:bodyPr>
            <a:normAutofit/>
          </a:bodyPr>
          <a:lstStyle/>
          <a:p>
            <a:r>
              <a:rPr lang="en-IN" dirty="0">
                <a:latin typeface="Times New Roman" panose="02020603050405020304" pitchFamily="18" charset="0"/>
                <a:cs typeface="Times New Roman" panose="02020603050405020304" pitchFamily="18" charset="0"/>
              </a:rPr>
              <a:t>Existing method</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8</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
        <p:nvSpPr>
          <p:cNvPr id="4" name="Content Placeholder 3">
            <a:extLst>
              <a:ext uri="{FF2B5EF4-FFF2-40B4-BE49-F238E27FC236}">
                <a16:creationId xmlns:a16="http://schemas.microsoft.com/office/drawing/2014/main" id="{71AB2FC6-84BB-BD6F-6C49-A02482CD86E7}"/>
              </a:ext>
            </a:extLst>
          </p:cNvPr>
          <p:cNvSpPr>
            <a:spLocks noGrp="1"/>
          </p:cNvSpPr>
          <p:nvPr>
            <p:ph idx="1"/>
          </p:nvPr>
        </p:nvSpPr>
        <p:spPr>
          <a:xfrm>
            <a:off x="2333162" y="1177272"/>
            <a:ext cx="7525675" cy="129995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From the year 1875 the following professional degree course saw its foundation in India that time the course was allowed only  in English. Till the following time this rule or implementation was in charge.</a:t>
            </a:r>
            <a:endParaRPr lang="en-IN" sz="18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9DB4DB5C-C78E-B648-82CB-6871C7189E1D}"/>
              </a:ext>
            </a:extLst>
          </p:cNvPr>
          <p:cNvSpPr txBox="1">
            <a:spLocks/>
          </p:cNvSpPr>
          <p:nvPr/>
        </p:nvSpPr>
        <p:spPr>
          <a:xfrm>
            <a:off x="2755672" y="2731211"/>
            <a:ext cx="6680656" cy="67733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dirty="0">
                <a:latin typeface="Times New Roman" panose="02020603050405020304" pitchFamily="18" charset="0"/>
                <a:cs typeface="Times New Roman" panose="02020603050405020304" pitchFamily="18" charset="0"/>
              </a:rPr>
              <a:t>PROPOSED SYSTEM</a:t>
            </a:r>
          </a:p>
        </p:txBody>
      </p:sp>
      <p:sp>
        <p:nvSpPr>
          <p:cNvPr id="12" name="Content Placeholder 3">
            <a:extLst>
              <a:ext uri="{FF2B5EF4-FFF2-40B4-BE49-F238E27FC236}">
                <a16:creationId xmlns:a16="http://schemas.microsoft.com/office/drawing/2014/main" id="{B3C55386-84A5-8F59-EC9A-1B046775369B}"/>
              </a:ext>
            </a:extLst>
          </p:cNvPr>
          <p:cNvSpPr txBox="1">
            <a:spLocks/>
          </p:cNvSpPr>
          <p:nvPr/>
        </p:nvSpPr>
        <p:spPr>
          <a:xfrm>
            <a:off x="2333162" y="3449457"/>
            <a:ext cx="7525675" cy="20215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gn="just">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Offering higher education in regional languages has been the news of the hour. The newest  implementation has been in the news for the academic year 2022-2023So, the following survey is done in order </a:t>
            </a:r>
            <a:r>
              <a:rPr lang="en-US" sz="1800" dirty="0" err="1">
                <a:latin typeface="Times New Roman" panose="02020603050405020304" pitchFamily="18" charset="0"/>
                <a:cs typeface="Times New Roman" panose="02020603050405020304" pitchFamily="18" charset="0"/>
              </a:rPr>
              <a:t>ge</a:t>
            </a:r>
            <a:r>
              <a:rPr lang="en-US" sz="1800" dirty="0">
                <a:latin typeface="Times New Roman" panose="02020603050405020304" pitchFamily="18" charset="0"/>
                <a:cs typeface="Times New Roman" panose="02020603050405020304" pitchFamily="18" charset="0"/>
              </a:rPr>
              <a:t> the mindset of the people and the data is then processed by particular algorithms which include LINEAR REGRESSION, KNN , K Means, Random Forest by this we can predict , analyze and get the accuracy of the following implications and the policy.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329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E51E-A0B1-585A-FDC5-7C41FF8FB477}"/>
              </a:ext>
            </a:extLst>
          </p:cNvPr>
          <p:cNvSpPr>
            <a:spLocks noGrp="1"/>
          </p:cNvSpPr>
          <p:nvPr>
            <p:ph type="title"/>
          </p:nvPr>
        </p:nvSpPr>
        <p:spPr>
          <a:xfrm>
            <a:off x="2963031" y="375841"/>
            <a:ext cx="6265938" cy="677333"/>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6" name="Slide Number Placeholder 4">
            <a:extLst>
              <a:ext uri="{FF2B5EF4-FFF2-40B4-BE49-F238E27FC236}">
                <a16:creationId xmlns:a16="http://schemas.microsoft.com/office/drawing/2014/main" id="{BA4DAB56-0688-495B-45C9-B83806B0ED80}"/>
              </a:ext>
            </a:extLst>
          </p:cNvPr>
          <p:cNvSpPr txBox="1">
            <a:spLocks/>
          </p:cNvSpPr>
          <p:nvPr/>
        </p:nvSpPr>
        <p:spPr>
          <a:xfrm>
            <a:off x="11438455" y="6492875"/>
            <a:ext cx="753545" cy="365125"/>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fld id="{6D22F896-40B5-4ADD-8801-0D06FADFA095}" type="slidenum">
              <a:rPr lang="en-US" sz="2000" smtClean="0">
                <a:solidFill>
                  <a:schemeClr val="bg1"/>
                </a:solidFill>
                <a:effectLst>
                  <a:outerShdw blurRad="38100" dist="38100" dir="2700000" algn="tl">
                    <a:srgbClr val="000000">
                      <a:alpha val="43137"/>
                    </a:srgbClr>
                  </a:outerShdw>
                </a:effectLst>
              </a:rPr>
              <a:pPr/>
              <a:t>9</a:t>
            </a:fld>
            <a:endParaRPr lang="en-US" sz="2000" dirty="0">
              <a:solidFill>
                <a:schemeClr val="bg1"/>
              </a:solidFill>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BCC29CEE-818D-1434-9F33-2F2D89D742C1}"/>
              </a:ext>
            </a:extLst>
          </p:cNvPr>
          <p:cNvPicPr>
            <a:picLocks noChangeAspect="1"/>
          </p:cNvPicPr>
          <p:nvPr/>
        </p:nvPicPr>
        <p:blipFill rotWithShape="1">
          <a:blip r:embed="rId2"/>
          <a:srcRect l="1042" t="6352" r="64236" b="6437"/>
          <a:stretch/>
        </p:blipFill>
        <p:spPr>
          <a:xfrm>
            <a:off x="0" y="0"/>
            <a:ext cx="1011894" cy="92329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86A9FF9-6877-2EFC-FA01-141CA60F5EAB}"/>
              </a:ext>
            </a:extLst>
          </p:cNvPr>
          <p:cNvPicPr>
            <a:picLocks noChangeAspect="1"/>
          </p:cNvPicPr>
          <p:nvPr/>
        </p:nvPicPr>
        <p:blipFill>
          <a:blip r:embed="rId3"/>
          <a:stretch>
            <a:fillRect/>
          </a:stretch>
        </p:blipFill>
        <p:spPr>
          <a:xfrm>
            <a:off x="11389855" y="53657"/>
            <a:ext cx="791496" cy="815976"/>
          </a:xfrm>
          <a:prstGeom prst="rect">
            <a:avLst/>
          </a:prstGeom>
        </p:spPr>
      </p:pic>
      <p:sp>
        <p:nvSpPr>
          <p:cNvPr id="4" name="Content Placeholder 3">
            <a:extLst>
              <a:ext uri="{FF2B5EF4-FFF2-40B4-BE49-F238E27FC236}">
                <a16:creationId xmlns:a16="http://schemas.microsoft.com/office/drawing/2014/main" id="{71AB2FC6-84BB-BD6F-6C49-A02482CD86E7}"/>
              </a:ext>
            </a:extLst>
          </p:cNvPr>
          <p:cNvSpPr>
            <a:spLocks noGrp="1"/>
          </p:cNvSpPr>
          <p:nvPr>
            <p:ph idx="1"/>
          </p:nvPr>
        </p:nvSpPr>
        <p:spPr>
          <a:xfrm>
            <a:off x="1765845" y="2298268"/>
            <a:ext cx="8660310" cy="1130732"/>
          </a:xfrm>
        </p:spPr>
        <p:txBody>
          <a:bodyPr>
            <a:normAutofit/>
          </a:bodyPr>
          <a:lstStyle/>
          <a:p>
            <a:pPr marL="0" indent="0" algn="ctr">
              <a:buNone/>
            </a:pPr>
            <a:r>
              <a:rPr lang="en-US" sz="1800" dirty="0">
                <a:latin typeface="Times New Roman" panose="02020603050405020304" pitchFamily="18" charset="0"/>
                <a:cs typeface="Times New Roman" panose="02020603050405020304" pitchFamily="18" charset="0"/>
              </a:rPr>
              <a:t>According to the recent implementation which says that the professional degree course can also be taken in regional languages Whether the AICTE regional language implementation will be knowledgeable or not.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2078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1168</TotalTime>
  <Words>1750</Words>
  <Application>Microsoft Office PowerPoint</Application>
  <PresentationFormat>Widescreen</PresentationFormat>
  <Paragraphs>223</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Bookman Old Style</vt:lpstr>
      <vt:lpstr>Calibri</vt:lpstr>
      <vt:lpstr>Courier New</vt:lpstr>
      <vt:lpstr>Rockwell</vt:lpstr>
      <vt:lpstr>Times New Roman</vt:lpstr>
      <vt:lpstr>Damask</vt:lpstr>
      <vt:lpstr>Visvesvaraya Technological University</vt:lpstr>
      <vt:lpstr>Table of Contents</vt:lpstr>
      <vt:lpstr>Abstract</vt:lpstr>
      <vt:lpstr>introduction</vt:lpstr>
      <vt:lpstr>Literature survey</vt:lpstr>
      <vt:lpstr>Literature survey</vt:lpstr>
      <vt:lpstr>Literature survey</vt:lpstr>
      <vt:lpstr>Existing method</vt:lpstr>
      <vt:lpstr>Problem statement</vt:lpstr>
      <vt:lpstr>SYSTEM REQUIREMENT</vt:lpstr>
      <vt:lpstr>SYSTEM ARCHITECTURE</vt:lpstr>
      <vt:lpstr>Flow chart of algorithm</vt:lpstr>
      <vt:lpstr>Flow chart of algorithm</vt:lpstr>
      <vt:lpstr>Flow chart of algorithm</vt:lpstr>
      <vt:lpstr>Flow chart of algorithm</vt:lpstr>
      <vt:lpstr>modules</vt:lpstr>
      <vt:lpstr>System design</vt:lpstr>
      <vt:lpstr>System design</vt:lpstr>
      <vt:lpstr>System design</vt:lpstr>
      <vt:lpstr>System design</vt:lpstr>
      <vt:lpstr>System design</vt:lpstr>
      <vt:lpstr>System design</vt:lpstr>
      <vt:lpstr>implementation</vt:lpstr>
      <vt:lpstr>implementation</vt:lpstr>
      <vt:lpstr>implementation</vt:lpstr>
      <vt:lpstr>implementation</vt:lpstr>
      <vt:lpstr>implementation</vt:lpstr>
      <vt:lpstr>Testing</vt:lpstr>
      <vt:lpstr>Testing</vt:lpstr>
      <vt:lpstr>Snap shots</vt:lpstr>
      <vt:lpstr>Snap shots</vt:lpstr>
      <vt:lpstr>snapshots</vt:lpstr>
      <vt:lpstr>snapshots</vt:lpstr>
      <vt:lpstr>Results and DISCUSSION </vt:lpstr>
      <vt:lpstr>CONCLUSION</vt:lpstr>
      <vt:lpstr>Future enhancement</vt:lpstr>
      <vt:lpstr>References </vt:lpstr>
      <vt:lpstr>Gantt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dc:title>
  <dc:creator>knbhardwaja18@gmail.com</dc:creator>
  <cp:lastModifiedBy>Venky Gowda</cp:lastModifiedBy>
  <cp:revision>26</cp:revision>
  <dcterms:created xsi:type="dcterms:W3CDTF">2022-04-25T06:16:12Z</dcterms:created>
  <dcterms:modified xsi:type="dcterms:W3CDTF">2022-06-27T07:13:50Z</dcterms:modified>
</cp:coreProperties>
</file>