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74D515F-5FBD-49A8-BB3C-420405E2617E}"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245374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209513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07273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198007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4669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371724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436527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36309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42225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D515F-5FBD-49A8-BB3C-420405E2617E}"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8375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D515F-5FBD-49A8-BB3C-420405E2617E}"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18478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D515F-5FBD-49A8-BB3C-420405E2617E}"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284145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D515F-5FBD-49A8-BB3C-420405E2617E}"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244108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D515F-5FBD-49A8-BB3C-420405E2617E}"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267216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D515F-5FBD-49A8-BB3C-420405E2617E}"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13797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D515F-5FBD-49A8-BB3C-420405E2617E}"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3806A-13D4-4F55-A362-7022F48BFEA6}" type="slidenum">
              <a:rPr lang="en-US" smtClean="0"/>
              <a:t>‹#›</a:t>
            </a:fld>
            <a:endParaRPr lang="en-US"/>
          </a:p>
        </p:txBody>
      </p:sp>
    </p:spTree>
    <p:extLst>
      <p:ext uri="{BB962C8B-B14F-4D97-AF65-F5344CB8AC3E}">
        <p14:creationId xmlns:p14="http://schemas.microsoft.com/office/powerpoint/2010/main" val="1433988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74D515F-5FBD-49A8-BB3C-420405E2617E}" type="datetimeFigureOut">
              <a:rPr lang="en-US" smtClean="0"/>
              <a:t>2/28/2021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F93806A-13D4-4F55-A362-7022F48BFEA6}" type="slidenum">
              <a:rPr lang="en-US" smtClean="0"/>
              <a:t>‹#›</a:t>
            </a:fld>
            <a:endParaRPr lang="en-US"/>
          </a:p>
        </p:txBody>
      </p:sp>
    </p:spTree>
    <p:extLst>
      <p:ext uri="{BB962C8B-B14F-4D97-AF65-F5344CB8AC3E}">
        <p14:creationId xmlns:p14="http://schemas.microsoft.com/office/powerpoint/2010/main" val="2355579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4455-3716-4CF6-9D89-5185A4DCC620}"/>
              </a:ext>
            </a:extLst>
          </p:cNvPr>
          <p:cNvSpPr>
            <a:spLocks noGrp="1"/>
          </p:cNvSpPr>
          <p:nvPr>
            <p:ph type="ctrTitle"/>
          </p:nvPr>
        </p:nvSpPr>
        <p:spPr>
          <a:xfrm>
            <a:off x="2095500" y="534879"/>
            <a:ext cx="8001000" cy="1409331"/>
          </a:xfrm>
        </p:spPr>
        <p:txBody>
          <a:bodyPr/>
          <a:lstStyle/>
          <a:p>
            <a:r>
              <a:rPr lang="en-US" dirty="0"/>
              <a:t>Relational Database</a:t>
            </a:r>
          </a:p>
        </p:txBody>
      </p:sp>
      <p:sp>
        <p:nvSpPr>
          <p:cNvPr id="3" name="Subtitle 2">
            <a:extLst>
              <a:ext uri="{FF2B5EF4-FFF2-40B4-BE49-F238E27FC236}">
                <a16:creationId xmlns:a16="http://schemas.microsoft.com/office/drawing/2014/main" id="{8A3DC8B1-CA9A-4CC5-A1CC-8DD09D41217C}"/>
              </a:ext>
            </a:extLst>
          </p:cNvPr>
          <p:cNvSpPr>
            <a:spLocks noGrp="1"/>
          </p:cNvSpPr>
          <p:nvPr>
            <p:ph type="subTitle" idx="1"/>
          </p:nvPr>
        </p:nvSpPr>
        <p:spPr>
          <a:xfrm>
            <a:off x="613190" y="2455333"/>
            <a:ext cx="6400800" cy="1947333"/>
          </a:xfrm>
        </p:spPr>
        <p:txBody>
          <a:bodyPr/>
          <a:lstStyle/>
          <a:p>
            <a:pPr marL="342900" indent="-342900">
              <a:buFont typeface="Arial" panose="020B0604020202020204" pitchFamily="34" charset="0"/>
              <a:buChar char="•"/>
            </a:pPr>
            <a:r>
              <a:rPr lang="en-US" dirty="0"/>
              <a:t>What is RDBMS ?</a:t>
            </a:r>
          </a:p>
          <a:p>
            <a:pPr marL="342900" indent="-342900">
              <a:buFont typeface="Arial" panose="020B0604020202020204" pitchFamily="34" charset="0"/>
              <a:buChar char="•"/>
            </a:pPr>
            <a:r>
              <a:rPr lang="en-US" dirty="0"/>
              <a:t>List of RDBMS</a:t>
            </a:r>
          </a:p>
        </p:txBody>
      </p:sp>
    </p:spTree>
    <p:extLst>
      <p:ext uri="{BB962C8B-B14F-4D97-AF65-F5344CB8AC3E}">
        <p14:creationId xmlns:p14="http://schemas.microsoft.com/office/powerpoint/2010/main" val="127257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92A3-7E4C-4B41-AA0B-A6289DFBD06E}"/>
              </a:ext>
            </a:extLst>
          </p:cNvPr>
          <p:cNvSpPr>
            <a:spLocks noGrp="1"/>
          </p:cNvSpPr>
          <p:nvPr>
            <p:ph type="title"/>
          </p:nvPr>
        </p:nvSpPr>
        <p:spPr>
          <a:xfrm>
            <a:off x="684212" y="252683"/>
            <a:ext cx="8534400" cy="1507067"/>
          </a:xfrm>
        </p:spPr>
        <p:txBody>
          <a:bodyPr/>
          <a:lstStyle/>
          <a:p>
            <a:r>
              <a:rPr lang="en-US" dirty="0"/>
              <a:t>RDBMS : Definition</a:t>
            </a:r>
          </a:p>
        </p:txBody>
      </p:sp>
      <p:sp>
        <p:nvSpPr>
          <p:cNvPr id="3" name="Content Placeholder 2">
            <a:extLst>
              <a:ext uri="{FF2B5EF4-FFF2-40B4-BE49-F238E27FC236}">
                <a16:creationId xmlns:a16="http://schemas.microsoft.com/office/drawing/2014/main" id="{427F8B1E-992F-4496-88D8-6BCBD2059E6A}"/>
              </a:ext>
            </a:extLst>
          </p:cNvPr>
          <p:cNvSpPr>
            <a:spLocks noGrp="1"/>
          </p:cNvSpPr>
          <p:nvPr>
            <p:ph idx="1"/>
          </p:nvPr>
        </p:nvSpPr>
        <p:spPr>
          <a:xfrm>
            <a:off x="1252383" y="1621366"/>
            <a:ext cx="8534400" cy="3615267"/>
          </a:xfrm>
        </p:spPr>
        <p:txBody>
          <a:bodyPr/>
          <a:lstStyle/>
          <a:p>
            <a:r>
              <a:rPr lang="en-US" dirty="0"/>
              <a:t>A relational database is a digital database based on the relational model of data, as proposed by E. F. Codd in 1970. A software system used to maintain relational databases is a relational database management system (RDBMS). Many relational database systems have an option of using the SQL (Structured Query Language) for querying and maintaining the database.</a:t>
            </a:r>
          </a:p>
        </p:txBody>
      </p:sp>
    </p:spTree>
    <p:extLst>
      <p:ext uri="{BB962C8B-B14F-4D97-AF65-F5344CB8AC3E}">
        <p14:creationId xmlns:p14="http://schemas.microsoft.com/office/powerpoint/2010/main" val="280791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62D1-AAE1-4B5C-BC73-B2C90DDA010E}"/>
              </a:ext>
            </a:extLst>
          </p:cNvPr>
          <p:cNvSpPr>
            <a:spLocks noGrp="1"/>
          </p:cNvSpPr>
          <p:nvPr>
            <p:ph type="title"/>
          </p:nvPr>
        </p:nvSpPr>
        <p:spPr>
          <a:xfrm>
            <a:off x="772989" y="483503"/>
            <a:ext cx="8534400" cy="1507067"/>
          </a:xfrm>
        </p:spPr>
        <p:txBody>
          <a:bodyPr/>
          <a:lstStyle/>
          <a:p>
            <a:r>
              <a:rPr lang="en-US" dirty="0"/>
              <a:t>List of </a:t>
            </a:r>
            <a:r>
              <a:rPr lang="en-US" dirty="0" err="1"/>
              <a:t>rdbms</a:t>
            </a:r>
            <a:endParaRPr lang="en-US" dirty="0"/>
          </a:p>
        </p:txBody>
      </p:sp>
      <p:sp>
        <p:nvSpPr>
          <p:cNvPr id="3" name="Content Placeholder 2">
            <a:extLst>
              <a:ext uri="{FF2B5EF4-FFF2-40B4-BE49-F238E27FC236}">
                <a16:creationId xmlns:a16="http://schemas.microsoft.com/office/drawing/2014/main" id="{691E7E34-3300-495C-AAC4-1F6461EB91D2}"/>
              </a:ext>
            </a:extLst>
          </p:cNvPr>
          <p:cNvSpPr>
            <a:spLocks noGrp="1"/>
          </p:cNvSpPr>
          <p:nvPr>
            <p:ph idx="1"/>
          </p:nvPr>
        </p:nvSpPr>
        <p:spPr>
          <a:xfrm>
            <a:off x="772989" y="2292658"/>
            <a:ext cx="8534400" cy="3615267"/>
          </a:xfrm>
        </p:spPr>
        <p:txBody>
          <a:bodyPr/>
          <a:lstStyle/>
          <a:p>
            <a:r>
              <a:rPr lang="en-US" dirty="0"/>
              <a:t>MySQL</a:t>
            </a:r>
          </a:p>
          <a:p>
            <a:r>
              <a:rPr lang="en-US" dirty="0"/>
              <a:t>PostgreSQL</a:t>
            </a:r>
          </a:p>
          <a:p>
            <a:r>
              <a:rPr lang="en-US" dirty="0"/>
              <a:t>SQL SERVER</a:t>
            </a:r>
          </a:p>
        </p:txBody>
      </p:sp>
    </p:spTree>
    <p:extLst>
      <p:ext uri="{BB962C8B-B14F-4D97-AF65-F5344CB8AC3E}">
        <p14:creationId xmlns:p14="http://schemas.microsoft.com/office/powerpoint/2010/main" val="60174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2BE15-C168-45AE-A6B9-86FECA7AC818}"/>
              </a:ext>
            </a:extLst>
          </p:cNvPr>
          <p:cNvSpPr>
            <a:spLocks noGrp="1"/>
          </p:cNvSpPr>
          <p:nvPr>
            <p:ph idx="1"/>
          </p:nvPr>
        </p:nvSpPr>
        <p:spPr>
          <a:xfrm>
            <a:off x="790744" y="2488215"/>
            <a:ext cx="8534400" cy="3615267"/>
          </a:xfrm>
        </p:spPr>
        <p:txBody>
          <a:bodyPr>
            <a:normAutofit fontScale="92500" lnSpcReduction="10000"/>
          </a:bodyPr>
          <a:lstStyle/>
          <a:p>
            <a:pPr marL="0" indent="0">
              <a:buNone/>
            </a:pPr>
            <a:r>
              <a:rPr lang="en-US" dirty="0">
                <a:solidFill>
                  <a:srgbClr val="FF0000"/>
                </a:solidFill>
              </a:rPr>
              <a:t>MySQL</a:t>
            </a:r>
            <a:r>
              <a:rPr lang="en-US" dirty="0"/>
              <a:t>:</a:t>
            </a:r>
          </a:p>
          <a:p>
            <a:pPr marL="0" indent="0">
              <a:buNone/>
            </a:pPr>
            <a:r>
              <a:rPr lang="en-US" dirty="0"/>
              <a:t>is an open-source relational database management system (RDBMS).</a:t>
            </a:r>
          </a:p>
          <a:p>
            <a:pPr marL="0" indent="0">
              <a:buNone/>
            </a:pPr>
            <a:r>
              <a:rPr lang="en-US" dirty="0"/>
              <a:t>MySQL has stand-alone clients that allow users to interact directly with a MySQL database using SQL, but more often MySQL is used with other programs to implement applications that need relational database capability. MySQL is a component of the LAMP web application software stack (and others), which is an acronym for Linux, Apache, MySQL, Perl/PHP/Python. MySQL is used by many database-driven web applications, including Drupal, Joomla, </a:t>
            </a:r>
            <a:r>
              <a:rPr lang="en-US" dirty="0" err="1"/>
              <a:t>phpBB</a:t>
            </a:r>
            <a:r>
              <a:rPr lang="en-US" dirty="0"/>
              <a:t>, and WordPress. MySQL is also used by many popular websites, including Facebook Flickr, </a:t>
            </a:r>
            <a:r>
              <a:rPr lang="en-US" dirty="0" err="1"/>
              <a:t>MediaWiki</a:t>
            </a:r>
            <a:r>
              <a:rPr lang="en-US" dirty="0"/>
              <a:t>, </a:t>
            </a:r>
            <a:r>
              <a:rPr lang="en-US" dirty="0" err="1"/>
              <a:t>Twitter,and</a:t>
            </a:r>
            <a:r>
              <a:rPr lang="en-US" dirty="0"/>
              <a:t> YouTube.</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2911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B3AD6-2ABB-400A-8640-0FDC87A3CBAB}"/>
              </a:ext>
            </a:extLst>
          </p:cNvPr>
          <p:cNvSpPr>
            <a:spLocks noGrp="1"/>
          </p:cNvSpPr>
          <p:nvPr>
            <p:ph idx="1"/>
          </p:nvPr>
        </p:nvSpPr>
        <p:spPr>
          <a:xfrm>
            <a:off x="586556" y="612557"/>
            <a:ext cx="11256255" cy="5992429"/>
          </a:xfrm>
        </p:spPr>
        <p:txBody>
          <a:bodyPr>
            <a:normAutofit fontScale="92500" lnSpcReduction="10000"/>
          </a:bodyPr>
          <a:lstStyle/>
          <a:p>
            <a:pPr marL="0" indent="0">
              <a:buNone/>
            </a:pPr>
            <a:r>
              <a:rPr lang="en-US" b="0" i="0" dirty="0">
                <a:solidFill>
                  <a:srgbClr val="FF0000"/>
                </a:solidFill>
                <a:effectLst/>
                <a:latin typeface="Open Sans" panose="020B0606030504020204" pitchFamily="34" charset="0"/>
              </a:rPr>
              <a:t>PostgreSQL :</a:t>
            </a:r>
          </a:p>
          <a:p>
            <a:pPr marL="0" indent="0">
              <a:buNone/>
            </a:pPr>
            <a:r>
              <a:rPr lang="en-US" b="0" i="0" dirty="0">
                <a:solidFill>
                  <a:srgbClr val="0D0A0B"/>
                </a:solidFill>
                <a:effectLst/>
                <a:latin typeface="Open Sans" panose="020B0606030504020204" pitchFamily="34" charset="0"/>
              </a:rPr>
              <a:t>is a powerful, open source object-relational database system with over 30 years of active development that has earned it a strong reputation for reliability, feature robustness, and performance.</a:t>
            </a:r>
          </a:p>
          <a:p>
            <a:pPr marL="0" indent="0">
              <a:buNone/>
            </a:pPr>
            <a:r>
              <a:rPr lang="en-US" dirty="0">
                <a:solidFill>
                  <a:srgbClr val="FF0000"/>
                </a:solidFill>
              </a:rPr>
              <a:t>Postgres Advantages over MySQL:</a:t>
            </a:r>
          </a:p>
          <a:p>
            <a:pPr marL="0" indent="0">
              <a:buNone/>
            </a:pPr>
            <a:r>
              <a:rPr lang="en-US" dirty="0">
                <a:solidFill>
                  <a:schemeClr val="bg1"/>
                </a:solidFill>
              </a:rPr>
              <a:t>Postgres is an object-relational database, while MySQL is a purely relational database. This means that Postgres includes features like table inheritance and function overloading, which can be important to certain applications. Postgres also adheres more closely to SQL standards.</a:t>
            </a:r>
          </a:p>
          <a:p>
            <a:pPr marL="0" indent="0">
              <a:buNone/>
            </a:pPr>
            <a:endParaRPr lang="en-US" dirty="0">
              <a:solidFill>
                <a:schemeClr val="bg1"/>
              </a:solidFill>
            </a:endParaRPr>
          </a:p>
          <a:p>
            <a:pPr marL="0" indent="0">
              <a:buNone/>
            </a:pPr>
            <a:r>
              <a:rPr lang="en-US" dirty="0">
                <a:solidFill>
                  <a:schemeClr val="bg1"/>
                </a:solidFill>
              </a:rPr>
              <a:t>Postgres handles concurrency better than MySQL for multiple reasons:</a:t>
            </a:r>
          </a:p>
          <a:p>
            <a:pPr marL="0" indent="0">
              <a:buNone/>
            </a:pPr>
            <a:endParaRPr lang="en-US" dirty="0">
              <a:solidFill>
                <a:schemeClr val="bg1"/>
              </a:solidFill>
            </a:endParaRPr>
          </a:p>
          <a:p>
            <a:pPr marL="0" indent="0">
              <a:buNone/>
            </a:pPr>
            <a:r>
              <a:rPr lang="en-US" dirty="0">
                <a:solidFill>
                  <a:schemeClr val="bg1"/>
                </a:solidFill>
              </a:rPr>
              <a:t>Postgres implements </a:t>
            </a:r>
            <a:r>
              <a:rPr lang="en-US" dirty="0" err="1">
                <a:solidFill>
                  <a:schemeClr val="bg1"/>
                </a:solidFill>
              </a:rPr>
              <a:t>Multiversion</a:t>
            </a:r>
            <a:r>
              <a:rPr lang="en-US" dirty="0">
                <a:solidFill>
                  <a:schemeClr val="bg1"/>
                </a:solidFill>
              </a:rPr>
              <a:t> Concurrency Control (MVCC) without read locks Postgres supports parallel query plans that can use multiple CPUs/cores Postgres can create indexes in a non-blocking way (through the CREATE INDEX CONCURRENTLY syntax), and it can create partial indexes (for example, if you have a model with soft deletes, you can create an index that ignores records marked as deleted) Postgres is known for protecting data integrity at the transaction level. This makes it less vulnerable to data corruption.</a:t>
            </a: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406254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48164-C727-43FC-99CE-801CDB0850DF}"/>
              </a:ext>
            </a:extLst>
          </p:cNvPr>
          <p:cNvSpPr>
            <a:spLocks noGrp="1"/>
          </p:cNvSpPr>
          <p:nvPr>
            <p:ph idx="1"/>
          </p:nvPr>
        </p:nvSpPr>
        <p:spPr>
          <a:xfrm>
            <a:off x="224900" y="1786631"/>
            <a:ext cx="5172723" cy="3615267"/>
          </a:xfrm>
        </p:spPr>
        <p:txBody>
          <a:bodyPr>
            <a:normAutofit fontScale="85000" lnSpcReduction="20000"/>
          </a:bodyPr>
          <a:lstStyle/>
          <a:p>
            <a:r>
              <a:rPr lang="en-US" dirty="0">
                <a:solidFill>
                  <a:srgbClr val="FF0000"/>
                </a:solidFill>
              </a:rPr>
              <a:t>SQL SERVER:</a:t>
            </a:r>
          </a:p>
          <a:p>
            <a:pPr marL="0" indent="0">
              <a:buNone/>
            </a:pPr>
            <a:r>
              <a:rPr lang="en-US" dirty="0">
                <a:solidFill>
                  <a:schemeClr val="bg1"/>
                </a:solidFill>
              </a:rPr>
              <a:t>Microsoft 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 (including the Internet). Microsoft markets at least a dozen different editions of Microsoft SQL Server, aimed at different audiences and for workloads ranging from small single-machine applications to large Internet-facing applications with many concurrent users.</a:t>
            </a:r>
          </a:p>
          <a:p>
            <a:endParaRPr lang="en-US" dirty="0"/>
          </a:p>
          <a:p>
            <a:endParaRPr lang="en-US" dirty="0"/>
          </a:p>
          <a:p>
            <a:endParaRPr lang="en-US" dirty="0"/>
          </a:p>
          <a:p>
            <a:endParaRPr lang="en-US" dirty="0"/>
          </a:p>
          <a:p>
            <a:endParaRPr lang="en-US" dirty="0"/>
          </a:p>
          <a:p>
            <a:endParaRPr lang="en-US" dirty="0"/>
          </a:p>
        </p:txBody>
      </p:sp>
      <p:pic>
        <p:nvPicPr>
          <p:cNvPr id="3074" name="Picture 2" descr="MySQL and MSSQL similarities and differences">
            <a:extLst>
              <a:ext uri="{FF2B5EF4-FFF2-40B4-BE49-F238E27FC236}">
                <a16:creationId xmlns:a16="http://schemas.microsoft.com/office/drawing/2014/main" id="{B05C8A0E-0E6E-4055-AE6C-9EE4DEA32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362" y="621032"/>
            <a:ext cx="6428738" cy="478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87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E33B4C-4AE3-4E9A-8CB6-37895B86E00B}"/>
              </a:ext>
            </a:extLst>
          </p:cNvPr>
          <p:cNvSpPr>
            <a:spLocks noGrp="1"/>
          </p:cNvSpPr>
          <p:nvPr>
            <p:ph idx="1"/>
          </p:nvPr>
        </p:nvSpPr>
        <p:spPr>
          <a:xfrm>
            <a:off x="684212" y="685800"/>
            <a:ext cx="9800316" cy="4951520"/>
          </a:xfrm>
        </p:spPr>
        <p:txBody>
          <a:bodyPr/>
          <a:lstStyle/>
          <a:p>
            <a:pPr algn="l"/>
            <a:r>
              <a:rPr lang="en-US" b="1" i="0" dirty="0">
                <a:solidFill>
                  <a:srgbClr val="FF0000"/>
                </a:solidFill>
                <a:effectLst/>
                <a:latin typeface="Nunito Sans"/>
              </a:rPr>
              <a:t>Difference Between SQL Server and PostgreSQL</a:t>
            </a:r>
          </a:p>
          <a:p>
            <a:pPr marL="0" indent="0" algn="l">
              <a:buNone/>
            </a:pPr>
            <a:r>
              <a:rPr lang="en-US" b="0" i="0" dirty="0">
                <a:solidFill>
                  <a:schemeClr val="bg1"/>
                </a:solidFill>
                <a:effectLst/>
                <a:latin typeface="Nunito Sans"/>
              </a:rPr>
              <a:t>Both of these being types of SQL a question may arise about what is the difference between both SQL Server vs PostgreSQL. Microsoft SQL server is a database management and analysis system which is mainly used for e-commerce, line of business and different data warehousing solutions. PostgreSQL, on the other hand, is an advanced object-relational database management system which provides support to the extended subset of SQL standards including different transactions, foreign keys, subqueries, triggers, and different user-defined types and functions.</a:t>
            </a:r>
          </a:p>
          <a:p>
            <a:endParaRPr lang="en-US" dirty="0"/>
          </a:p>
        </p:txBody>
      </p:sp>
    </p:spTree>
    <p:extLst>
      <p:ext uri="{BB962C8B-B14F-4D97-AF65-F5344CB8AC3E}">
        <p14:creationId xmlns:p14="http://schemas.microsoft.com/office/powerpoint/2010/main" val="5014569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TotalTime>
  <Words>580</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Nunito Sans</vt:lpstr>
      <vt:lpstr>Open Sans</vt:lpstr>
      <vt:lpstr>Wingdings 3</vt:lpstr>
      <vt:lpstr>Slice</vt:lpstr>
      <vt:lpstr>Relational Database</vt:lpstr>
      <vt:lpstr>RDBMS : Definition</vt:lpstr>
      <vt:lpstr>List of rdbms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dc:title>
  <dc:creator>rchid_baccouchi@outlook.com</dc:creator>
  <cp:lastModifiedBy>rchid_baccouchi@outlook.com</cp:lastModifiedBy>
  <cp:revision>4</cp:revision>
  <dcterms:created xsi:type="dcterms:W3CDTF">2021-03-01T03:35:47Z</dcterms:created>
  <dcterms:modified xsi:type="dcterms:W3CDTF">2021-03-01T04:31:29Z</dcterms:modified>
</cp:coreProperties>
</file>