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543" autoAdjust="0"/>
    <p:restoredTop sz="94660"/>
  </p:normalViewPr>
  <p:slideViewPr>
    <p:cSldViewPr snapToGrid="0">
      <p:cViewPr>
        <p:scale>
          <a:sx n="100" d="100"/>
          <a:sy n="100" d="100"/>
        </p:scale>
        <p:origin x="-1902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1474D6B-55D0-46AE-B1D4-CC4513EC7FD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F1474D6B-55D0-46AE-B1D4-CC4513EC7FD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F1474D6B-55D0-46AE-B1D4-CC4513EC7FD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F1474D6B-55D0-46AE-B1D4-CC4513EC7FD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F1474D6B-55D0-46AE-B1D4-CC4513EC7FD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4D6B-55D0-46AE-B1D4-CC4513EC7FD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F1474D6B-55D0-46AE-B1D4-CC4513EC7FD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F1474D6B-55D0-46AE-B1D4-CC4513EC7FD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F1474D6B-55D0-46AE-B1D4-CC4513EC7FD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1474D6B-55D0-46AE-B1D4-CC4513EC7FD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F733B1F-9D27-4171-B98B-FDA9BF33E8E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 txBox="1">
            <a:spLocks/>
          </p:cNvSpPr>
          <p:nvPr/>
        </p:nvSpPr>
        <p:spPr>
          <a:xfrm>
            <a:off x="1" y="312959"/>
            <a:ext cx="12191999" cy="612332"/>
          </a:xfrm>
          <a:prstGeom prst="rect">
            <a:avLst/>
          </a:prstGeom>
        </p:spPr>
        <p:txBody>
          <a:bodyPr/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Stock Market Prediction w/ News Article Reaction</a:t>
            </a:r>
            <a:endParaRPr lang="en-US" sz="36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-1" y="2535555"/>
            <a:ext cx="5183188" cy="3130517"/>
            <a:chOff x="813724" y="2386023"/>
            <a:chExt cx="5183188" cy="3130517"/>
          </a:xfrm>
        </p:grpSpPr>
        <p:sp>
          <p:nvSpPr>
            <p:cNvPr id="37" name="Text Placeholder 5"/>
            <p:cNvSpPr txBox="1">
              <a:spLocks/>
            </p:cNvSpPr>
            <p:nvPr/>
          </p:nvSpPr>
          <p:spPr>
            <a:xfrm>
              <a:off x="1094049" y="2386023"/>
              <a:ext cx="3262974" cy="5762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800" b="0" kern="1200" cap="none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Implementation</a:t>
              </a:r>
              <a:endParaRPr lang="en-US" dirty="0"/>
            </a:p>
          </p:txBody>
        </p:sp>
        <p:sp>
          <p:nvSpPr>
            <p:cNvPr id="38" name="Content Placeholder 6"/>
            <p:cNvSpPr txBox="1">
              <a:spLocks/>
            </p:cNvSpPr>
            <p:nvPr/>
          </p:nvSpPr>
          <p:spPr>
            <a:xfrm>
              <a:off x="813724" y="2962285"/>
              <a:ext cx="5183188" cy="255425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Tx/>
              </a:pPr>
              <a:r>
                <a:rPr lang="en-US" sz="1700" dirty="0" smtClean="0"/>
                <a:t>Scan, summarize, and extract keywords</a:t>
              </a:r>
            </a:p>
            <a:p>
              <a:pPr>
                <a:buClrTx/>
              </a:pPr>
              <a:r>
                <a:rPr lang="en-US" sz="1700" dirty="0" smtClean="0"/>
                <a:t>Evaluate the impact on stock price</a:t>
              </a:r>
            </a:p>
            <a:p>
              <a:pPr>
                <a:buClrTx/>
              </a:pPr>
              <a:r>
                <a:rPr lang="en-US" sz="1700" dirty="0" smtClean="0"/>
                <a:t>Generate model</a:t>
              </a:r>
            </a:p>
            <a:p>
              <a:pPr>
                <a:buClrTx/>
              </a:pPr>
              <a:r>
                <a:rPr lang="en-US" sz="1700" dirty="0" smtClean="0"/>
                <a:t>Pass in recent/new articles</a:t>
              </a:r>
            </a:p>
            <a:p>
              <a:pPr>
                <a:buClrTx/>
              </a:pPr>
              <a:r>
                <a:rPr lang="en-US" sz="1700" dirty="0" smtClean="0"/>
                <a:t>Add predictions to price dataset</a:t>
              </a:r>
            </a:p>
            <a:p>
              <a:pPr>
                <a:buClrTx/>
              </a:pPr>
              <a:r>
                <a:rPr lang="en-US" sz="1700" dirty="0" smtClean="0"/>
                <a:t>Model and predict with new dataset</a:t>
              </a:r>
              <a:endParaRPr lang="en-US" sz="17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362042" y="991966"/>
            <a:ext cx="3829957" cy="2251000"/>
            <a:chOff x="5436261" y="3737745"/>
            <a:chExt cx="3646339" cy="2251000"/>
          </a:xfrm>
        </p:grpSpPr>
        <p:sp>
          <p:nvSpPr>
            <p:cNvPr id="40" name="Text Placeholder 5"/>
            <p:cNvSpPr txBox="1">
              <a:spLocks/>
            </p:cNvSpPr>
            <p:nvPr/>
          </p:nvSpPr>
          <p:spPr>
            <a:xfrm>
              <a:off x="5716586" y="3737745"/>
              <a:ext cx="1643683" cy="5762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800" b="0" kern="1200" cap="none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mtClean="0"/>
                <a:t>Results</a:t>
              </a:r>
              <a:endParaRPr lang="en-US" dirty="0"/>
            </a:p>
          </p:txBody>
        </p:sp>
        <p:sp>
          <p:nvSpPr>
            <p:cNvPr id="41" name="Content Placeholder 6"/>
            <p:cNvSpPr txBox="1">
              <a:spLocks/>
            </p:cNvSpPr>
            <p:nvPr/>
          </p:nvSpPr>
          <p:spPr>
            <a:xfrm>
              <a:off x="5436261" y="4314007"/>
              <a:ext cx="3646339" cy="167473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Tx/>
              </a:pPr>
              <a:r>
                <a:rPr lang="en-US" sz="1700" dirty="0" smtClean="0"/>
                <a:t>Daily SVM: </a:t>
              </a:r>
              <a:r>
                <a:rPr lang="en-US" sz="1700" b="1" i="1" u="sng" dirty="0" smtClean="0"/>
                <a:t>XX</a:t>
              </a:r>
              <a:r>
                <a:rPr lang="en-US" sz="1700" dirty="0" smtClean="0"/>
                <a:t>%, </a:t>
              </a:r>
              <a:r>
                <a:rPr lang="en-US" sz="1700" b="1" i="1" u="sng" dirty="0" smtClean="0"/>
                <a:t>YY</a:t>
              </a:r>
              <a:r>
                <a:rPr lang="en-US" sz="1700" dirty="0" smtClean="0"/>
                <a:t>%</a:t>
              </a:r>
            </a:p>
            <a:p>
              <a:pPr>
                <a:buClrTx/>
              </a:pPr>
              <a:r>
                <a:rPr lang="en-US" sz="1700" dirty="0" smtClean="0"/>
                <a:t>Daily </a:t>
              </a:r>
              <a:r>
                <a:rPr lang="en-US" sz="1700" dirty="0" err="1" smtClean="0"/>
                <a:t>Nnet</a:t>
              </a:r>
              <a:r>
                <a:rPr lang="en-US" sz="1700" dirty="0" smtClean="0"/>
                <a:t>: </a:t>
              </a:r>
              <a:r>
                <a:rPr lang="en-US" sz="1700" b="1" i="1" u="sng" dirty="0"/>
                <a:t>XX</a:t>
              </a:r>
              <a:r>
                <a:rPr lang="en-US" sz="1700" dirty="0" smtClean="0"/>
                <a:t>%</a:t>
              </a:r>
              <a:r>
                <a:rPr lang="en-US" sz="1700" dirty="0"/>
                <a:t>, </a:t>
              </a:r>
              <a:r>
                <a:rPr lang="en-US" sz="1700" b="1" i="1" u="sng" dirty="0"/>
                <a:t>YY</a:t>
              </a:r>
              <a:r>
                <a:rPr lang="en-US" sz="1700" dirty="0"/>
                <a:t>%</a:t>
              </a:r>
              <a:endParaRPr lang="en-US" sz="1700" dirty="0" smtClean="0"/>
            </a:p>
            <a:p>
              <a:pPr>
                <a:buClrTx/>
              </a:pPr>
              <a:r>
                <a:rPr lang="en-US" sz="1700" dirty="0" smtClean="0"/>
                <a:t>Daily SVM w/ news: </a:t>
              </a:r>
              <a:r>
                <a:rPr lang="en-US" sz="1700" b="1" i="1" u="sng" dirty="0"/>
                <a:t>XX</a:t>
              </a:r>
              <a:r>
                <a:rPr lang="en-US" sz="1700" dirty="0" smtClean="0"/>
                <a:t>%</a:t>
              </a:r>
              <a:r>
                <a:rPr lang="en-US" sz="1700" dirty="0"/>
                <a:t>, </a:t>
              </a:r>
              <a:r>
                <a:rPr lang="en-US" sz="1700" b="1" i="1" u="sng" dirty="0"/>
                <a:t>YY</a:t>
              </a:r>
              <a:r>
                <a:rPr lang="en-US" sz="1700" dirty="0"/>
                <a:t>%</a:t>
              </a:r>
              <a:endParaRPr lang="en-US" sz="1700" dirty="0" smtClean="0"/>
            </a:p>
            <a:p>
              <a:pPr>
                <a:buClrTx/>
              </a:pPr>
              <a:r>
                <a:rPr lang="en-US" sz="1700" dirty="0" smtClean="0"/>
                <a:t>Daily </a:t>
              </a:r>
              <a:r>
                <a:rPr lang="en-US" sz="1700" dirty="0" err="1" smtClean="0"/>
                <a:t>Nnet</a:t>
              </a:r>
              <a:r>
                <a:rPr lang="en-US" sz="1700" dirty="0" smtClean="0"/>
                <a:t> w/ news: </a:t>
              </a:r>
              <a:r>
                <a:rPr lang="en-US" sz="1700" b="1" i="1" u="sng" dirty="0"/>
                <a:t>XX</a:t>
              </a:r>
              <a:r>
                <a:rPr lang="en-US" sz="1700" dirty="0" smtClean="0"/>
                <a:t>%</a:t>
              </a:r>
              <a:r>
                <a:rPr lang="en-US" sz="1700" dirty="0"/>
                <a:t>, </a:t>
              </a:r>
              <a:r>
                <a:rPr lang="en-US" sz="1700" b="1" i="1" u="sng" dirty="0"/>
                <a:t>YY</a:t>
              </a:r>
              <a:r>
                <a:rPr lang="en-US" sz="1700" dirty="0"/>
                <a:t>%</a:t>
              </a:r>
              <a:endParaRPr lang="en-US" sz="1700" dirty="0" smtClean="0"/>
            </a:p>
            <a:p>
              <a:pPr lvl="1">
                <a:buClrTx/>
              </a:pPr>
              <a:endParaRPr lang="en-US" sz="17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702838" y="991966"/>
            <a:ext cx="3659204" cy="2943377"/>
            <a:chOff x="0" y="3916458"/>
            <a:chExt cx="5463514" cy="2943377"/>
          </a:xfrm>
        </p:grpSpPr>
        <p:sp>
          <p:nvSpPr>
            <p:cNvPr id="46" name="Text Placeholder 5"/>
            <p:cNvSpPr txBox="1">
              <a:spLocks/>
            </p:cNvSpPr>
            <p:nvPr/>
          </p:nvSpPr>
          <p:spPr>
            <a:xfrm>
              <a:off x="280327" y="3916458"/>
              <a:ext cx="2807777" cy="5762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800" b="0" kern="1200" cap="none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Features</a:t>
              </a:r>
              <a:endParaRPr lang="en-US" dirty="0"/>
            </a:p>
          </p:txBody>
        </p:sp>
        <p:sp>
          <p:nvSpPr>
            <p:cNvPr id="47" name="Content Placeholder 6"/>
            <p:cNvSpPr txBox="1">
              <a:spLocks/>
            </p:cNvSpPr>
            <p:nvPr/>
          </p:nvSpPr>
          <p:spPr>
            <a:xfrm>
              <a:off x="0" y="4527872"/>
              <a:ext cx="5463514" cy="233196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 lnSpcReduction="20000"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Tx/>
              </a:pPr>
              <a:r>
                <a:rPr lang="en-US" dirty="0"/>
                <a:t>SVM – RBF Kernel</a:t>
              </a:r>
            </a:p>
            <a:p>
              <a:pPr>
                <a:buClrTx/>
              </a:pPr>
              <a:r>
                <a:rPr lang="en-US" dirty="0"/>
                <a:t>Neural Networks</a:t>
              </a:r>
            </a:p>
            <a:p>
              <a:pPr lvl="1">
                <a:buClrTx/>
              </a:pPr>
              <a:r>
                <a:rPr lang="en-US" dirty="0"/>
                <a:t>Activation </a:t>
              </a:r>
              <a:r>
                <a:rPr lang="en-US" dirty="0" err="1" smtClean="0"/>
                <a:t>func</a:t>
              </a:r>
              <a:r>
                <a:rPr lang="en-US" dirty="0" smtClean="0"/>
                <a:t>.: Identity</a:t>
              </a:r>
              <a:r>
                <a:rPr lang="en-US" dirty="0"/>
                <a:t>, </a:t>
              </a:r>
              <a:r>
                <a:rPr lang="en-US" dirty="0" smtClean="0"/>
                <a:t>Sigmoid</a:t>
              </a:r>
              <a:r>
                <a:rPr lang="en-US" dirty="0"/>
                <a:t>, RELU, </a:t>
              </a:r>
              <a:r>
                <a:rPr lang="en-US" dirty="0" err="1" smtClean="0"/>
                <a:t>Tanh</a:t>
              </a:r>
              <a:endParaRPr lang="en-US" dirty="0"/>
            </a:p>
            <a:p>
              <a:pPr lvl="1">
                <a:buClrTx/>
              </a:pPr>
              <a:r>
                <a:rPr lang="en-US" dirty="0"/>
                <a:t>Adaptive learning rates</a:t>
              </a:r>
            </a:p>
            <a:p>
              <a:pPr>
                <a:buClrTx/>
              </a:pPr>
              <a:r>
                <a:rPr lang="en-US" dirty="0"/>
                <a:t>Feature Selection</a:t>
              </a:r>
            </a:p>
            <a:p>
              <a:pPr lvl="1">
                <a:buClrTx/>
              </a:pPr>
              <a:r>
                <a:rPr lang="en-US" dirty="0"/>
                <a:t>False positive, false discovery, family-wise error</a:t>
              </a:r>
            </a:p>
            <a:p>
              <a:pPr lvl="1">
                <a:buClrTx/>
              </a:pPr>
              <a:endParaRPr lang="en-US" dirty="0"/>
            </a:p>
            <a:p>
              <a:pPr lvl="1">
                <a:buClrTx/>
              </a:pP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-1" y="991966"/>
            <a:ext cx="5183188" cy="1611143"/>
            <a:chOff x="6870077" y="1733571"/>
            <a:chExt cx="5183188" cy="1611143"/>
          </a:xfrm>
        </p:grpSpPr>
        <p:sp>
          <p:nvSpPr>
            <p:cNvPr id="45" name="Text Placeholder 5"/>
            <p:cNvSpPr txBox="1">
              <a:spLocks/>
            </p:cNvSpPr>
            <p:nvPr/>
          </p:nvSpPr>
          <p:spPr>
            <a:xfrm>
              <a:off x="7150403" y="1733571"/>
              <a:ext cx="2386675" cy="5762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800" b="0" kern="1200" cap="none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b="1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Purpose</a:t>
              </a:r>
              <a:endParaRPr lang="en-US" dirty="0"/>
            </a:p>
          </p:txBody>
        </p:sp>
        <p:sp>
          <p:nvSpPr>
            <p:cNvPr id="48" name="Content Placeholder 6"/>
            <p:cNvSpPr txBox="1">
              <a:spLocks/>
            </p:cNvSpPr>
            <p:nvPr/>
          </p:nvSpPr>
          <p:spPr>
            <a:xfrm>
              <a:off x="6870077" y="2309834"/>
              <a:ext cx="5183188" cy="103488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2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Tx/>
              </a:pPr>
              <a:r>
                <a:rPr lang="en-US" sz="1700" dirty="0"/>
                <a:t>Historical prices aren’t tell-all</a:t>
              </a:r>
            </a:p>
            <a:p>
              <a:pPr>
                <a:buClrTx/>
              </a:pPr>
              <a:r>
                <a:rPr lang="en-US" sz="1700" dirty="0"/>
                <a:t>Faster reaction times to reported </a:t>
              </a:r>
              <a:r>
                <a:rPr lang="en-US" sz="1700" dirty="0" smtClean="0"/>
                <a:t>events</a:t>
              </a:r>
              <a:endParaRPr lang="en-US" sz="17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185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409</TotalTime>
  <Words>115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</cp:lastModifiedBy>
  <cp:revision>29</cp:revision>
  <dcterms:created xsi:type="dcterms:W3CDTF">2018-11-26T14:58:08Z</dcterms:created>
  <dcterms:modified xsi:type="dcterms:W3CDTF">2018-11-30T19:46:28Z</dcterms:modified>
</cp:coreProperties>
</file>