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302" r:id="rId4"/>
    <p:sldId id="303" r:id="rId5"/>
    <p:sldId id="304" r:id="rId6"/>
    <p:sldId id="30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23" d="100"/>
          <a:sy n="23" d="100"/>
        </p:scale>
        <p:origin x="6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418A434-B6A9-9F13-DDF6-101069D9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16" r="5672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BF42C9-CB39-42B5-9937-68A3C55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280820" cy="252558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4100" dirty="0"/>
              <a:t>Proyecto Final: Análisis de rendimiento educativo en España y factores que influyen en el mismo.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501F18-0484-41CA-8A40-836FEE8A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br>
              <a:rPr lang="es-ES" sz="1600"/>
            </a:br>
            <a:r>
              <a:rPr lang="es-ES" sz="1600"/>
              <a:t>ALUMNO: RAFAEL CASTELLOT DE MIGUEL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4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6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48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2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054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F76B8-F98C-42F3-AC3D-EC55F910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76CCBA-2994-485B-94F5-A86113572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Encontrar diferencias en el desempeño educativo a nivel nacional, autonómico, provincial y municipal.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Usar medidores como informe pisa resultados de la EVAU, tasa de repetidores en secundaria y bachillerato para medir el desempeño educativo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Análisis de factores demográficos y económicos para explicar diferencias en desempeño educativo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Agrupar en </a:t>
            </a:r>
            <a:r>
              <a:rPr lang="es-E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las comunidades, provincias y municipios con parecidas características educativas, y elaborar un análisis detallado de cada </a:t>
            </a:r>
            <a:r>
              <a:rPr lang="es-ES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cluster</a:t>
            </a:r>
            <a:r>
              <a:rPr lang="es-E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33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77079-A30E-858F-A4D2-27E49820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E4F5-0FEB-431E-27F9-30966E1B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Alcance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F1A9B-EEAA-6786-7ECA-0A608F367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Nacional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Autonómico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Provincial</a:t>
            </a: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4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Municipal</a:t>
            </a: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02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1D65-1511-849B-E25A-9B594A91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C9E1B-4632-6AAF-58E7-8216499C8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Y FUENTES I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77F66-708A-587E-69A9-323E2662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O.E.C.D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Puntuación en informe PISA de Matemáticas, ciencias y comprensión lectora, a nivel nacional y autonómico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Ministerio de educación y ciencia: 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Nota EVAU por comunidad autónoma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 de profesores por comunidad autónoma de ESO y Bachillerato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SEPE: 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Paro por municipio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50E9-F93E-CEB9-E39F-17FF5556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FCAAC-7C99-BF47-7BDE-E3E4EBCA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 Y FUENTES II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7A2AE1-1EE9-ADE3-6040-8130E19D8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 fontScale="85000" lnSpcReduction="10000"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INE: 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1800" dirty="0"/>
              <a:t>Censo nacional, autonómico, provincial y municipal</a:t>
            </a:r>
          </a:p>
          <a:p>
            <a:pPr lvl="1"/>
            <a:r>
              <a:rPr lang="es-ES" sz="1800" dirty="0"/>
              <a:t>Máximo nivel educativo alcanzado por tamaño de municipio*</a:t>
            </a:r>
          </a:p>
          <a:p>
            <a:pPr lvl="1"/>
            <a:r>
              <a:rPr lang="es-ES" sz="1800" dirty="0"/>
              <a:t>Máximo nivel educativo por lugar de nacimiento (España/extranjero) y sexo.</a:t>
            </a:r>
          </a:p>
          <a:p>
            <a:pPr lvl="1"/>
            <a:r>
              <a:rPr lang="es-ES" sz="1800" dirty="0"/>
              <a:t>Gasto educativo por persona por comunidad autónoma</a:t>
            </a:r>
          </a:p>
          <a:p>
            <a:pPr lvl="1"/>
            <a:r>
              <a:rPr lang="es-ES" sz="1800" dirty="0"/>
              <a:t>Tasa repetidores por curso, comunidad autónoma, provincia</a:t>
            </a:r>
          </a:p>
          <a:p>
            <a:pPr lvl="1"/>
            <a:r>
              <a:rPr lang="es-ES" sz="1800" dirty="0"/>
              <a:t>Tasa de paro por provincia, comunidad y nacional</a:t>
            </a:r>
          </a:p>
          <a:p>
            <a:pPr lvl="1"/>
            <a:r>
              <a:rPr lang="es-ES" sz="1800" dirty="0"/>
              <a:t>Número de alumnos de ESO y Bachillerato por Comunidad Autónoma</a:t>
            </a:r>
          </a:p>
          <a:p>
            <a:pPr lvl="1"/>
            <a:r>
              <a:rPr lang="es-ES" sz="1800" dirty="0"/>
              <a:t>Renta media por comunidad, provincia y municipio.</a:t>
            </a:r>
          </a:p>
          <a:p>
            <a:pPr lvl="1"/>
            <a:endParaRPr lang="es-ES" sz="1800" dirty="0"/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Ministerio de Ciencia, Innovación y Universidades</a:t>
            </a: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 (Cuerpo)"/>
                <a:ea typeface="Times New Roman" panose="02020603050405020304" pitchFamily="18" charset="0"/>
              </a:rPr>
              <a:t>Universidades por provincia</a:t>
            </a:r>
          </a:p>
          <a:p>
            <a:pPr marL="457200" lvl="1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2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endParaRPr lang="es-ES" sz="3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01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3F5C-9C5D-79B6-2D5D-D612B23A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8FE7F-47AB-7356-B5B4-9A23ED20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pPr algn="ctr"/>
            <a:r>
              <a:rPr lang="es-E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Tecnologías a usar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B9737-726C-E657-9AFC-284ACB88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60170"/>
            <a:ext cx="8691953" cy="4888230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Python, Pandas, </a:t>
            </a:r>
            <a:r>
              <a:rPr lang="es-ES" sz="3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scraping</a:t>
            </a:r>
            <a:r>
              <a:rPr lang="es-ES" sz="3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¿API INE?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Scikit-learn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PySpark</a:t>
            </a:r>
            <a:endParaRPr lang="es-ES" sz="3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</a:pP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¿</a:t>
            </a:r>
            <a:r>
              <a:rPr lang="es-ES" sz="3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PowerBi</a:t>
            </a:r>
            <a:r>
              <a:rPr lang="es-ES" sz="3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s-ES" sz="2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None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lang="es-ES" sz="15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>
                <a:tab pos="359410" algn="l"/>
                <a:tab pos="719455" algn="l"/>
                <a:tab pos="1079500" algn="l"/>
                <a:tab pos="1439545" algn="l"/>
                <a:tab pos="1799590" algn="l"/>
                <a:tab pos="2159635" algn="l"/>
                <a:tab pos="2519680" algn="l"/>
                <a:tab pos="2879725" algn="l"/>
                <a:tab pos="3239770" algn="l"/>
                <a:tab pos="3599815" algn="l"/>
                <a:tab pos="3959860" algn="l"/>
                <a:tab pos="4319905" algn="l"/>
              </a:tabLst>
              <a:defRPr/>
            </a:pPr>
            <a:endParaRPr kumimoji="0" lang="es-ES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3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8458</TotalTime>
  <Words>270</Words>
  <Application>Microsoft Office PowerPoint</Application>
  <PresentationFormat>Panorámica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Trebuchet MS (Cuerpo)</vt:lpstr>
      <vt:lpstr>Wingdings 3</vt:lpstr>
      <vt:lpstr>Faceta</vt:lpstr>
      <vt:lpstr>Proyecto Final: Análisis de rendimiento educativo en España y factores que influyen en el mismo. </vt:lpstr>
      <vt:lpstr>OBJETIVOS</vt:lpstr>
      <vt:lpstr>Alcance</vt:lpstr>
      <vt:lpstr>DATOS Y FUENTES I</vt:lpstr>
      <vt:lpstr>DATOS Y FUENTES II</vt:lpstr>
      <vt:lpstr>Tecnologías a usar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Algunas aplicaciones de las bases de Groebner a la combinatoria</dc:title>
  <dc:creator>Rafael Castellot De Miguel</dc:creator>
  <cp:lastModifiedBy>Rafael Castellot De Miguel</cp:lastModifiedBy>
  <cp:revision>145</cp:revision>
  <dcterms:created xsi:type="dcterms:W3CDTF">2020-10-12T11:26:13Z</dcterms:created>
  <dcterms:modified xsi:type="dcterms:W3CDTF">2024-12-22T22:54:55Z</dcterms:modified>
</cp:coreProperties>
</file>