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302" r:id="rId4"/>
    <p:sldId id="303" r:id="rId5"/>
    <p:sldId id="304" r:id="rId6"/>
    <p:sldId id="30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64" d="100"/>
          <a:sy n="64" d="100"/>
        </p:scale>
        <p:origin x="7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418A434-B6A9-9F13-DDF6-101069D994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16" r="5672" b="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2BF42C9-CB39-42B5-9937-68A3C5592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280820" cy="2525586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ES" sz="4100" dirty="0"/>
              <a:t>Proyecto Final: Análisis de rendimiento educativo en España y factores que influyen en el mismo.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01F18-0484-41CA-8A40-836FEE8AA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br>
              <a:rPr lang="es-ES" sz="1600"/>
            </a:br>
            <a:r>
              <a:rPr lang="es-ES" sz="1600"/>
              <a:t>ALUMNO: RAFAEL CASTELLOT DE MIGUEL</a:t>
            </a:r>
          </a:p>
        </p:txBody>
      </p: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2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044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046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048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050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052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054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68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F76B8-F98C-42F3-AC3D-EC55F910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0570"/>
          </a:xfrm>
        </p:spPr>
        <p:txBody>
          <a:bodyPr/>
          <a:lstStyle/>
          <a:p>
            <a:pPr algn="ctr"/>
            <a:r>
              <a:rPr lang="es-E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76CCBA-2994-485B-94F5-A86113572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60170"/>
            <a:ext cx="8691953" cy="4888230"/>
          </a:xfrm>
        </p:spPr>
        <p:txBody>
          <a:bodyPr>
            <a:normAutofit fontScale="92500" lnSpcReduction="10000"/>
          </a:bodyPr>
          <a:lstStyle/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Encontrar diferencias en el desempeño educativo a nivel nacional, autonómico, provincial y municipal.</a:t>
            </a:r>
          </a:p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Usar medidores como informe pisa resultados de la EVAU, tasa de repetidores en secundaria y bachillerato para medir el desempeño educativo.</a:t>
            </a:r>
          </a:p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Análisis de factores demográficos y económicos para explicar diferencias en desempeño educativo</a:t>
            </a:r>
          </a:p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Agrupar en </a:t>
            </a:r>
            <a:r>
              <a:rPr lang="es-ES" sz="2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clusters</a:t>
            </a:r>
            <a:r>
              <a:rPr lang="es-E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las comunidades, provincias y municipios con parecidas características educativas, y elaborar un análisis detallado de cada </a:t>
            </a:r>
            <a:r>
              <a:rPr lang="es-ES" sz="2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cluster</a:t>
            </a:r>
            <a:r>
              <a:rPr lang="es-E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endParaRPr lang="es-ES" sz="3200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None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  <a:defRPr/>
            </a:pPr>
            <a:endParaRPr lang="es-ES" sz="26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None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  <a:defRPr/>
            </a:pPr>
            <a:endParaRPr lang="es-ES" sz="15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  <a:defRPr/>
            </a:pPr>
            <a:endParaRPr kumimoji="0" lang="es-ES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3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33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77079-A30E-858F-A4D2-27E498204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EE4F5-0FEB-431E-27F9-30966E1B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0570"/>
          </a:xfrm>
        </p:spPr>
        <p:txBody>
          <a:bodyPr/>
          <a:lstStyle/>
          <a:p>
            <a:pPr algn="ctr"/>
            <a:r>
              <a:rPr lang="es-E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Alcance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BF1A9B-EEAA-6786-7ECA-0A608F367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60170"/>
            <a:ext cx="8691953" cy="4888230"/>
          </a:xfrm>
        </p:spPr>
        <p:txBody>
          <a:bodyPr>
            <a:normAutofit/>
          </a:bodyPr>
          <a:lstStyle/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Nacional</a:t>
            </a:r>
          </a:p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Autonómico</a:t>
            </a:r>
          </a:p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Provincial</a:t>
            </a:r>
          </a:p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Municipal</a:t>
            </a:r>
          </a:p>
          <a:p>
            <a:pPr marL="0" lvl="0" indent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None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  <a:defRPr/>
            </a:pPr>
            <a:endParaRPr lang="es-ES" sz="26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None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  <a:defRPr/>
            </a:pPr>
            <a:endParaRPr lang="es-ES" sz="15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  <a:defRPr/>
            </a:pPr>
            <a:endParaRPr kumimoji="0" lang="es-ES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3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2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F1D65-1511-849B-E25A-9B594A917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C9E1B-4632-6AAF-58E7-8216499C8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0570"/>
          </a:xfrm>
        </p:spPr>
        <p:txBody>
          <a:bodyPr/>
          <a:lstStyle/>
          <a:p>
            <a:pPr algn="ctr"/>
            <a:r>
              <a:rPr lang="es-E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 Y FUENTES I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C77F66-708A-587E-69A9-323E26624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60170"/>
            <a:ext cx="8691953" cy="4888230"/>
          </a:xfrm>
        </p:spPr>
        <p:txBody>
          <a:bodyPr>
            <a:normAutofit fontScale="85000" lnSpcReduction="20000"/>
          </a:bodyPr>
          <a:lstStyle/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O.E.C.D</a:t>
            </a:r>
          </a:p>
          <a:p>
            <a:pPr lvl="1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Puntuación en informe PISA de Matemáticas, ciencias y comprensión lectora, a nivel nacional y autonómico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34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Ministerio de educación y ciencia: </a:t>
            </a:r>
          </a:p>
          <a:p>
            <a:pPr lvl="1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30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Nota EVAU por comunidad autónoma</a:t>
            </a:r>
          </a:p>
          <a:p>
            <a:pPr lvl="1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30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Numero de profesores por comunidad autónoma de ESO y Bachillerato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Ministerio de Ciencia, Innovación y Universidades</a:t>
            </a:r>
          </a:p>
          <a:p>
            <a:pPr lvl="1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30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Universidades por provincia</a:t>
            </a:r>
          </a:p>
          <a:p>
            <a:pPr lvl="1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endParaRPr lang="es-ES" sz="26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None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  <a:defRPr/>
            </a:pPr>
            <a:endParaRPr lang="es-ES" sz="15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  <a:defRPr/>
            </a:pPr>
            <a:endParaRPr kumimoji="0" lang="es-ES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3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84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F50E9-F93E-CEB9-E39F-17FF55565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FCAAC-7C99-BF47-7BDE-E3E4EBCA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0570"/>
          </a:xfrm>
        </p:spPr>
        <p:txBody>
          <a:bodyPr/>
          <a:lstStyle/>
          <a:p>
            <a:pPr algn="ctr"/>
            <a:r>
              <a:rPr lang="es-E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 Y FUENTES II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7A2AE1-1EE9-ADE3-6040-8130E19D8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60169"/>
            <a:ext cx="8715144" cy="5080387"/>
          </a:xfrm>
        </p:spPr>
        <p:txBody>
          <a:bodyPr>
            <a:normAutofit fontScale="77500" lnSpcReduction="20000"/>
          </a:bodyPr>
          <a:lstStyle/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INE: </a:t>
            </a:r>
          </a:p>
          <a:p>
            <a:pPr lvl="1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1900" dirty="0"/>
              <a:t>Censo nacional, autonómico, provincial y municipal</a:t>
            </a:r>
          </a:p>
          <a:p>
            <a:pPr lvl="1"/>
            <a:r>
              <a:rPr lang="es-ES" sz="1900" dirty="0"/>
              <a:t>Máximo nivel educativo alcanzado por municipio (para municipios de más de 50 habitantes)</a:t>
            </a:r>
          </a:p>
          <a:p>
            <a:pPr lvl="1"/>
            <a:r>
              <a:rPr lang="es-ES" sz="1900" dirty="0"/>
              <a:t>Nivel de estudios completados: Población de 15 y más años por sexo, lugar de nacimiento (España/extranjero) y nivel de estudios (detalle) (Municipios de 500 habitantes o más), por Comunidades Autónomas.</a:t>
            </a:r>
          </a:p>
          <a:p>
            <a:pPr lvl="1"/>
            <a:r>
              <a:rPr lang="es-ES" sz="1900" dirty="0"/>
              <a:t>Estudios en curso: Población de 15 y más años por sexo, nacionalidad (española/extranjera), nivel más alto de estudios en curso (agrupado) y relación entre lugar de residencia y lugar de estudios (Capitales de provincia y principales ciudades)</a:t>
            </a:r>
          </a:p>
          <a:p>
            <a:pPr lvl="1"/>
            <a:r>
              <a:rPr lang="es-ES" sz="1900" dirty="0"/>
              <a:t>Personas entre 18 y 69 años de edad según máximo nivel educativo alcanzado por sexo e ingresos mensuales netos del hogar</a:t>
            </a:r>
          </a:p>
          <a:p>
            <a:pPr lvl="1"/>
            <a:r>
              <a:rPr lang="es-ES" sz="1900" dirty="0"/>
              <a:t>Gasto educativo por persona por comunidad autónoma</a:t>
            </a:r>
          </a:p>
          <a:p>
            <a:pPr lvl="1"/>
            <a:r>
              <a:rPr lang="es-ES" sz="1900" dirty="0"/>
              <a:t>Tasa repetidores por curso, comunidad autónoma, provincia</a:t>
            </a:r>
          </a:p>
          <a:p>
            <a:pPr lvl="1"/>
            <a:r>
              <a:rPr lang="es-ES" sz="1900" dirty="0"/>
              <a:t>Tasa de paro por provincia, comunidad y nacional</a:t>
            </a:r>
          </a:p>
          <a:p>
            <a:pPr lvl="1"/>
            <a:r>
              <a:rPr lang="es-ES" sz="1900" dirty="0"/>
              <a:t>Número de alumnos de ESO y Bachillerato por Comunidad Autónoma</a:t>
            </a:r>
          </a:p>
          <a:p>
            <a:pPr lvl="1"/>
            <a:r>
              <a:rPr lang="es-ES" sz="1900" dirty="0"/>
              <a:t>Renta media por comunidad, provincia y municipio.</a:t>
            </a:r>
          </a:p>
          <a:p>
            <a:pPr lvl="1"/>
            <a:endParaRPr lang="es-ES" sz="1800" dirty="0"/>
          </a:p>
          <a:p>
            <a:pPr marL="457200" lvl="1" indent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None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endParaRPr lang="es-ES" sz="30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endParaRPr lang="es-ES" sz="32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endParaRPr lang="es-ES" sz="30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  <a:defRPr/>
            </a:pPr>
            <a:endParaRPr kumimoji="0" lang="es-ES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3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01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73F5C-9C5D-79B6-2D5D-D612B23AC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FE7F-47AB-7356-B5B4-9A23ED20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0570"/>
          </a:xfrm>
        </p:spPr>
        <p:txBody>
          <a:bodyPr/>
          <a:lstStyle/>
          <a:p>
            <a:pPr algn="ctr"/>
            <a:r>
              <a:rPr lang="es-E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Tecnologías a usar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B9737-726C-E657-9AFC-284ACB889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60170"/>
            <a:ext cx="8691953" cy="4888230"/>
          </a:xfrm>
        </p:spPr>
        <p:txBody>
          <a:bodyPr>
            <a:normAutofit/>
          </a:bodyPr>
          <a:lstStyle/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Python, Pandas, </a:t>
            </a:r>
            <a:r>
              <a:rPr lang="es-ES" sz="3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scraping</a:t>
            </a:r>
            <a:r>
              <a:rPr lang="es-E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¿API INE?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3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  <a:endParaRPr lang="es-ES" sz="3400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3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Scikit-learn</a:t>
            </a:r>
            <a:endParaRPr lang="es-ES" sz="3400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3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PySpark</a:t>
            </a:r>
            <a:endParaRPr lang="es-ES" sz="3400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34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¿</a:t>
            </a:r>
            <a:r>
              <a:rPr lang="es-ES" sz="3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PowerBi</a:t>
            </a:r>
            <a:r>
              <a:rPr lang="es-ES" sz="34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  <a:endParaRPr lang="es-ES" sz="26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None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  <a:defRPr/>
            </a:pPr>
            <a:endParaRPr lang="es-ES" sz="15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  <a:defRPr/>
            </a:pPr>
            <a:endParaRPr kumimoji="0" lang="es-ES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3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0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16069</TotalTime>
  <Words>365</Words>
  <Application>Microsoft Office PowerPoint</Application>
  <PresentationFormat>Panorámica</PresentationFormat>
  <Paragraphs>55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Faceta</vt:lpstr>
      <vt:lpstr>Proyecto Final: Análisis de rendimiento educativo en España y factores que influyen en el mismo. </vt:lpstr>
      <vt:lpstr>OBJETIVOS</vt:lpstr>
      <vt:lpstr>Alcance</vt:lpstr>
      <vt:lpstr>DATOS Y FUENTES I</vt:lpstr>
      <vt:lpstr>DATOS Y FUENTES II</vt:lpstr>
      <vt:lpstr>Tecnologías a usar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Algunas aplicaciones de las bases de Groebner a la combinatoria</dc:title>
  <dc:creator>Rafael Castellot De Miguel</dc:creator>
  <cp:lastModifiedBy>Rafael Castellot De Miguel</cp:lastModifiedBy>
  <cp:revision>147</cp:revision>
  <dcterms:created xsi:type="dcterms:W3CDTF">2020-10-12T11:26:13Z</dcterms:created>
  <dcterms:modified xsi:type="dcterms:W3CDTF">2025-01-13T15:44:29Z</dcterms:modified>
</cp:coreProperties>
</file>