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07c98a76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07c98a76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07c98a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07c98a7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07c98a76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07c98a76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07c98a76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07c98a76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07c98a76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07c98a76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7c98a76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7c98a76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07c98a76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07c98a76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800">
                <a:solidFill>
                  <a:srgbClr val="002C46"/>
                </a:solidFill>
              </a:rPr>
              <a:t>Problem Statement</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How to maximize profits for Big Mountain to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a)cutting those facilities which will not undermine the current ticket price, or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b)cover operating costs of 1.54 million of recently installed chair lift</a:t>
            </a:r>
            <a:endParaRPr sz="1100">
              <a:solidFill>
                <a:schemeClr val="dk1"/>
              </a:solidFill>
            </a:endParaRPr>
          </a:p>
          <a:p>
            <a:pPr indent="0" lvl="0" marL="0" rtl="0" algn="l">
              <a:spcBef>
                <a:spcPts val="1000"/>
              </a:spcBef>
              <a:spcAft>
                <a:spcPts val="0"/>
              </a:spcAft>
              <a:buNone/>
            </a:pPr>
            <a:r>
              <a:rPr b="1" lang="en" sz="1100"/>
              <a:t>Context:</a:t>
            </a:r>
            <a:endParaRPr b="1" sz="1100"/>
          </a:p>
          <a:p>
            <a:pPr indent="0" lvl="0" marL="0" rtl="0" algn="l">
              <a:spcBef>
                <a:spcPts val="0"/>
              </a:spcBef>
              <a:spcAft>
                <a:spcPts val="0"/>
              </a:spcAft>
              <a:buNone/>
            </a:pPr>
            <a:r>
              <a:rPr lang="en" sz="1050">
                <a:solidFill>
                  <a:schemeClr val="dk1"/>
                </a:solidFill>
              </a:rPr>
              <a:t>Big Mountain Ski Resort, Montana is visited by 350,000 people every year. </a:t>
            </a:r>
            <a:r>
              <a:rPr lang="en" sz="1100">
                <a:solidFill>
                  <a:schemeClr val="dk1"/>
                </a:solidFill>
              </a:rPr>
              <a:t>The resort's pricing strategy has been to charge a premium above the average price of resorts in its market segment. </a:t>
            </a:r>
            <a:r>
              <a:rPr lang="en" sz="1050">
                <a:solidFill>
                  <a:schemeClr val="dk1"/>
                </a:solidFill>
              </a:rPr>
              <a:t>They feel that </a:t>
            </a:r>
            <a:r>
              <a:rPr lang="en" sz="1100">
                <a:solidFill>
                  <a:schemeClr val="dk1"/>
                </a:solidFill>
              </a:rPr>
              <a:t>Big Mountain is not capitalizing on its facilities as much as it could. They want to get a sense of how important some facilities are compared to others. They have recently installed chair lift which increased operating costs by $1,540,000 for this season.</a:t>
            </a:r>
            <a:endParaRPr sz="1100">
              <a:solidFill>
                <a:schemeClr val="dk1"/>
              </a:solidFill>
            </a:endParaRPr>
          </a:p>
          <a:p>
            <a:pPr indent="0" lvl="0" marL="0" rtl="0" algn="l">
              <a:spcBef>
                <a:spcPts val="0"/>
              </a:spcBef>
              <a:spcAft>
                <a:spcPts val="0"/>
              </a:spcAft>
              <a:buNone/>
            </a:pPr>
            <a:r>
              <a:rPr b="1" lang="en" sz="1100"/>
              <a:t>Criteria for success:</a:t>
            </a:r>
            <a:endParaRPr sz="1050">
              <a:solidFill>
                <a:schemeClr val="dk1"/>
              </a:solidFill>
            </a:endParaRPr>
          </a:p>
          <a:p>
            <a:pPr indent="0" lvl="0" marL="0" rtl="0" algn="l">
              <a:spcBef>
                <a:spcPts val="0"/>
              </a:spcBef>
              <a:spcAft>
                <a:spcPts val="0"/>
              </a:spcAft>
              <a:buNone/>
            </a:pPr>
            <a:r>
              <a:rPr lang="en" sz="1050">
                <a:solidFill>
                  <a:schemeClr val="dk1"/>
                </a:solidFill>
              </a:rPr>
              <a:t>To be able to deliver a data driven pricing strategy for Big Mountain Resort</a:t>
            </a:r>
            <a:endParaRPr sz="1450">
              <a:solidFill>
                <a:srgbClr val="002C46"/>
              </a:solidFill>
            </a:endParaRPr>
          </a:p>
          <a:p>
            <a:pPr indent="0" lvl="0" marL="0" rtl="0" algn="l">
              <a:spcBef>
                <a:spcPts val="0"/>
              </a:spcBef>
              <a:spcAft>
                <a:spcPts val="0"/>
              </a:spcAft>
              <a:buNone/>
            </a:pPr>
            <a:r>
              <a:rPr b="1" lang="en" sz="1100"/>
              <a:t>Scope of solution space:</a:t>
            </a:r>
            <a:endParaRPr b="1" sz="1100"/>
          </a:p>
          <a:p>
            <a:pPr indent="0" lvl="0" marL="0" rtl="0" algn="l">
              <a:spcBef>
                <a:spcPts val="0"/>
              </a:spcBef>
              <a:spcAft>
                <a:spcPts val="0"/>
              </a:spcAft>
              <a:buNone/>
            </a:pPr>
            <a:r>
              <a:rPr lang="en" sz="1050">
                <a:solidFill>
                  <a:schemeClr val="dk1"/>
                </a:solidFill>
              </a:rPr>
              <a:t>We will focus on 330 ski resorts in U.S. which can be considered as the part of the same market segment.</a:t>
            </a:r>
            <a:endParaRPr sz="1050">
              <a:solidFill>
                <a:schemeClr val="dk1"/>
              </a:solidFill>
            </a:endParaRPr>
          </a:p>
          <a:p>
            <a:pPr indent="0" lvl="0" marL="0" rtl="0" algn="l">
              <a:spcBef>
                <a:spcPts val="0"/>
              </a:spcBef>
              <a:spcAft>
                <a:spcPts val="0"/>
              </a:spcAft>
              <a:buNone/>
            </a:pPr>
            <a:r>
              <a:rPr b="1" lang="en" sz="1100"/>
              <a:t>Constraints within</a:t>
            </a:r>
            <a:r>
              <a:rPr b="1" lang="en" sz="1100"/>
              <a:t> solution space:</a:t>
            </a:r>
            <a:endParaRPr sz="105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Not having information </a:t>
            </a:r>
            <a:r>
              <a:rPr lang="en" sz="1100">
                <a:solidFill>
                  <a:schemeClr val="dk1"/>
                </a:solidFill>
              </a:rPr>
              <a:t>about</a:t>
            </a:r>
            <a:r>
              <a:rPr lang="en" sz="1100">
                <a:solidFill>
                  <a:schemeClr val="dk1"/>
                </a:solidFill>
              </a:rPr>
              <a:t> the other resorts in the market segment</a:t>
            </a:r>
            <a:endParaRPr sz="1100">
              <a:solidFill>
                <a:schemeClr val="dk1"/>
              </a:solidFill>
            </a:endParaRPr>
          </a:p>
          <a:p>
            <a:pPr indent="0" lvl="0" marL="0" rtl="0" algn="l">
              <a:spcBef>
                <a:spcPts val="0"/>
              </a:spcBef>
              <a:spcAft>
                <a:spcPts val="0"/>
              </a:spcAft>
              <a:buNone/>
            </a:pPr>
            <a:r>
              <a:rPr b="1" lang="en" sz="1100"/>
              <a:t>Stakeholders to</a:t>
            </a:r>
            <a:r>
              <a:rPr b="1" lang="en" sz="1100"/>
              <a:t> provide key insight:</a:t>
            </a:r>
            <a:endParaRPr b="1" sz="1100"/>
          </a:p>
          <a:p>
            <a:pPr indent="0" lvl="0" marL="0" rtl="0" algn="l">
              <a:spcBef>
                <a:spcPts val="0"/>
              </a:spcBef>
              <a:spcAft>
                <a:spcPts val="0"/>
              </a:spcAft>
              <a:buClr>
                <a:schemeClr val="dk1"/>
              </a:buClr>
              <a:buSzPts val="1100"/>
              <a:buFont typeface="Arial"/>
              <a:buNone/>
            </a:pPr>
            <a:r>
              <a:rPr lang="en" sz="1100">
                <a:solidFill>
                  <a:schemeClr val="dk1"/>
                </a:solidFill>
              </a:rPr>
              <a:t>Decision Maker: Investors, Jimmy Blackburn, Director of Operations</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2C46"/>
                </a:solidFill>
              </a:rPr>
              <a:t>Recommendation and key findings</a:t>
            </a:r>
            <a:endParaRPr sz="18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04165" lvl="0" marL="457200" rtl="0" algn="just">
              <a:spcBef>
                <a:spcPts val="0"/>
              </a:spcBef>
              <a:spcAft>
                <a:spcPts val="0"/>
              </a:spcAft>
              <a:buClr>
                <a:schemeClr val="dk1"/>
              </a:buClr>
              <a:buSzPct val="100000"/>
              <a:buAutoNum type="arabicPeriod"/>
            </a:pPr>
            <a:r>
              <a:rPr lang="en" sz="1400">
                <a:solidFill>
                  <a:schemeClr val="dk1"/>
                </a:solidFill>
              </a:rPr>
              <a:t>Big Mountain should change ticket price from $81 to $95.87.</a:t>
            </a:r>
            <a:endParaRPr sz="1400">
              <a:solidFill>
                <a:schemeClr val="dk1"/>
              </a:solidFill>
            </a:endParaRPr>
          </a:p>
          <a:p>
            <a:pPr indent="-304165" lvl="1" marL="914400" rtl="0" algn="just">
              <a:spcBef>
                <a:spcPts val="0"/>
              </a:spcBef>
              <a:spcAft>
                <a:spcPts val="0"/>
              </a:spcAft>
              <a:buClr>
                <a:schemeClr val="dk1"/>
              </a:buClr>
              <a:buSzPct val="140000"/>
              <a:buChar char="○"/>
            </a:pPr>
            <a:r>
              <a:rPr lang="en" sz="1000">
                <a:solidFill>
                  <a:schemeClr val="dk1"/>
                </a:solidFill>
              </a:rPr>
              <a:t>According to our model, given the existing facilities and considering the ticket prices of Big Mountain's competitors, Big Mountain should have a ticket price between $85.48 to $106.26.</a:t>
            </a:r>
            <a:endParaRPr sz="1400">
              <a:solidFill>
                <a:schemeClr val="dk1"/>
              </a:solidFill>
            </a:endParaRPr>
          </a:p>
          <a:p>
            <a:pPr indent="-301466" lvl="0" marL="457200" rtl="0" algn="just">
              <a:spcBef>
                <a:spcPts val="1000"/>
              </a:spcBef>
              <a:spcAft>
                <a:spcPts val="0"/>
              </a:spcAft>
              <a:buClr>
                <a:schemeClr val="dk1"/>
              </a:buClr>
              <a:buSzPct val="100000"/>
              <a:buAutoNum type="arabicPeriod"/>
            </a:pPr>
            <a:r>
              <a:rPr lang="en" sz="1350">
                <a:solidFill>
                  <a:schemeClr val="dk1"/>
                </a:solidFill>
                <a:highlight>
                  <a:srgbClr val="FFFFFF"/>
                </a:highlight>
              </a:rPr>
              <a:t>The additional cost of 1,540,000 of installing chair can be easily covered with the increased ticket price of $95.27.</a:t>
            </a:r>
            <a:endParaRPr sz="1350">
              <a:solidFill>
                <a:schemeClr val="dk1"/>
              </a:solidFill>
              <a:highlight>
                <a:srgbClr val="FFFFFF"/>
              </a:highlight>
            </a:endParaRPr>
          </a:p>
          <a:p>
            <a:pPr indent="-304165" lvl="1" marL="914400" rtl="0" algn="just">
              <a:spcBef>
                <a:spcPts val="0"/>
              </a:spcBef>
              <a:spcAft>
                <a:spcPts val="0"/>
              </a:spcAft>
              <a:buSzPct val="133333"/>
              <a:buChar char="○"/>
            </a:pPr>
            <a:r>
              <a:rPr lang="en" sz="1050">
                <a:solidFill>
                  <a:schemeClr val="dk1"/>
                </a:solidFill>
                <a:highlight>
                  <a:srgbClr val="FFFFFF"/>
                </a:highlight>
              </a:rPr>
              <a:t>Every year about 350,000 people visit Big Mountain. The additional cost comes out to be 88 cents per ticket considering each visitor on average buys 5 day tickets.</a:t>
            </a:r>
            <a:endParaRPr sz="1050">
              <a:solidFill>
                <a:schemeClr val="dk1"/>
              </a:solidFill>
              <a:highlight>
                <a:srgbClr val="FFFFFF"/>
              </a:highlight>
            </a:endParaRPr>
          </a:p>
          <a:p>
            <a:pPr indent="-304165" lvl="0" marL="457200" rtl="0" algn="just">
              <a:spcBef>
                <a:spcPts val="1000"/>
              </a:spcBef>
              <a:spcAft>
                <a:spcPts val="0"/>
              </a:spcAft>
              <a:buClr>
                <a:schemeClr val="dk1"/>
              </a:buClr>
              <a:buSzPct val="100000"/>
              <a:buAutoNum type="arabicPeriod"/>
            </a:pPr>
            <a:r>
              <a:rPr lang="en" sz="1400">
                <a:solidFill>
                  <a:schemeClr val="dk1"/>
                </a:solidFill>
                <a:highlight>
                  <a:srgbClr val="FFFFFF"/>
                </a:highlight>
              </a:rPr>
              <a:t>If the cost of adding a run, increasing the vertical drop by 150 feet, and installing an additional chair lift is less than $3,474,638 + minimum profit margin of 9.2% for investors, then Big Mountain should  make these changes.</a:t>
            </a:r>
            <a:endParaRPr sz="1100">
              <a:solidFill>
                <a:schemeClr val="dk1"/>
              </a:solidFill>
              <a:highlight>
                <a:srgbClr val="FFFFFF"/>
              </a:highlight>
            </a:endParaRPr>
          </a:p>
          <a:p>
            <a:pPr indent="-282575" lvl="1" marL="914400" rtl="0" algn="just">
              <a:spcBef>
                <a:spcPts val="0"/>
              </a:spcBef>
              <a:spcAft>
                <a:spcPts val="0"/>
              </a:spcAft>
              <a:buSzPct val="100000"/>
              <a:buChar char="○"/>
            </a:pPr>
            <a:r>
              <a:rPr lang="en" sz="1000">
                <a:solidFill>
                  <a:schemeClr val="dk1"/>
                </a:solidFill>
                <a:highlight>
                  <a:srgbClr val="FFFFFF"/>
                </a:highlight>
              </a:rPr>
              <a:t>It can increase the ticket price by $1.99.</a:t>
            </a:r>
            <a:endParaRPr sz="1000">
              <a:solidFill>
                <a:schemeClr val="dk1"/>
              </a:solidFill>
            </a:endParaRPr>
          </a:p>
          <a:p>
            <a:pPr indent="-304165" lvl="0" marL="457200" rtl="0" algn="just">
              <a:spcBef>
                <a:spcPts val="1000"/>
              </a:spcBef>
              <a:spcAft>
                <a:spcPts val="0"/>
              </a:spcAft>
              <a:buClr>
                <a:schemeClr val="dk1"/>
              </a:buClr>
              <a:buSzPct val="100000"/>
              <a:buAutoNum type="arabicPeriod"/>
            </a:pPr>
            <a:r>
              <a:rPr lang="en" sz="1400">
                <a:solidFill>
                  <a:schemeClr val="dk1"/>
                </a:solidFill>
              </a:rPr>
              <a:t>The business should not spend money on scenarios where adding resources don't lead to an increase in revenue.</a:t>
            </a:r>
            <a:endParaRPr sz="1400">
              <a:solidFill>
                <a:schemeClr val="dk1"/>
              </a:solidFill>
            </a:endParaRPr>
          </a:p>
          <a:p>
            <a:pPr indent="-282575" lvl="1" marL="914400" rtl="0" algn="just">
              <a:spcBef>
                <a:spcPts val="0"/>
              </a:spcBef>
              <a:spcAft>
                <a:spcPts val="0"/>
              </a:spcAft>
              <a:buClr>
                <a:schemeClr val="dk1"/>
              </a:buClr>
              <a:buSzPct val="100000"/>
              <a:buChar char="○"/>
            </a:pPr>
            <a:r>
              <a:rPr lang="en" sz="1000">
                <a:solidFill>
                  <a:schemeClr val="dk1"/>
                </a:solidFill>
                <a:highlight>
                  <a:srgbClr val="FFFFFF"/>
                </a:highlight>
              </a:rPr>
              <a:t>As Big Mountain's ticket price is almost highest in Montana, they should focus on reducing operating costs which add no value to the revenue. For an example: </a:t>
            </a:r>
            <a:r>
              <a:rPr lang="en" sz="1000">
                <a:solidFill>
                  <a:schemeClr val="dk1"/>
                </a:solidFill>
                <a:highlight>
                  <a:srgbClr val="FFFFFF"/>
                </a:highlight>
              </a:rPr>
              <a:t>increasing</a:t>
            </a:r>
            <a:r>
              <a:rPr lang="en" sz="1000">
                <a:solidFill>
                  <a:schemeClr val="dk1"/>
                </a:solidFill>
                <a:highlight>
                  <a:srgbClr val="FFFFFF"/>
                </a:highlight>
              </a:rPr>
              <a:t> snow making area by 2 acres</a:t>
            </a:r>
            <a:endParaRPr sz="1000">
              <a:solidFill>
                <a:schemeClr val="dk1"/>
              </a:solidFill>
              <a:highlight>
                <a:srgbClr val="FFFFFF"/>
              </a:highlight>
            </a:endParaRPr>
          </a:p>
          <a:p>
            <a:pPr indent="-304165" lvl="0" marL="457200" rtl="0" algn="just">
              <a:spcBef>
                <a:spcPts val="1000"/>
              </a:spcBef>
              <a:spcAft>
                <a:spcPts val="0"/>
              </a:spcAft>
              <a:buClr>
                <a:schemeClr val="dk1"/>
              </a:buClr>
              <a:buSzPct val="100000"/>
              <a:buAutoNum type="arabicPeriod"/>
            </a:pPr>
            <a:r>
              <a:rPr lang="en" sz="1400">
                <a:solidFill>
                  <a:schemeClr val="dk1"/>
                </a:solidFill>
                <a:highlight>
                  <a:srgbClr val="FFFFFF"/>
                </a:highlight>
              </a:rPr>
              <a:t>Big Mountain should close at least 1 run because it is not adding any value to the revenue but might bring down operating costs</a:t>
            </a:r>
            <a:endParaRPr sz="1400">
              <a:solidFill>
                <a:schemeClr val="dk1"/>
              </a:solidFill>
              <a:highlight>
                <a:srgbClr val="FFFFFF"/>
              </a:highlight>
            </a:endParaRPr>
          </a:p>
          <a:p>
            <a:pPr indent="-282575" lvl="1" marL="914400" rtl="0" algn="just">
              <a:spcBef>
                <a:spcPts val="0"/>
              </a:spcBef>
              <a:spcAft>
                <a:spcPts val="0"/>
              </a:spcAft>
              <a:buClr>
                <a:schemeClr val="dk1"/>
              </a:buClr>
              <a:buSzPct val="100000"/>
              <a:buChar char="○"/>
            </a:pPr>
            <a:r>
              <a:rPr lang="en" sz="1000">
                <a:solidFill>
                  <a:schemeClr val="dk1"/>
                </a:solidFill>
                <a:highlight>
                  <a:srgbClr val="FFFFFF"/>
                </a:highlight>
              </a:rPr>
              <a:t>For the decision of closing more runs, we would like to have information on the operating cost of the runs to compare the decrease in revenue vs decrease in operating costs.</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b="1" lang="en" sz="1800">
                <a:solidFill>
                  <a:srgbClr val="002C46"/>
                </a:solidFill>
              </a:rPr>
              <a:t>Modeling Results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100"/>
              </a:spcBef>
              <a:spcAft>
                <a:spcPts val="0"/>
              </a:spcAft>
              <a:buNone/>
            </a:pPr>
            <a:r>
              <a:rPr lang="en" sz="4400">
                <a:solidFill>
                  <a:schemeClr val="dk1"/>
                </a:solidFill>
                <a:highlight>
                  <a:srgbClr val="FFFFFF"/>
                </a:highlight>
              </a:rPr>
              <a:t>We built ticket prediction model using two approaches.</a:t>
            </a:r>
            <a:endParaRPr sz="4400">
              <a:solidFill>
                <a:schemeClr val="dk1"/>
              </a:solidFill>
              <a:highlight>
                <a:srgbClr val="FFFFFF"/>
              </a:highlight>
            </a:endParaRPr>
          </a:p>
          <a:p>
            <a:pPr indent="-298450" lvl="0" marL="457200" rtl="0" algn="just">
              <a:spcBef>
                <a:spcPts val="1100"/>
              </a:spcBef>
              <a:spcAft>
                <a:spcPts val="0"/>
              </a:spcAft>
              <a:buClr>
                <a:schemeClr val="dk1"/>
              </a:buClr>
              <a:buSzPct val="100000"/>
              <a:buAutoNum type="arabicPeriod"/>
            </a:pPr>
            <a:r>
              <a:rPr b="1" lang="en" sz="4400">
                <a:solidFill>
                  <a:schemeClr val="dk1"/>
                </a:solidFill>
                <a:highlight>
                  <a:srgbClr val="FFFFFF"/>
                </a:highlight>
              </a:rPr>
              <a:t>Linear regression</a:t>
            </a:r>
            <a:endParaRPr sz="4400">
              <a:solidFill>
                <a:schemeClr val="dk1"/>
              </a:solidFill>
              <a:highlight>
                <a:srgbClr val="FFFFFF"/>
              </a:highlight>
            </a:endParaRPr>
          </a:p>
          <a:p>
            <a:pPr indent="457200" lvl="0" marL="0" rtl="0" algn="just">
              <a:spcBef>
                <a:spcPts val="0"/>
              </a:spcBef>
              <a:spcAft>
                <a:spcPts val="0"/>
              </a:spcAft>
              <a:buClr>
                <a:schemeClr val="dk1"/>
              </a:buClr>
              <a:buSzPts val="275"/>
              <a:buFont typeface="Arial"/>
              <a:buNone/>
            </a:pPr>
            <a:r>
              <a:rPr lang="en" sz="4400">
                <a:solidFill>
                  <a:schemeClr val="dk1"/>
                </a:solidFill>
                <a:highlight>
                  <a:srgbClr val="FFFFFF"/>
                </a:highlight>
              </a:rPr>
              <a:t>Model showed the highest mean R-square highest with 8 features. Coefficients of those 8 features are :</a:t>
            </a:r>
            <a:endParaRPr sz="4400">
              <a:solidFill>
                <a:schemeClr val="dk1"/>
              </a:solidFill>
              <a:highlight>
                <a:srgbClr val="FFFFFF"/>
              </a:highlight>
            </a:endParaRPr>
          </a:p>
          <a:p>
            <a:pPr indent="-298450" lvl="0" marL="914400" rtl="0" algn="just">
              <a:spcBef>
                <a:spcPts val="1100"/>
              </a:spcBef>
              <a:spcAft>
                <a:spcPts val="0"/>
              </a:spcAft>
              <a:buClr>
                <a:schemeClr val="dk1"/>
              </a:buClr>
              <a:buSzPct val="100000"/>
              <a:buChar char="●"/>
            </a:pPr>
            <a:r>
              <a:rPr lang="en" sz="4400">
                <a:solidFill>
                  <a:schemeClr val="dk1"/>
                </a:solidFill>
                <a:highlight>
                  <a:srgbClr val="FFFFFF"/>
                </a:highlight>
              </a:rPr>
              <a:t>vertical_drop 10.767857</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Snow Making_ac 6.290074</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total_chairs 5.794156</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fastQuads 5.745626</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Runs 5.370555</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LongestRun_mi 0.181814</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trams -4.142024</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SkiableTerrain_ac -5.249780</a:t>
            </a:r>
            <a:endParaRPr sz="4400">
              <a:solidFill>
                <a:schemeClr val="dk1"/>
              </a:solidFill>
              <a:highlight>
                <a:srgbClr val="FFFFFF"/>
              </a:highlight>
            </a:endParaRPr>
          </a:p>
          <a:p>
            <a:pPr indent="0" lvl="0" marL="457200" rtl="0" algn="just">
              <a:spcBef>
                <a:spcPts val="700"/>
              </a:spcBef>
              <a:spcAft>
                <a:spcPts val="0"/>
              </a:spcAft>
              <a:buNone/>
            </a:pPr>
            <a:r>
              <a:rPr lang="en" sz="4400">
                <a:solidFill>
                  <a:schemeClr val="dk1"/>
                </a:solidFill>
                <a:highlight>
                  <a:srgbClr val="FFFFFF"/>
                </a:highlight>
              </a:rPr>
              <a:t>Vertical Drop and snow_making_ac showed the most positive impact on Ticket Price while trams and skiableTerrian_ac seemed to have negative impact on the target feature.</a:t>
            </a:r>
            <a:endParaRPr sz="4400">
              <a:solidFill>
                <a:schemeClr val="dk1"/>
              </a:solidFill>
              <a:highlight>
                <a:srgbClr val="FFFFFF"/>
              </a:highlight>
            </a:endParaRPr>
          </a:p>
          <a:p>
            <a:pPr indent="-298450" lvl="0" marL="457200" rtl="0" algn="just">
              <a:spcBef>
                <a:spcPts val="1100"/>
              </a:spcBef>
              <a:spcAft>
                <a:spcPts val="0"/>
              </a:spcAft>
              <a:buClr>
                <a:schemeClr val="dk1"/>
              </a:buClr>
              <a:buSzPct val="100000"/>
              <a:buAutoNum type="arabicPeriod"/>
            </a:pPr>
            <a:r>
              <a:rPr b="1" lang="en" sz="4400">
                <a:solidFill>
                  <a:schemeClr val="dk1"/>
                </a:solidFill>
                <a:highlight>
                  <a:srgbClr val="FFFFFF"/>
                </a:highlight>
              </a:rPr>
              <a:t>Random Forest</a:t>
            </a:r>
            <a:endParaRPr sz="4400">
              <a:solidFill>
                <a:schemeClr val="dk1"/>
              </a:solidFill>
              <a:highlight>
                <a:srgbClr val="FFFFFF"/>
              </a:highlight>
            </a:endParaRPr>
          </a:p>
          <a:p>
            <a:pPr indent="457200" lvl="0" marL="0" rtl="0" algn="just">
              <a:spcBef>
                <a:spcPts val="0"/>
              </a:spcBef>
              <a:spcAft>
                <a:spcPts val="0"/>
              </a:spcAft>
              <a:buNone/>
            </a:pPr>
            <a:r>
              <a:rPr lang="en" sz="4400">
                <a:solidFill>
                  <a:schemeClr val="dk1"/>
                </a:solidFill>
                <a:highlight>
                  <a:srgbClr val="FFFFFF"/>
                </a:highlight>
              </a:rPr>
              <a:t>The model outputted 4 most important features to be:</a:t>
            </a:r>
            <a:endParaRPr sz="4400">
              <a:solidFill>
                <a:schemeClr val="dk1"/>
              </a:solidFill>
              <a:highlight>
                <a:srgbClr val="FFFFFF"/>
              </a:highlight>
            </a:endParaRPr>
          </a:p>
          <a:p>
            <a:pPr indent="-298450" lvl="0" marL="914400" rtl="0" algn="just">
              <a:spcBef>
                <a:spcPts val="1100"/>
              </a:spcBef>
              <a:spcAft>
                <a:spcPts val="0"/>
              </a:spcAft>
              <a:buClr>
                <a:schemeClr val="dk1"/>
              </a:buClr>
              <a:buSzPct val="100000"/>
              <a:buChar char="●"/>
            </a:pPr>
            <a:r>
              <a:rPr lang="en" sz="4400">
                <a:solidFill>
                  <a:schemeClr val="dk1"/>
                </a:solidFill>
                <a:highlight>
                  <a:srgbClr val="FFFFFF"/>
                </a:highlight>
              </a:rPr>
              <a:t>fastQuads</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Runs</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Snow Making_ac</a:t>
            </a:r>
            <a:endParaRPr sz="4400">
              <a:solidFill>
                <a:schemeClr val="dk1"/>
              </a:solidFill>
              <a:highlight>
                <a:srgbClr val="FFFFFF"/>
              </a:highlight>
            </a:endParaRPr>
          </a:p>
          <a:p>
            <a:pPr indent="-298450" lvl="0" marL="914400" rtl="0" algn="just">
              <a:spcBef>
                <a:spcPts val="0"/>
              </a:spcBef>
              <a:spcAft>
                <a:spcPts val="0"/>
              </a:spcAft>
              <a:buClr>
                <a:schemeClr val="dk1"/>
              </a:buClr>
              <a:buSzPct val="100000"/>
              <a:buChar char="●"/>
            </a:pPr>
            <a:r>
              <a:rPr lang="en" sz="4400">
                <a:solidFill>
                  <a:schemeClr val="dk1"/>
                </a:solidFill>
                <a:highlight>
                  <a:srgbClr val="FFFFFF"/>
                </a:highlight>
              </a:rPr>
              <a:t>vertical_drop</a:t>
            </a:r>
            <a:endParaRPr sz="4400">
              <a:solidFill>
                <a:schemeClr val="dk1"/>
              </a:solidFill>
              <a:highlight>
                <a:srgbClr val="FFFFFF"/>
              </a:highlight>
            </a:endParaRPr>
          </a:p>
          <a:p>
            <a:pPr indent="0" lvl="0" marL="0" rtl="0" algn="just">
              <a:spcBef>
                <a:spcPts val="1100"/>
              </a:spcBef>
              <a:spcAft>
                <a:spcPts val="0"/>
              </a:spcAft>
              <a:buClr>
                <a:schemeClr val="dk1"/>
              </a:buClr>
              <a:buSzPct val="100000"/>
              <a:buFont typeface="Arial"/>
              <a:buNone/>
            </a:pPr>
            <a:r>
              <a:t/>
            </a:r>
            <a:endParaRPr sz="1100">
              <a:solidFill>
                <a:schemeClr val="dk1"/>
              </a:solidFill>
              <a:highlight>
                <a:srgbClr val="FFFFFF"/>
              </a:highlight>
            </a:endParaRPr>
          </a:p>
          <a:p>
            <a:pPr indent="0" lvl="0" marL="0" rtl="0" algn="just">
              <a:spcBef>
                <a:spcPts val="0"/>
              </a:spcBef>
              <a:spcAft>
                <a:spcPts val="1200"/>
              </a:spcAft>
              <a:buNone/>
            </a:pPr>
            <a:r>
              <a:t/>
            </a:r>
            <a:endParaRPr sz="11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2C46"/>
                </a:solidFill>
              </a:rPr>
              <a:t>Modeling </a:t>
            </a:r>
            <a:r>
              <a:rPr b="1" lang="en" sz="1800">
                <a:solidFill>
                  <a:srgbClr val="002C46"/>
                </a:solidFill>
              </a:rPr>
              <a:t>analysis</a:t>
            </a:r>
            <a:endParaRPr sz="1950">
              <a:solidFill>
                <a:srgbClr val="002C46"/>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highlight>
                  <a:srgbClr val="FFFFFF"/>
                </a:highlight>
              </a:rPr>
              <a:t>Big Mountain is fairly high on some of the league charts of facilities offered.</a:t>
            </a:r>
            <a:endParaRPr sz="1000">
              <a:solidFill>
                <a:schemeClr val="dk1"/>
              </a:solidFill>
              <a:highlight>
                <a:srgbClr val="FFFFFF"/>
              </a:highlight>
            </a:endParaRPr>
          </a:p>
          <a:p>
            <a:pPr indent="0" lvl="0" marL="457200" rtl="0" algn="l">
              <a:spcBef>
                <a:spcPts val="1200"/>
              </a:spcBef>
              <a:spcAft>
                <a:spcPts val="1200"/>
              </a:spcAft>
              <a:buNone/>
            </a:pPr>
            <a:r>
              <a:t/>
            </a:r>
            <a:endParaRPr sz="1100">
              <a:solidFill>
                <a:schemeClr val="dk1"/>
              </a:solidFill>
              <a:highlight>
                <a:srgbClr val="FFFFFF"/>
              </a:highlight>
            </a:endParaRPr>
          </a:p>
        </p:txBody>
      </p:sp>
      <p:pic>
        <p:nvPicPr>
          <p:cNvPr id="74" name="Google Shape;74;p16"/>
          <p:cNvPicPr preferRelativeResize="0"/>
          <p:nvPr/>
        </p:nvPicPr>
        <p:blipFill>
          <a:blip r:embed="rId3">
            <a:alphaModFix/>
          </a:blip>
          <a:stretch>
            <a:fillRect/>
          </a:stretch>
        </p:blipFill>
        <p:spPr>
          <a:xfrm>
            <a:off x="1064325" y="1557930"/>
            <a:ext cx="1960625" cy="1072395"/>
          </a:xfrm>
          <a:prstGeom prst="rect">
            <a:avLst/>
          </a:prstGeom>
          <a:noFill/>
          <a:ln>
            <a:noFill/>
          </a:ln>
        </p:spPr>
      </p:pic>
      <p:pic>
        <p:nvPicPr>
          <p:cNvPr id="75" name="Google Shape;75;p16"/>
          <p:cNvPicPr preferRelativeResize="0"/>
          <p:nvPr/>
        </p:nvPicPr>
        <p:blipFill>
          <a:blip r:embed="rId4">
            <a:alphaModFix/>
          </a:blip>
          <a:stretch>
            <a:fillRect/>
          </a:stretch>
        </p:blipFill>
        <p:spPr>
          <a:xfrm>
            <a:off x="3230325" y="1542525"/>
            <a:ext cx="1896125" cy="1029225"/>
          </a:xfrm>
          <a:prstGeom prst="rect">
            <a:avLst/>
          </a:prstGeom>
          <a:noFill/>
          <a:ln>
            <a:noFill/>
          </a:ln>
        </p:spPr>
      </p:pic>
      <p:pic>
        <p:nvPicPr>
          <p:cNvPr id="76" name="Google Shape;76;p16"/>
          <p:cNvPicPr preferRelativeResize="0"/>
          <p:nvPr/>
        </p:nvPicPr>
        <p:blipFill>
          <a:blip r:embed="rId5">
            <a:alphaModFix/>
          </a:blip>
          <a:stretch>
            <a:fillRect/>
          </a:stretch>
        </p:blipFill>
        <p:spPr>
          <a:xfrm>
            <a:off x="1091925" y="2609025"/>
            <a:ext cx="1960621" cy="1041925"/>
          </a:xfrm>
          <a:prstGeom prst="rect">
            <a:avLst/>
          </a:prstGeom>
          <a:noFill/>
          <a:ln>
            <a:noFill/>
          </a:ln>
        </p:spPr>
      </p:pic>
      <p:pic>
        <p:nvPicPr>
          <p:cNvPr id="77" name="Google Shape;77;p16"/>
          <p:cNvPicPr preferRelativeResize="0"/>
          <p:nvPr/>
        </p:nvPicPr>
        <p:blipFill>
          <a:blip r:embed="rId6">
            <a:alphaModFix/>
          </a:blip>
          <a:stretch>
            <a:fillRect/>
          </a:stretch>
        </p:blipFill>
        <p:spPr>
          <a:xfrm>
            <a:off x="3269125" y="2571747"/>
            <a:ext cx="1896126" cy="1041929"/>
          </a:xfrm>
          <a:prstGeom prst="rect">
            <a:avLst/>
          </a:prstGeom>
          <a:noFill/>
          <a:ln>
            <a:noFill/>
          </a:ln>
        </p:spPr>
      </p:pic>
      <p:pic>
        <p:nvPicPr>
          <p:cNvPr id="78" name="Google Shape;78;p16"/>
          <p:cNvPicPr preferRelativeResize="0"/>
          <p:nvPr/>
        </p:nvPicPr>
        <p:blipFill>
          <a:blip r:embed="rId7">
            <a:alphaModFix/>
          </a:blip>
          <a:stretch>
            <a:fillRect/>
          </a:stretch>
        </p:blipFill>
        <p:spPr>
          <a:xfrm>
            <a:off x="1147575" y="3650962"/>
            <a:ext cx="1960625" cy="1077387"/>
          </a:xfrm>
          <a:prstGeom prst="rect">
            <a:avLst/>
          </a:prstGeom>
          <a:noFill/>
          <a:ln>
            <a:noFill/>
          </a:ln>
        </p:spPr>
      </p:pic>
      <p:pic>
        <p:nvPicPr>
          <p:cNvPr id="79" name="Google Shape;79;p16"/>
          <p:cNvPicPr preferRelativeResize="0"/>
          <p:nvPr/>
        </p:nvPicPr>
        <p:blipFill>
          <a:blip r:embed="rId8">
            <a:alphaModFix/>
          </a:blip>
          <a:stretch>
            <a:fillRect/>
          </a:stretch>
        </p:blipFill>
        <p:spPr>
          <a:xfrm>
            <a:off x="3343300" y="3671250"/>
            <a:ext cx="1821950" cy="99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b="1" lang="en" sz="1800">
                <a:solidFill>
                  <a:srgbClr val="002C46"/>
                </a:solidFill>
              </a:rPr>
              <a:t>Investment Scenarios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Scenario 1: </a:t>
            </a:r>
            <a:r>
              <a:rPr lang="en" sz="1050">
                <a:solidFill>
                  <a:schemeClr val="dk1"/>
                </a:solidFill>
                <a:highlight>
                  <a:srgbClr val="FFFFFF"/>
                </a:highlight>
              </a:rPr>
              <a:t>Permanently closing down up to 10 of the least used runs. This doesn't impact any other resort statistics.</a:t>
            </a:r>
            <a:endParaRPr sz="1050">
              <a:solidFill>
                <a:schemeClr val="dk1"/>
              </a:solidFill>
              <a:highlight>
                <a:srgbClr val="FFFFFF"/>
              </a:highlight>
            </a:endParaRPr>
          </a:p>
          <a:p>
            <a:pPr indent="0" lvl="0" marL="0" rtl="0" algn="just">
              <a:spcBef>
                <a:spcPts val="1200"/>
              </a:spcBef>
              <a:spcAft>
                <a:spcPts val="0"/>
              </a:spcAft>
              <a:buNone/>
            </a:pPr>
            <a:r>
              <a:rPr lang="en" sz="1100"/>
              <a:t>Analysis: </a:t>
            </a:r>
            <a:r>
              <a:rPr lang="en" sz="1050">
                <a:solidFill>
                  <a:schemeClr val="dk1"/>
                </a:solidFill>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050">
              <a:solidFill>
                <a:schemeClr val="dk1"/>
              </a:solidFill>
              <a:highlight>
                <a:srgbClr val="FFFFFF"/>
              </a:highlight>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Scenario 2: </a:t>
            </a:r>
            <a:r>
              <a:rPr lang="en" sz="1050">
                <a:solidFill>
                  <a:schemeClr val="dk1"/>
                </a:solidFill>
                <a:highlight>
                  <a:srgbClr val="FFFFFF"/>
                </a:highlight>
              </a:rPr>
              <a:t>Increase the vertical drop by adding a run to a point 150 feet lower down but requiring the installation of an additional chair lift to bring skiers back up, without additional snow making coverage</a:t>
            </a:r>
            <a:endParaRPr sz="105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rPr lang="en" sz="1100"/>
              <a:t>Analysis: </a:t>
            </a:r>
            <a:r>
              <a:rPr lang="en" sz="1050">
                <a:solidFill>
                  <a:schemeClr val="dk1"/>
                </a:solidFill>
                <a:highlight>
                  <a:srgbClr val="FFFFFF"/>
                </a:highlight>
              </a:rPr>
              <a:t>This scenario increases support for ticket price by $1.99. Over the season, this could be expected to amount to $3474638.</a:t>
            </a:r>
            <a:endParaRPr sz="1100"/>
          </a:p>
        </p:txBody>
      </p:sp>
      <p:pic>
        <p:nvPicPr>
          <p:cNvPr id="86" name="Google Shape;86;p17"/>
          <p:cNvPicPr preferRelativeResize="0"/>
          <p:nvPr/>
        </p:nvPicPr>
        <p:blipFill>
          <a:blip r:embed="rId3">
            <a:alphaModFix/>
          </a:blip>
          <a:stretch>
            <a:fillRect/>
          </a:stretch>
        </p:blipFill>
        <p:spPr>
          <a:xfrm>
            <a:off x="1883350" y="2132700"/>
            <a:ext cx="2836950" cy="151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Scenario 3: </a:t>
            </a:r>
            <a:r>
              <a:rPr lang="en" sz="1050">
                <a:solidFill>
                  <a:schemeClr val="dk1"/>
                </a:solidFill>
                <a:highlight>
                  <a:srgbClr val="FFFFFF"/>
                </a:highlight>
              </a:rPr>
              <a:t>Same as number 2, but adding 2 acres of snow making cover</a:t>
            </a:r>
            <a:endParaRPr sz="1050">
              <a:solidFill>
                <a:schemeClr val="dk1"/>
              </a:solidFill>
              <a:highlight>
                <a:srgbClr val="FFFFFF"/>
              </a:highlight>
            </a:endParaRPr>
          </a:p>
          <a:p>
            <a:pPr indent="0" lvl="0" marL="0" rtl="0" algn="l">
              <a:spcBef>
                <a:spcPts val="1200"/>
              </a:spcBef>
              <a:spcAft>
                <a:spcPts val="0"/>
              </a:spcAft>
              <a:buNone/>
            </a:pPr>
            <a:r>
              <a:rPr lang="en" sz="1100"/>
              <a:t>Analysis: </a:t>
            </a:r>
            <a:r>
              <a:rPr lang="en" sz="1050">
                <a:solidFill>
                  <a:schemeClr val="dk1"/>
                </a:solidFill>
                <a:highlight>
                  <a:srgbClr val="FFFFFF"/>
                </a:highlight>
              </a:rPr>
              <a:t>Such a small increase in the snow making area makes no difference to revenue w.r.to scenario 2.</a:t>
            </a:r>
            <a:endParaRPr sz="1050">
              <a:solidFill>
                <a:schemeClr val="dk1"/>
              </a:solidFill>
              <a:highlight>
                <a:srgbClr val="FFFFFF"/>
              </a:highlight>
            </a:endParaRPr>
          </a:p>
          <a:p>
            <a:pPr indent="0" lvl="0" marL="0" rtl="0" algn="l">
              <a:spcBef>
                <a:spcPts val="1200"/>
              </a:spcBef>
              <a:spcAft>
                <a:spcPts val="0"/>
              </a:spcAft>
              <a:buNone/>
            </a:pPr>
            <a:r>
              <a:rPr lang="en" sz="1100"/>
              <a:t>Scenario 4: </a:t>
            </a:r>
            <a:r>
              <a:rPr lang="en" sz="1050">
                <a:solidFill>
                  <a:schemeClr val="dk1"/>
                </a:solidFill>
                <a:highlight>
                  <a:srgbClr val="FFFFFF"/>
                </a:highlight>
              </a:rPr>
              <a:t>Increase the longest run by 0.2 mile to boast 3.5 miles length, requiring an additional snow making coverage of 4 acres</a:t>
            </a:r>
            <a:endParaRPr sz="1050">
              <a:solidFill>
                <a:schemeClr val="dk1"/>
              </a:solidFill>
              <a:highlight>
                <a:srgbClr val="FFFFFF"/>
              </a:highlight>
            </a:endParaRPr>
          </a:p>
          <a:p>
            <a:pPr indent="0" lvl="0" marL="0" rtl="0" algn="l">
              <a:spcBef>
                <a:spcPts val="1200"/>
              </a:spcBef>
              <a:spcAft>
                <a:spcPts val="0"/>
              </a:spcAft>
              <a:buNone/>
            </a:pPr>
            <a:r>
              <a:rPr lang="en" sz="1100"/>
              <a:t>Analysis: </a:t>
            </a:r>
            <a:r>
              <a:rPr lang="en" sz="1050">
                <a:solidFill>
                  <a:schemeClr val="dk1"/>
                </a:solidFill>
                <a:highlight>
                  <a:srgbClr val="FFFFFF"/>
                </a:highlight>
              </a:rPr>
              <a:t>This doesn’t add any value to the revenue or ticket price.</a:t>
            </a:r>
            <a:endParaRPr/>
          </a:p>
          <a:p>
            <a:pPr indent="0" lvl="0" marL="0" rtl="0" algn="l">
              <a:spcBef>
                <a:spcPts val="1200"/>
              </a:spcBef>
              <a:spcAft>
                <a:spcPts val="120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22">
                <a:solidFill>
                  <a:srgbClr val="002C46"/>
                </a:solidFill>
              </a:rPr>
              <a:t>Summary and conclusion</a:t>
            </a:r>
            <a:endParaRPr sz="3022"/>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Big Mountain should increase their price to $95.87.</a:t>
            </a:r>
            <a:endParaRPr sz="1100">
              <a:solidFill>
                <a:schemeClr val="dk1"/>
              </a:solidFill>
              <a:highlight>
                <a:srgbClr val="FFFFFF"/>
              </a:highlight>
            </a:endParaRPr>
          </a:p>
          <a:p>
            <a:pPr indent="-298450" lvl="0" marL="457200" rtl="0" algn="just">
              <a:spcBef>
                <a:spcPts val="1000"/>
              </a:spcBef>
              <a:spcAft>
                <a:spcPts val="0"/>
              </a:spcAft>
              <a:buClr>
                <a:schemeClr val="dk1"/>
              </a:buClr>
              <a:buSzPts val="1100"/>
              <a:buChar char="●"/>
            </a:pPr>
            <a:r>
              <a:rPr lang="en" sz="1100">
                <a:solidFill>
                  <a:schemeClr val="dk1"/>
                </a:solidFill>
                <a:highlight>
                  <a:srgbClr val="FFFFFF"/>
                </a:highlight>
              </a:rPr>
              <a:t>The additional cost of 1,540,000 of installing chair can be easily covered with the increased ticket price of $95.27.</a:t>
            </a:r>
            <a:endParaRPr sz="1100">
              <a:solidFill>
                <a:schemeClr val="dk1"/>
              </a:solidFill>
              <a:highlight>
                <a:srgbClr val="FFFFFF"/>
              </a:highlight>
            </a:endParaRPr>
          </a:p>
          <a:p>
            <a:pPr indent="-298450" lvl="0" marL="457200" rtl="0" algn="just">
              <a:spcBef>
                <a:spcPts val="1000"/>
              </a:spcBef>
              <a:spcAft>
                <a:spcPts val="0"/>
              </a:spcAft>
              <a:buClr>
                <a:schemeClr val="dk1"/>
              </a:buClr>
              <a:buSzPts val="1100"/>
              <a:buChar char="●"/>
            </a:pPr>
            <a:r>
              <a:rPr lang="en" sz="1100">
                <a:solidFill>
                  <a:schemeClr val="dk1"/>
                </a:solidFill>
                <a:highlight>
                  <a:srgbClr val="FFFFFF"/>
                </a:highlight>
              </a:rPr>
              <a:t>The model outputted 4 most important features to be:</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fastQuads</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Runs</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Snow Making_ac</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vertical_drop</a:t>
            </a:r>
            <a:endParaRPr sz="1100">
              <a:solidFill>
                <a:schemeClr val="dk1"/>
              </a:solidFill>
              <a:highlight>
                <a:srgbClr val="FFFFFF"/>
              </a:highlight>
            </a:endParaRPr>
          </a:p>
          <a:p>
            <a:pPr indent="-298450" lvl="0" marL="457200" rtl="0" algn="l">
              <a:spcBef>
                <a:spcPts val="1000"/>
              </a:spcBef>
              <a:spcAft>
                <a:spcPts val="0"/>
              </a:spcAft>
              <a:buClr>
                <a:schemeClr val="dk1"/>
              </a:buClr>
              <a:buSzPts val="1100"/>
              <a:buChar char="●"/>
            </a:pPr>
            <a:r>
              <a:rPr lang="en" sz="1100">
                <a:solidFill>
                  <a:schemeClr val="dk1"/>
                </a:solidFill>
                <a:highlight>
                  <a:srgbClr val="FFFFFF"/>
                </a:highlight>
              </a:rPr>
              <a:t>We would like to following information to make better informed decisions:</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Operating cost of each run</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Cost of adding 4 acres of snow making capability</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Cost of increasing a run</a:t>
            </a:r>
            <a:endParaRPr sz="1100">
              <a:solidFill>
                <a:schemeClr val="dk1"/>
              </a:solidFill>
              <a:highlight>
                <a:srgbClr val="FFFFFF"/>
              </a:highlight>
            </a:endParaRPr>
          </a:p>
          <a:p>
            <a:pPr indent="-298450" lvl="0" marL="914400" rtl="0" algn="l">
              <a:spcBef>
                <a:spcPts val="0"/>
              </a:spcBef>
              <a:spcAft>
                <a:spcPts val="0"/>
              </a:spcAft>
              <a:buClr>
                <a:schemeClr val="dk1"/>
              </a:buClr>
              <a:buSzPts val="1100"/>
              <a:buAutoNum type="arabicPeriod"/>
            </a:pPr>
            <a:r>
              <a:rPr lang="en" sz="1100">
                <a:solidFill>
                  <a:schemeClr val="dk1"/>
                </a:solidFill>
                <a:highlight>
                  <a:srgbClr val="FFFFFF"/>
                </a:highlight>
              </a:rPr>
              <a:t>Cost of increasing vertical drop by 150 feet</a:t>
            </a:r>
            <a:endParaRPr sz="1100">
              <a:solidFill>
                <a:schemeClr val="dk1"/>
              </a:solidFill>
              <a:highlight>
                <a:srgbClr val="FFFFFF"/>
              </a:highlight>
            </a:endParaRPr>
          </a:p>
          <a:p>
            <a:pPr indent="-298450" lvl="0" marL="457200" rtl="0" algn="l">
              <a:spcBef>
                <a:spcPts val="1000"/>
              </a:spcBef>
              <a:spcAft>
                <a:spcPts val="1200"/>
              </a:spcAft>
              <a:buClr>
                <a:schemeClr val="dk1"/>
              </a:buClr>
              <a:buSzPts val="1100"/>
              <a:buChar char="●"/>
            </a:pPr>
            <a:r>
              <a:rPr lang="en" sz="1100">
                <a:solidFill>
                  <a:schemeClr val="dk1"/>
                </a:solidFill>
                <a:highlight>
                  <a:srgbClr val="FFFFFF"/>
                </a:highlight>
              </a:rPr>
              <a:t>The suspicion that Big Mountain is not capitalizing on its facilities as much as it could seems to be correct. Big Mountain’s modeled price is so much higher than its current price because it offers great facilities in comparison to its competitors.</a:t>
            </a:r>
            <a:endParaRPr sz="11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