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9D3DA-86AE-4358-B611-7A8DEEAC8C29}" v="2" dt="2022-12-29T05:56:07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ana Goel" userId="7acdfff6-3c05-4abd-954a-ec867b0f22f6" providerId="ADAL" clId="{4F99D3DA-86AE-4358-B611-7A8DEEAC8C29}"/>
    <pc:docChg chg="undo custSel addSld delSld modSld">
      <pc:chgData name="Bhawana Goel" userId="7acdfff6-3c05-4abd-954a-ec867b0f22f6" providerId="ADAL" clId="{4F99D3DA-86AE-4358-B611-7A8DEEAC8C29}" dt="2022-12-29T06:29:02.446" v="2338" actId="20577"/>
      <pc:docMkLst>
        <pc:docMk/>
      </pc:docMkLst>
      <pc:sldChg chg="modSp new mod">
        <pc:chgData name="Bhawana Goel" userId="7acdfff6-3c05-4abd-954a-ec867b0f22f6" providerId="ADAL" clId="{4F99D3DA-86AE-4358-B611-7A8DEEAC8C29}" dt="2022-12-29T04:47:03.737" v="931" actId="20577"/>
        <pc:sldMkLst>
          <pc:docMk/>
          <pc:sldMk cId="2709790356" sldId="257"/>
        </pc:sldMkLst>
        <pc:spChg chg="mod">
          <ac:chgData name="Bhawana Goel" userId="7acdfff6-3c05-4abd-954a-ec867b0f22f6" providerId="ADAL" clId="{4F99D3DA-86AE-4358-B611-7A8DEEAC8C29}" dt="2022-12-29T04:14:54.518" v="497" actId="27636"/>
          <ac:spMkLst>
            <pc:docMk/>
            <pc:sldMk cId="2709790356" sldId="257"/>
            <ac:spMk id="2" creationId="{DBB22F58-70B9-4212-8E22-384879FE347E}"/>
          </ac:spMkLst>
        </pc:spChg>
        <pc:spChg chg="mod">
          <ac:chgData name="Bhawana Goel" userId="7acdfff6-3c05-4abd-954a-ec867b0f22f6" providerId="ADAL" clId="{4F99D3DA-86AE-4358-B611-7A8DEEAC8C29}" dt="2022-12-29T04:47:03.737" v="931" actId="20577"/>
          <ac:spMkLst>
            <pc:docMk/>
            <pc:sldMk cId="2709790356" sldId="257"/>
            <ac:spMk id="3" creationId="{8851A938-9ED6-44E6-A48F-AC534E818915}"/>
          </ac:spMkLst>
        </pc:spChg>
      </pc:sldChg>
      <pc:sldChg chg="new del">
        <pc:chgData name="Bhawana Goel" userId="7acdfff6-3c05-4abd-954a-ec867b0f22f6" providerId="ADAL" clId="{4F99D3DA-86AE-4358-B611-7A8DEEAC8C29}" dt="2022-12-29T05:56:08.893" v="1487" actId="47"/>
        <pc:sldMkLst>
          <pc:docMk/>
          <pc:sldMk cId="4282278251" sldId="258"/>
        </pc:sldMkLst>
      </pc:sldChg>
      <pc:sldChg chg="modSp add mod">
        <pc:chgData name="Bhawana Goel" userId="7acdfff6-3c05-4abd-954a-ec867b0f22f6" providerId="ADAL" clId="{4F99D3DA-86AE-4358-B611-7A8DEEAC8C29}" dt="2022-12-29T06:20:55.607" v="1887" actId="108"/>
        <pc:sldMkLst>
          <pc:docMk/>
          <pc:sldMk cId="3107740966" sldId="259"/>
        </pc:sldMkLst>
        <pc:spChg chg="mod">
          <ac:chgData name="Bhawana Goel" userId="7acdfff6-3c05-4abd-954a-ec867b0f22f6" providerId="ADAL" clId="{4F99D3DA-86AE-4358-B611-7A8DEEAC8C29}" dt="2022-12-29T04:35:20.834" v="633" actId="20577"/>
          <ac:spMkLst>
            <pc:docMk/>
            <pc:sldMk cId="3107740966" sldId="259"/>
            <ac:spMk id="2" creationId="{DBB22F58-70B9-4212-8E22-384879FE347E}"/>
          </ac:spMkLst>
        </pc:spChg>
        <pc:spChg chg="mod">
          <ac:chgData name="Bhawana Goel" userId="7acdfff6-3c05-4abd-954a-ec867b0f22f6" providerId="ADAL" clId="{4F99D3DA-86AE-4358-B611-7A8DEEAC8C29}" dt="2022-12-29T06:20:55.607" v="1887" actId="108"/>
          <ac:spMkLst>
            <pc:docMk/>
            <pc:sldMk cId="3107740966" sldId="259"/>
            <ac:spMk id="3" creationId="{8851A938-9ED6-44E6-A48F-AC534E818915}"/>
          </ac:spMkLst>
        </pc:spChg>
      </pc:sldChg>
      <pc:sldChg chg="modSp add mod">
        <pc:chgData name="Bhawana Goel" userId="7acdfff6-3c05-4abd-954a-ec867b0f22f6" providerId="ADAL" clId="{4F99D3DA-86AE-4358-B611-7A8DEEAC8C29}" dt="2022-12-29T06:29:02.446" v="2338" actId="20577"/>
        <pc:sldMkLst>
          <pc:docMk/>
          <pc:sldMk cId="4120749171" sldId="260"/>
        </pc:sldMkLst>
        <pc:spChg chg="mod">
          <ac:chgData name="Bhawana Goel" userId="7acdfff6-3c05-4abd-954a-ec867b0f22f6" providerId="ADAL" clId="{4F99D3DA-86AE-4358-B611-7A8DEEAC8C29}" dt="2022-12-29T05:56:12.753" v="1489" actId="20577"/>
          <ac:spMkLst>
            <pc:docMk/>
            <pc:sldMk cId="4120749171" sldId="260"/>
            <ac:spMk id="2" creationId="{DBB22F58-70B9-4212-8E22-384879FE347E}"/>
          </ac:spMkLst>
        </pc:spChg>
        <pc:spChg chg="mod">
          <ac:chgData name="Bhawana Goel" userId="7acdfff6-3c05-4abd-954a-ec867b0f22f6" providerId="ADAL" clId="{4F99D3DA-86AE-4358-B611-7A8DEEAC8C29}" dt="2022-12-29T06:29:02.446" v="2338" actId="20577"/>
          <ac:spMkLst>
            <pc:docMk/>
            <pc:sldMk cId="4120749171" sldId="260"/>
            <ac:spMk id="3" creationId="{8851A938-9ED6-44E6-A48F-AC534E8189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6DC9-69AD-4C27-997B-0FCF3E1B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C7E65-D767-44C6-8347-634870C7F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99C1-73D9-4C19-80A6-1CF602BE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5ABE-62F9-47D8-BFAA-7D35308A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B5C5-FF37-4C68-8687-5053EFC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5E81-2842-40ED-96F1-8F98814D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B6ADE-2EB0-455A-B5A0-A02B931A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1E62-580F-4632-BF80-A4F79069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35DE-C2C8-4CF7-B29C-383FB8BD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5EF6-17C5-4AA7-8F7E-29770908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898FD-8A65-4FE0-A7CF-F173A35E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EA8EB-2B09-4683-8C99-0B681AC9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9647-475D-464B-B5F8-BB301C9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2CFA-38DD-4542-A294-96FBEE95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78FA-9837-4C3D-80F0-5307F11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BC13-BEC8-43E9-9E92-5641B54B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424A-8AFE-462B-9EDA-96ED57E2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41EF-2C08-4407-A036-F5E3C7EF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05BA-7FE1-4B42-A963-4E643F2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5E88-B7F2-491A-9C45-0AFAF328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C59B-3F3C-457D-BA73-79BE1259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2DD8-BF6C-403A-B6F4-DBFA2944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360A-37BD-4AC7-942A-A8476180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C8E0-3391-4F3D-A7EF-995EB24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CC70-6FC8-448B-839E-551E5B2D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FFD7-BE4F-4F3B-954B-79080119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C5D8-2970-47EF-98E1-5DC67C03A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26A10-B012-4548-BAA7-C4F0CD8B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BFCB-B2EE-4A81-8446-3E086A73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9153D-4BA1-48B7-B727-EA27A2D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5D8E-184B-4C54-825E-5CDE4387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3728-060A-4833-BC03-BCD2D163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153E-6995-4E92-9B28-AC2AEEB5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98C24-0921-4412-AA31-F5A0F490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C44B-7FD3-483B-B64A-6D410F3D3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F3AB-04F9-4781-8250-4E794D93B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D9BFC-675A-441A-8072-760C3F52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29AA3-CDBB-4663-AE73-C06E3195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02286-B72E-42A6-B002-04CE8FED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15FD-B892-4014-9A40-4FAD2A5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0B42C-5797-428D-A1F5-F8DFD86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B9B3F-A2D0-421C-A33A-D26D48AC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AC7B-6F7A-45E3-9015-AC6DB4E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77A56-04CB-4F3A-BF6A-44D28A99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072F9-E07F-48A2-9F7C-488F3EFA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AF590-967B-4DD2-B4A4-94AE27EA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95F5-5AD5-48BD-AC30-29BF7EBD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1865-3499-419B-8402-54ED8694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351A-62AF-412B-AF7F-492408182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721C6-07D6-4FCB-8457-F266E0D7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7719-ED08-4FD0-9E9B-F7603D1C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C9539-7FAD-4DCE-A489-4A37BF7B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AF3B-EA80-4FBD-B90B-7C352F13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2B660-F563-4CB1-A863-6520AC9E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EA01E-E467-4716-A0AF-4B685AF0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ACFE-A532-4661-B0C3-C9A3EDEE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1AD74-8045-4F64-983D-0713979E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C51BF-02DF-46C9-9144-F8C184E9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194C6-2C41-4C84-8219-46EA7C03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C96D-FEFC-4493-B7B6-822B5FB4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F3A1-DBA1-444B-A4D0-8C57B3F7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6B83-6EB5-42DB-98C3-2F6395004BC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414E-177C-4072-94D8-9312F1D09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CFCB-5BFF-4599-B4F9-FBA03392E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51180-292C-46D2-8955-A1466726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705A5-8629-4A73-BDA6-C3D01C7EC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FD55-5247-464B-BBC4-509DF51DC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12/28/2022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0E3B4A-57B5-447E-A11A-A17B1C1A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2" y="989334"/>
            <a:ext cx="11525864" cy="149836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95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F58-70B9-4212-8E22-384879FE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13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A938-9ED6-44E6-A48F-AC534E81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323"/>
            <a:ext cx="10515600" cy="5174640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For each segment, what % of customers in that segment purchase this specific chemical?</a:t>
            </a:r>
          </a:p>
          <a:p>
            <a:pPr lvl="1"/>
            <a:r>
              <a:rPr lang="en-US" dirty="0"/>
              <a:t>Which solution is correct – 1.i or 1.i(2)?</a:t>
            </a:r>
          </a:p>
          <a:p>
            <a:pPr lvl="1"/>
            <a:r>
              <a:rPr lang="en-US" dirty="0"/>
              <a:t>How to avoid repetition of label name on x-axis?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is the revenue breakdown per industry segment? (i.e., Which industries provide the largest inflow of revenues?)</a:t>
            </a:r>
          </a:p>
          <a:p>
            <a:pPr lvl="1"/>
            <a:r>
              <a:rPr lang="en-US" dirty="0"/>
              <a:t>Would it be just that simple plot?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Does there exist any seasonality where industry sales drop or rise rapidly? (Perhaps consider whether there is any fluctuation of individual chemical sales.)</a:t>
            </a:r>
          </a:p>
          <a:p>
            <a:pPr lvl="1"/>
            <a:r>
              <a:rPr lang="en-US" dirty="0"/>
              <a:t>Is graph by industry required?</a:t>
            </a:r>
          </a:p>
          <a:p>
            <a:pPr lvl="1"/>
            <a:r>
              <a:rPr lang="en-US" dirty="0"/>
              <a:t>Chemical H has seasonality effect as prices rises and drops rapidly in Q2 and Q4.</a:t>
            </a:r>
          </a:p>
          <a:p>
            <a:pPr lvl="1"/>
            <a:r>
              <a:rPr lang="en-US" dirty="0"/>
              <a:t>How to avoid repetition of label name on y-axis?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is the geographic distribution of each segment?</a:t>
            </a:r>
          </a:p>
          <a:p>
            <a:pPr lvl="1"/>
            <a:r>
              <a:rPr lang="en-US" dirty="0"/>
              <a:t>Is there a way to plot this data on map effectively?</a:t>
            </a:r>
          </a:p>
          <a:p>
            <a:pPr lvl="1"/>
            <a:r>
              <a:rPr lang="en-US" dirty="0"/>
              <a:t>Used histograms for distribution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9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F58-70B9-4212-8E22-384879FE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13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A938-9ED6-44E6-A48F-AC534E81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323"/>
            <a:ext cx="10515600" cy="517464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600" dirty="0"/>
              <a:t>Of the six segments </a:t>
            </a:r>
            <a:r>
              <a:rPr lang="en-US" sz="2600" dirty="0" err="1"/>
              <a:t>ChemCorp’s</a:t>
            </a:r>
            <a:r>
              <a:rPr lang="en-US" sz="2600" dirty="0"/>
              <a:t> business has focused on, which segments yield the highest average profit margin(s) on a % basis?</a:t>
            </a:r>
          </a:p>
          <a:p>
            <a:pPr lvl="1"/>
            <a:r>
              <a:rPr lang="en-US" sz="2200" dirty="0"/>
              <a:t>Though highest revenue comes from Paper and packaging industry, highest profit margin comes from Machine and Industrial Goods.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/>
              <a:t>Beyond profit margin %, how does this segment compare with the number of customers in that segment? (i.e., Create a graph which addresses both the profit margin % versus the number of businesses in that segment)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Should any plot other than histogram be used here?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/>
              <a:t>Of the segment which proves most attractive, which products are responsible for driving the highest profit?</a:t>
            </a:r>
          </a:p>
          <a:p>
            <a:pPr lvl="1"/>
            <a:r>
              <a:rPr lang="en-US" sz="2200" dirty="0"/>
              <a:t>Machinery and Industrial Goods is most attractive as this segment has highest average profit margin% and highest number of probable customers. This will lead to highest profit amount.</a:t>
            </a:r>
          </a:p>
          <a:p>
            <a:pPr lvl="1"/>
            <a:r>
              <a:rPr lang="en-US" sz="2200" dirty="0"/>
              <a:t>Chemical E is driving profit in the highest profit segment. It is followed by chemical K.</a:t>
            </a:r>
          </a:p>
        </p:txBody>
      </p:sp>
    </p:spTree>
    <p:extLst>
      <p:ext uri="{BB962C8B-B14F-4D97-AF65-F5344CB8AC3E}">
        <p14:creationId xmlns:p14="http://schemas.microsoft.com/office/powerpoint/2010/main" val="310774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F58-70B9-4212-8E22-384879FE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13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A938-9ED6-44E6-A48F-AC534E81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323"/>
            <a:ext cx="10515600" cy="517464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600" dirty="0"/>
              <a:t>Of the six segments </a:t>
            </a:r>
            <a:r>
              <a:rPr lang="en-US" sz="2600" dirty="0" err="1"/>
              <a:t>ChemCorp’s</a:t>
            </a:r>
            <a:r>
              <a:rPr lang="en-US" sz="2600" dirty="0"/>
              <a:t> business has focused on, do any negative or very low-profit margins exist?</a:t>
            </a:r>
          </a:p>
          <a:p>
            <a:pPr lvl="1"/>
            <a:r>
              <a:rPr lang="en-US" sz="2200" dirty="0"/>
              <a:t>Every industry has profit over 60% but the industry with lowest profit is Aerospace defense.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/>
              <a:t>Identify insights and/or recommendations to the management team.</a:t>
            </a:r>
          </a:p>
          <a:p>
            <a:pPr lvl="1"/>
            <a:r>
              <a:rPr lang="en-US" sz="2200" dirty="0"/>
              <a:t>Chemical A has the least profitability as it has lowest profit margin with lowest number of customers.</a:t>
            </a:r>
          </a:p>
          <a:p>
            <a:pPr lvl="1"/>
            <a:r>
              <a:rPr lang="en-US" sz="2200" dirty="0"/>
              <a:t>Is there a way to link chemical profitability and number of probable customers </a:t>
            </a:r>
            <a:r>
              <a:rPr lang="en-US" sz="2200"/>
              <a:t>for chemicals?</a:t>
            </a:r>
            <a:endParaRPr lang="en-US" sz="2200" dirty="0"/>
          </a:p>
          <a:p>
            <a:pPr marL="0" indent="0">
              <a:buNone/>
            </a:pPr>
            <a:r>
              <a:rPr lang="en-US" sz="3000" b="1" dirty="0"/>
              <a:t>Recommendations</a:t>
            </a:r>
          </a:p>
          <a:p>
            <a:r>
              <a:rPr lang="en-US" sz="2200" dirty="0"/>
              <a:t>Instead of focusing on Chemical A and aerospace defense industry, they should focus on industries  - Machinery and Industrial Goods; and Medical Equipment. Both of these industries have high profitability and high number of probable customers.</a:t>
            </a:r>
          </a:p>
          <a:p>
            <a:r>
              <a:rPr lang="en-US" sz="2200" dirty="0"/>
              <a:t>Similarly, for chemicals, company should focus on chemicals – E, C and H.</a:t>
            </a:r>
          </a:p>
          <a:p>
            <a:pPr marL="0" indent="0"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2074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1</vt:lpstr>
      <vt:lpstr>2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Bhawana Goel</dc:creator>
  <cp:lastModifiedBy>Bhawana Goel</cp:lastModifiedBy>
  <cp:revision>1</cp:revision>
  <dcterms:created xsi:type="dcterms:W3CDTF">2022-12-29T03:28:29Z</dcterms:created>
  <dcterms:modified xsi:type="dcterms:W3CDTF">2022-12-29T06:29:03Z</dcterms:modified>
</cp:coreProperties>
</file>