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ags/tag6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tags/tag15.xml" ContentType="application/vnd.openxmlformats-officedocument.presentationml.tags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7" r:id="rId1"/>
    <p:sldMasterId id="2147483701" r:id="rId2"/>
    <p:sldMasterId id="2147483723" r:id="rId3"/>
  </p:sldMasterIdLst>
  <p:notesMasterIdLst>
    <p:notesMasterId r:id="rId21"/>
  </p:notesMasterIdLst>
  <p:sldIdLst>
    <p:sldId id="7573" r:id="rId4"/>
    <p:sldId id="257" r:id="rId5"/>
    <p:sldId id="7592" r:id="rId6"/>
    <p:sldId id="7605" r:id="rId7"/>
    <p:sldId id="7606" r:id="rId8"/>
    <p:sldId id="7609" r:id="rId9"/>
    <p:sldId id="7591" r:id="rId10"/>
    <p:sldId id="7608" r:id="rId11"/>
    <p:sldId id="7610" r:id="rId12"/>
    <p:sldId id="7603" r:id="rId13"/>
    <p:sldId id="7604" r:id="rId14"/>
    <p:sldId id="7607" r:id="rId15"/>
    <p:sldId id="7611" r:id="rId16"/>
    <p:sldId id="7614" r:id="rId17"/>
    <p:sldId id="7612" r:id="rId18"/>
    <p:sldId id="7613" r:id="rId19"/>
    <p:sldId id="7602" r:id="rId20"/>
  </p:sldIdLst>
  <p:sldSz cx="12188825" cy="6858000"/>
  <p:notesSz cx="6858000" cy="9144000"/>
  <p:custDataLst>
    <p:tags r:id="rId2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E3E4"/>
    <a:srgbClr val="D6E4E5"/>
    <a:srgbClr val="93C3C2"/>
    <a:srgbClr val="BAD7D7"/>
    <a:srgbClr val="E4EEEF"/>
    <a:srgbClr val="DBB84F"/>
    <a:srgbClr val="B7D5D5"/>
    <a:srgbClr val="B8D8D7"/>
    <a:srgbClr val="CAA984"/>
    <a:srgbClr val="F8E0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929" autoAdjust="0"/>
    <p:restoredTop sz="94542"/>
  </p:normalViewPr>
  <p:slideViewPr>
    <p:cSldViewPr snapToGrid="0">
      <p:cViewPr varScale="1">
        <p:scale>
          <a:sx n="95" d="100"/>
          <a:sy n="95" d="100"/>
        </p:scale>
        <p:origin x="200" y="1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90" d="100"/>
        <a:sy n="190" d="100"/>
      </p:scale>
      <p:origin x="0" y="-31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B8C3C3-31A8-453D-A20D-411C6C37285D}" type="datetimeFigureOut">
              <a:rPr lang="zh-CN" altLang="en-US" smtClean="0"/>
              <a:t>2023/11/30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998766-6A9C-4F2F-8D78-A8B7F422C2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12746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998766-6A9C-4F2F-8D78-A8B7F422C2B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27894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998766-6A9C-4F2F-8D78-A8B7F422C2B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4584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998766-6A9C-4F2F-8D78-A8B7F422C2B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34520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998766-6A9C-4F2F-8D78-A8B7F422C2B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74919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998766-6A9C-4F2F-8D78-A8B7F422C2B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69466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998766-6A9C-4F2F-8D78-A8B7F422C2B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49559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998766-6A9C-4F2F-8D78-A8B7F422C2B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19366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998766-6A9C-4F2F-8D78-A8B7F422C2B3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4260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998766-6A9C-4F2F-8D78-A8B7F422C2B3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87559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998766-6A9C-4F2F-8D78-A8B7F422C2B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22754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998766-6A9C-4F2F-8D78-A8B7F422C2B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39627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998766-6A9C-4F2F-8D78-A8B7F422C2B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9333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998766-6A9C-4F2F-8D78-A8B7F422C2B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66148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998766-6A9C-4F2F-8D78-A8B7F422C2B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11086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998766-6A9C-4F2F-8D78-A8B7F422C2B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73095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998766-6A9C-4F2F-8D78-A8B7F422C2B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51143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998766-6A9C-4F2F-8D78-A8B7F422C2B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25445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平行四边形 4">
            <a:extLst>
              <a:ext uri="{FF2B5EF4-FFF2-40B4-BE49-F238E27FC236}">
                <a16:creationId xmlns:a16="http://schemas.microsoft.com/office/drawing/2014/main" id="{A67E5878-1857-F049-848D-01EF3A4C29C0}"/>
              </a:ext>
            </a:extLst>
          </p:cNvPr>
          <p:cNvSpPr/>
          <p:nvPr userDrawn="1"/>
        </p:nvSpPr>
        <p:spPr>
          <a:xfrm>
            <a:off x="146304" y="231648"/>
            <a:ext cx="731520" cy="694944"/>
          </a:xfrm>
          <a:prstGeom prst="parallelogram">
            <a:avLst/>
          </a:prstGeom>
          <a:noFill/>
          <a:ln w="3175">
            <a:gradFill>
              <a:gsLst>
                <a:gs pos="0">
                  <a:srgbClr val="93C3C2"/>
                </a:gs>
                <a:gs pos="99000">
                  <a:srgbClr val="BAD7D7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平行四边形 3">
            <a:extLst>
              <a:ext uri="{FF2B5EF4-FFF2-40B4-BE49-F238E27FC236}">
                <a16:creationId xmlns:a16="http://schemas.microsoft.com/office/drawing/2014/main" id="{289759F2-5574-394D-B363-9505BCCB4223}"/>
              </a:ext>
            </a:extLst>
          </p:cNvPr>
          <p:cNvSpPr/>
          <p:nvPr userDrawn="1"/>
        </p:nvSpPr>
        <p:spPr>
          <a:xfrm>
            <a:off x="298704" y="353568"/>
            <a:ext cx="731520" cy="694944"/>
          </a:xfrm>
          <a:prstGeom prst="parallelogram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平行四边形 1">
            <a:extLst>
              <a:ext uri="{FF2B5EF4-FFF2-40B4-BE49-F238E27FC236}">
                <a16:creationId xmlns:a16="http://schemas.microsoft.com/office/drawing/2014/main" id="{B071344B-14AF-4D4E-A54E-C4E97632A139}"/>
              </a:ext>
            </a:extLst>
          </p:cNvPr>
          <p:cNvSpPr/>
          <p:nvPr userDrawn="1"/>
        </p:nvSpPr>
        <p:spPr>
          <a:xfrm>
            <a:off x="219456" y="292608"/>
            <a:ext cx="731520" cy="694944"/>
          </a:xfrm>
          <a:prstGeom prst="parallelogram">
            <a:avLst/>
          </a:prstGeom>
          <a:gradFill>
            <a:gsLst>
              <a:gs pos="0">
                <a:srgbClr val="93C3C2"/>
              </a:gs>
              <a:gs pos="99000">
                <a:srgbClr val="B7D5D5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9CE7D83-8B4D-8441-92A7-93E56C982307}"/>
              </a:ext>
            </a:extLst>
          </p:cNvPr>
          <p:cNvSpPr txBox="1"/>
          <p:nvPr userDrawn="1"/>
        </p:nvSpPr>
        <p:spPr>
          <a:xfrm>
            <a:off x="298704" y="331744"/>
            <a:ext cx="561372" cy="49475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120000"/>
              </a:lnSpc>
            </a:pPr>
            <a:fld id="{5F8123CF-E7D1-454A-B20C-763221F63EFA}" type="slidenum">
              <a:rPr kumimoji="1" lang="zh-CN" altLang="en-US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ctr">
                <a:lnSpc>
                  <a:spcPct val="120000"/>
                </a:lnSpc>
              </a:pPr>
              <a:t>‹#›</a:t>
            </a:fld>
            <a:endParaRPr kumimoji="1" lang="zh-CN" alt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过度页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4122516" y="137614"/>
            <a:ext cx="3415430" cy="757002"/>
          </a:xfrm>
          <a:prstGeom prst="rect">
            <a:avLst/>
          </a:prstGeom>
          <a:noFill/>
        </p:spPr>
        <p:txBody>
          <a:bodyPr vert="horz" wrap="non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599" dirty="0">
                <a:solidFill>
                  <a:srgbClr val="212227"/>
                </a:solidFill>
                <a:latin typeface="汉仪南宫体简" panose="02010509060101010101" pitchFamily="2" charset="-122"/>
                <a:ea typeface="汉仪南宫体简" panose="02010509060101010101" pitchFamily="2" charset="-122"/>
              </a:rPr>
              <a:t>请输入您的标题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页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4122516" y="137614"/>
            <a:ext cx="3415430" cy="757002"/>
          </a:xfrm>
          <a:prstGeom prst="rect">
            <a:avLst/>
          </a:prstGeom>
          <a:noFill/>
        </p:spPr>
        <p:txBody>
          <a:bodyPr vert="horz" wrap="non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599" dirty="0">
                <a:solidFill>
                  <a:srgbClr val="212227"/>
                </a:solidFill>
                <a:latin typeface="汉仪南宫体简" panose="02010509060101010101" pitchFamily="2" charset="-122"/>
                <a:ea typeface="汉仪南宫体简" panose="02010509060101010101" pitchFamily="2" charset="-122"/>
              </a:rPr>
              <a:t>请输入您的标题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内页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4122516" y="137614"/>
            <a:ext cx="3415430" cy="757002"/>
          </a:xfrm>
          <a:prstGeom prst="rect">
            <a:avLst/>
          </a:prstGeom>
          <a:noFill/>
        </p:spPr>
        <p:txBody>
          <a:bodyPr vert="horz" wrap="non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599" dirty="0">
                <a:solidFill>
                  <a:srgbClr val="212227"/>
                </a:solidFill>
                <a:latin typeface="汉仪南宫体简" panose="02010509060101010101" pitchFamily="2" charset="-122"/>
                <a:ea typeface="汉仪南宫体简" panose="02010509060101010101" pitchFamily="2" charset="-122"/>
              </a:rPr>
              <a:t>请输入您的标题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内页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4122516" y="137614"/>
            <a:ext cx="3415430" cy="757002"/>
          </a:xfrm>
          <a:prstGeom prst="rect">
            <a:avLst/>
          </a:prstGeom>
          <a:noFill/>
        </p:spPr>
        <p:txBody>
          <a:bodyPr vert="horz" wrap="non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599" dirty="0">
                <a:solidFill>
                  <a:srgbClr val="212227"/>
                </a:solidFill>
                <a:latin typeface="汉仪南宫体简" panose="02010509060101010101" pitchFamily="2" charset="-122"/>
                <a:ea typeface="汉仪南宫体简" panose="02010509060101010101" pitchFamily="2" charset="-122"/>
              </a:rPr>
              <a:t>请输入您的标题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版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 flipH="1" flipV="1">
            <a:off x="2665413" y="-2665413"/>
            <a:ext cx="6858000" cy="121888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603" y="1122363"/>
            <a:ext cx="9141619" cy="2387600"/>
          </a:xfrm>
        </p:spPr>
        <p:txBody>
          <a:bodyPr anchor="b"/>
          <a:lstStyle>
            <a:lvl1pPr algn="ctr">
              <a:defRPr sz="599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603" y="3602038"/>
            <a:ext cx="9141619" cy="1655762"/>
          </a:xfrm>
        </p:spPr>
        <p:txBody>
          <a:bodyPr/>
          <a:lstStyle>
            <a:lvl1pPr marL="0" indent="0" algn="ctr">
              <a:buNone/>
              <a:defRPr sz="2399"/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304BD-32ED-4569-95E0-79139CDFBD25}" type="datetimeFigureOut">
              <a:rPr lang="zh-CN" altLang="en-US" smtClean="0"/>
              <a:t>2023/11/30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FEBCE-7B8C-4726-BE9D-7E547D7921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48703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304BD-32ED-4569-95E0-79139CDFBD25}" type="datetimeFigureOut">
              <a:rPr lang="zh-CN" altLang="en-US" smtClean="0"/>
              <a:t>2023/11/30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FEBCE-7B8C-4726-BE9D-7E547D7921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9494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633" y="1709739"/>
            <a:ext cx="10512862" cy="2852737"/>
          </a:xfrm>
        </p:spPr>
        <p:txBody>
          <a:bodyPr anchor="b"/>
          <a:lstStyle>
            <a:lvl1pPr>
              <a:defRPr sz="599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633" y="4589464"/>
            <a:ext cx="10512862" cy="1500187"/>
          </a:xfrm>
        </p:spPr>
        <p:txBody>
          <a:bodyPr/>
          <a:lstStyle>
            <a:lvl1pPr marL="0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1pPr>
            <a:lvl2pPr marL="457063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304BD-32ED-4569-95E0-79139CDFBD25}" type="datetimeFigureOut">
              <a:rPr lang="zh-CN" altLang="en-US" smtClean="0"/>
              <a:t>2023/11/30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FEBCE-7B8C-4726-BE9D-7E547D7921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556983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7982" y="1825625"/>
            <a:ext cx="5180251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592" y="1825625"/>
            <a:ext cx="5180251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304BD-32ED-4569-95E0-79139CDFBD25}" type="datetimeFigureOut">
              <a:rPr lang="zh-CN" altLang="en-US" smtClean="0"/>
              <a:t>2023/11/30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FEBCE-7B8C-4726-BE9D-7E547D7921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13885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69" y="365126"/>
            <a:ext cx="105128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570" y="1681163"/>
            <a:ext cx="5156444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570" y="2505075"/>
            <a:ext cx="5156444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0593" y="1681163"/>
            <a:ext cx="5181838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593" y="2505075"/>
            <a:ext cx="518183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304BD-32ED-4569-95E0-79139CDFBD25}" type="datetimeFigureOut">
              <a:rPr lang="zh-CN" altLang="en-US" smtClean="0"/>
              <a:t>2023/11/30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FEBCE-7B8C-4726-BE9D-7E547D7921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793662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304BD-32ED-4569-95E0-79139CDFBD25}" type="datetimeFigureOut">
              <a:rPr lang="zh-CN" altLang="en-US" smtClean="0"/>
              <a:t>2023/11/30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FEBCE-7B8C-4726-BE9D-7E547D7921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686449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304BD-32ED-4569-95E0-79139CDFBD25}" type="datetimeFigureOut">
              <a:rPr lang="zh-CN" altLang="en-US" smtClean="0"/>
              <a:t>2023/11/30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FEBCE-7B8C-4726-BE9D-7E547D7921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150444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399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304BD-32ED-4569-95E0-79139CDFBD25}" type="datetimeFigureOut">
              <a:rPr lang="zh-CN" altLang="en-US" smtClean="0"/>
              <a:t>2023/11/30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FEBCE-7B8C-4726-BE9D-7E547D7921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437406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1838" y="987426"/>
            <a:ext cx="6170593" cy="4873625"/>
          </a:xfrm>
        </p:spPr>
        <p:txBody>
          <a:bodyPr anchor="t"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304BD-32ED-4569-95E0-79139CDFBD25}" type="datetimeFigureOut">
              <a:rPr lang="zh-CN" altLang="en-US" smtClean="0"/>
              <a:t>2023/11/30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FEBCE-7B8C-4726-BE9D-7E547D7921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586249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304BD-32ED-4569-95E0-79139CDFBD25}" type="datetimeFigureOut">
              <a:rPr lang="zh-CN" altLang="en-US" smtClean="0"/>
              <a:t>2023/11/30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FEBCE-7B8C-4726-BE9D-7E547D7921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271402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2628" y="365125"/>
            <a:ext cx="262821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982" y="365125"/>
            <a:ext cx="7732286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304BD-32ED-4569-95E0-79139CDFBD25}" type="datetimeFigureOut">
              <a:rPr lang="zh-CN" altLang="en-US" smtClean="0"/>
              <a:t>2023/11/30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FEBCE-7B8C-4726-BE9D-7E547D7921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622642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平行四边形 4">
            <a:extLst>
              <a:ext uri="{FF2B5EF4-FFF2-40B4-BE49-F238E27FC236}">
                <a16:creationId xmlns:a16="http://schemas.microsoft.com/office/drawing/2014/main" id="{A67E5878-1857-F049-848D-01EF3A4C29C0}"/>
              </a:ext>
            </a:extLst>
          </p:cNvPr>
          <p:cNvSpPr/>
          <p:nvPr userDrawn="1"/>
        </p:nvSpPr>
        <p:spPr>
          <a:xfrm>
            <a:off x="146304" y="231648"/>
            <a:ext cx="731520" cy="694944"/>
          </a:xfrm>
          <a:prstGeom prst="parallelogram">
            <a:avLst/>
          </a:prstGeom>
          <a:noFill/>
          <a:ln w="3175">
            <a:gradFill>
              <a:gsLst>
                <a:gs pos="0">
                  <a:srgbClr val="93C3C2"/>
                </a:gs>
                <a:gs pos="99000">
                  <a:srgbClr val="BAD7D7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平行四边形 3">
            <a:extLst>
              <a:ext uri="{FF2B5EF4-FFF2-40B4-BE49-F238E27FC236}">
                <a16:creationId xmlns:a16="http://schemas.microsoft.com/office/drawing/2014/main" id="{289759F2-5574-394D-B363-9505BCCB4223}"/>
              </a:ext>
            </a:extLst>
          </p:cNvPr>
          <p:cNvSpPr/>
          <p:nvPr userDrawn="1"/>
        </p:nvSpPr>
        <p:spPr>
          <a:xfrm>
            <a:off x="298704" y="353568"/>
            <a:ext cx="731520" cy="694944"/>
          </a:xfrm>
          <a:prstGeom prst="parallelogram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平行四边形 1">
            <a:extLst>
              <a:ext uri="{FF2B5EF4-FFF2-40B4-BE49-F238E27FC236}">
                <a16:creationId xmlns:a16="http://schemas.microsoft.com/office/drawing/2014/main" id="{B071344B-14AF-4D4E-A54E-C4E97632A139}"/>
              </a:ext>
            </a:extLst>
          </p:cNvPr>
          <p:cNvSpPr/>
          <p:nvPr userDrawn="1"/>
        </p:nvSpPr>
        <p:spPr>
          <a:xfrm>
            <a:off x="219456" y="292608"/>
            <a:ext cx="731520" cy="694944"/>
          </a:xfrm>
          <a:prstGeom prst="parallelogram">
            <a:avLst/>
          </a:prstGeom>
          <a:gradFill>
            <a:gsLst>
              <a:gs pos="0">
                <a:srgbClr val="93C3C2"/>
              </a:gs>
              <a:gs pos="99000">
                <a:srgbClr val="B7D5D5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9CE7D83-8B4D-8441-92A7-93E56C982307}"/>
              </a:ext>
            </a:extLst>
          </p:cNvPr>
          <p:cNvSpPr txBox="1"/>
          <p:nvPr userDrawn="1"/>
        </p:nvSpPr>
        <p:spPr>
          <a:xfrm>
            <a:off x="298704" y="331744"/>
            <a:ext cx="561372" cy="49475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120000"/>
              </a:lnSpc>
            </a:pPr>
            <a:fld id="{5F8123CF-E7D1-454A-B20C-763221F63EFA}" type="slidenum">
              <a:rPr kumimoji="1" lang="zh-CN" altLang="en-US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ctr">
                <a:lnSpc>
                  <a:spcPct val="120000"/>
                </a:lnSpc>
              </a:pPr>
              <a:t>‹#›</a:t>
            </a:fld>
            <a:endParaRPr kumimoji="1" lang="zh-CN" alt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025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过度页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_文本框 48"/>
          <p:cNvSpPr txBox="1"/>
          <p:nvPr userDrawn="1">
            <p:custDataLst>
              <p:tags r:id="rId1"/>
            </p:custDataLst>
          </p:nvPr>
        </p:nvSpPr>
        <p:spPr>
          <a:xfrm>
            <a:off x="4840886" y="320342"/>
            <a:ext cx="52954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>
              <a:defRPr/>
            </a:pPr>
            <a:r>
              <a:rPr lang="zh-CN" altLang="en-US" sz="3599" dirty="0">
                <a:solidFill>
                  <a:srgbClr val="040404"/>
                </a:solidFill>
                <a:latin typeface="腾祥铁山楷书简繁合集" panose="01010104010101010101" pitchFamily="2" charset="-122"/>
                <a:ea typeface="腾祥铁山楷书简繁合集" panose="01010104010101010101" pitchFamily="2" charset="-122"/>
                <a:cs typeface="+mn-ea"/>
                <a:sym typeface="Arial" panose="020B0604020202020204" pitchFamily="34" charset="0"/>
              </a:rPr>
              <a:t>年度输入标题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6" presetClass="emph" presetSubtype="0" fill="hold" grpId="1" nodeType="withEffect">
                                  <p:stCondLst>
                                    <p:cond delay="250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9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10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11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12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页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_文本框 48"/>
          <p:cNvSpPr txBox="1"/>
          <p:nvPr userDrawn="1">
            <p:custDataLst>
              <p:tags r:id="rId1"/>
            </p:custDataLst>
          </p:nvPr>
        </p:nvSpPr>
        <p:spPr>
          <a:xfrm>
            <a:off x="4840886" y="320342"/>
            <a:ext cx="52954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>
              <a:defRPr/>
            </a:pPr>
            <a:r>
              <a:rPr lang="zh-CN" altLang="en-US" sz="3599" dirty="0">
                <a:solidFill>
                  <a:srgbClr val="040404"/>
                </a:solidFill>
                <a:latin typeface="腾祥铁山楷书简繁合集" panose="01010104010101010101" pitchFamily="2" charset="-122"/>
                <a:ea typeface="腾祥铁山楷书简繁合集" panose="01010104010101010101" pitchFamily="2" charset="-122"/>
                <a:cs typeface="+mn-ea"/>
                <a:sym typeface="Arial" panose="020B0604020202020204" pitchFamily="34" charset="0"/>
              </a:rPr>
              <a:t>年度输入标题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6" presetClass="emph" presetSubtype="0" fill="hold" grpId="1" nodeType="withEffect">
                                  <p:stCondLst>
                                    <p:cond delay="250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9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10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11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12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内页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_文本框 48"/>
          <p:cNvSpPr txBox="1"/>
          <p:nvPr userDrawn="1">
            <p:custDataLst>
              <p:tags r:id="rId1"/>
            </p:custDataLst>
          </p:nvPr>
        </p:nvSpPr>
        <p:spPr>
          <a:xfrm>
            <a:off x="4840886" y="320342"/>
            <a:ext cx="52954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>
              <a:defRPr/>
            </a:pPr>
            <a:r>
              <a:rPr lang="zh-CN" altLang="en-US" sz="3599" dirty="0">
                <a:solidFill>
                  <a:srgbClr val="040404"/>
                </a:solidFill>
                <a:latin typeface="腾祥铁山楷书简繁合集" panose="01010104010101010101" pitchFamily="2" charset="-122"/>
                <a:ea typeface="腾祥铁山楷书简繁合集" panose="01010104010101010101" pitchFamily="2" charset="-122"/>
                <a:cs typeface="+mn-ea"/>
                <a:sym typeface="Arial" panose="020B0604020202020204" pitchFamily="34" charset="0"/>
              </a:rPr>
              <a:t>年度输入标题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6" presetClass="emph" presetSubtype="0" fill="hold" grpId="1" nodeType="withEffect">
                                  <p:stCondLst>
                                    <p:cond delay="250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9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10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11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12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内页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_文本框 48"/>
          <p:cNvSpPr txBox="1"/>
          <p:nvPr userDrawn="1">
            <p:custDataLst>
              <p:tags r:id="rId1"/>
            </p:custDataLst>
          </p:nvPr>
        </p:nvSpPr>
        <p:spPr>
          <a:xfrm>
            <a:off x="4840886" y="320342"/>
            <a:ext cx="52954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>
              <a:defRPr/>
            </a:pPr>
            <a:r>
              <a:rPr lang="zh-CN" altLang="en-US" sz="3599" dirty="0">
                <a:solidFill>
                  <a:srgbClr val="040404"/>
                </a:solidFill>
                <a:latin typeface="腾祥铁山楷书简繁合集" panose="01010104010101010101" pitchFamily="2" charset="-122"/>
                <a:ea typeface="腾祥铁山楷书简繁合集" panose="01010104010101010101" pitchFamily="2" charset="-122"/>
                <a:cs typeface="+mn-ea"/>
                <a:sym typeface="Arial" panose="020B0604020202020204" pitchFamily="34" charset="0"/>
              </a:rPr>
              <a:t>年度输入标题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6" presetClass="emph" presetSubtype="0" fill="hold" grpId="1" nodeType="withEffect">
                                  <p:stCondLst>
                                    <p:cond delay="250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9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10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11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12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版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304BD-32ED-4569-95E0-79139CDFBD25}" type="datetimeFigureOut">
              <a:rPr lang="zh-CN" altLang="en-US" smtClean="0"/>
              <a:t>2023/11/30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FEBCE-7B8C-4726-BE9D-7E547D7921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6240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3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736" r:id="rId9"/>
  </p:sldLayoutIdLst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</p:sldLayoutIdLst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7982" y="365126"/>
            <a:ext cx="105128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7982" y="1825625"/>
            <a:ext cx="105128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7982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11/30/23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7549" y="6356351"/>
            <a:ext cx="41137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08357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125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</p:sldLayoutIdLst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6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jp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.pn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4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15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12.pn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11.png"/><Relationship Id="rId5" Type="http://schemas.openxmlformats.org/officeDocument/2006/relationships/image" Target="../media/image2.png"/><Relationship Id="rId10" Type="http://schemas.openxmlformats.org/officeDocument/2006/relationships/image" Target="../media/image15.png"/><Relationship Id="rId4" Type="http://schemas.openxmlformats.org/officeDocument/2006/relationships/notesSlide" Target="../notesSlides/notesSlide7.xml"/><Relationship Id="rId9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4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直角三角形 71">
            <a:extLst>
              <a:ext uri="{FF2B5EF4-FFF2-40B4-BE49-F238E27FC236}">
                <a16:creationId xmlns:a16="http://schemas.microsoft.com/office/drawing/2014/main" id="{C75F5E4E-777D-774F-AA43-B0DED718F0EC}"/>
              </a:ext>
            </a:extLst>
          </p:cNvPr>
          <p:cNvSpPr/>
          <p:nvPr/>
        </p:nvSpPr>
        <p:spPr>
          <a:xfrm rot="5400000">
            <a:off x="0" y="-1"/>
            <a:ext cx="4546926" cy="4546926"/>
          </a:xfrm>
          <a:prstGeom prst="rtTriangle">
            <a:avLst/>
          </a:prstGeom>
          <a:solidFill>
            <a:srgbClr val="E4E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1" name="直角三角形 70">
            <a:extLst>
              <a:ext uri="{FF2B5EF4-FFF2-40B4-BE49-F238E27FC236}">
                <a16:creationId xmlns:a16="http://schemas.microsoft.com/office/drawing/2014/main" id="{01788412-3C8B-DB4D-A435-3EF8EDF15634}"/>
              </a:ext>
            </a:extLst>
          </p:cNvPr>
          <p:cNvSpPr/>
          <p:nvPr/>
        </p:nvSpPr>
        <p:spPr>
          <a:xfrm rot="16200000">
            <a:off x="7641899" y="2311073"/>
            <a:ext cx="4546926" cy="4546926"/>
          </a:xfrm>
          <a:prstGeom prst="rtTriangle">
            <a:avLst/>
          </a:prstGeom>
          <a:solidFill>
            <a:srgbClr val="E4E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" name="直角三角形 1">
            <a:extLst>
              <a:ext uri="{FF2B5EF4-FFF2-40B4-BE49-F238E27FC236}">
                <a16:creationId xmlns:a16="http://schemas.microsoft.com/office/drawing/2014/main" id="{78144B5E-6BCA-2542-9445-709960D3582A}"/>
              </a:ext>
            </a:extLst>
          </p:cNvPr>
          <p:cNvSpPr/>
          <p:nvPr/>
        </p:nvSpPr>
        <p:spPr>
          <a:xfrm rot="5400000">
            <a:off x="0" y="0"/>
            <a:ext cx="3986784" cy="3986784"/>
          </a:xfrm>
          <a:prstGeom prst="rtTriangle">
            <a:avLst/>
          </a:prstGeom>
          <a:solidFill>
            <a:srgbClr val="B8D8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0" name="直角三角形 69">
            <a:extLst>
              <a:ext uri="{FF2B5EF4-FFF2-40B4-BE49-F238E27FC236}">
                <a16:creationId xmlns:a16="http://schemas.microsoft.com/office/drawing/2014/main" id="{0777DB84-72E7-AB43-A1DC-ABF942AA9B19}"/>
              </a:ext>
            </a:extLst>
          </p:cNvPr>
          <p:cNvSpPr/>
          <p:nvPr/>
        </p:nvSpPr>
        <p:spPr>
          <a:xfrm rot="16200000">
            <a:off x="8202041" y="2871216"/>
            <a:ext cx="3986784" cy="3986784"/>
          </a:xfrm>
          <a:prstGeom prst="rtTriangle">
            <a:avLst/>
          </a:prstGeom>
          <a:solidFill>
            <a:srgbClr val="B8D8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721127" y="2623812"/>
            <a:ext cx="898986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 defTabSz="913491">
              <a:defRPr/>
            </a:pPr>
            <a:r>
              <a:rPr lang="en-US" altLang="zh-CN" sz="8000" b="1" dirty="0"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ANN-Presentation</a:t>
            </a:r>
            <a:endParaRPr lang="zh-CN" altLang="en-US" sz="8000" b="1" dirty="0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" name="平行四边形 2">
            <a:extLst>
              <a:ext uri="{FF2B5EF4-FFF2-40B4-BE49-F238E27FC236}">
                <a16:creationId xmlns:a16="http://schemas.microsoft.com/office/drawing/2014/main" id="{09C459AD-E8F9-8C4C-9D24-5CEC77B483DC}"/>
              </a:ext>
            </a:extLst>
          </p:cNvPr>
          <p:cNvSpPr/>
          <p:nvPr/>
        </p:nvSpPr>
        <p:spPr>
          <a:xfrm>
            <a:off x="1779829" y="0"/>
            <a:ext cx="3779723" cy="2209495"/>
          </a:xfrm>
          <a:prstGeom prst="parallelogram">
            <a:avLst>
              <a:gd name="adj" fmla="val 100148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3" name="平行四边形 72">
            <a:extLst>
              <a:ext uri="{FF2B5EF4-FFF2-40B4-BE49-F238E27FC236}">
                <a16:creationId xmlns:a16="http://schemas.microsoft.com/office/drawing/2014/main" id="{C4F593FD-3671-E846-9249-DE08C68D5AEE}"/>
              </a:ext>
            </a:extLst>
          </p:cNvPr>
          <p:cNvSpPr/>
          <p:nvPr/>
        </p:nvSpPr>
        <p:spPr>
          <a:xfrm>
            <a:off x="-2440510" y="1167124"/>
            <a:ext cx="3958556" cy="3659871"/>
          </a:xfrm>
          <a:prstGeom prst="parallelogram">
            <a:avLst>
              <a:gd name="adj" fmla="val 10014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4" name="平行四边形 73">
            <a:extLst>
              <a:ext uri="{FF2B5EF4-FFF2-40B4-BE49-F238E27FC236}">
                <a16:creationId xmlns:a16="http://schemas.microsoft.com/office/drawing/2014/main" id="{9B2B09C8-4BB9-264F-83F8-9FB4D2EF02DB}"/>
              </a:ext>
            </a:extLst>
          </p:cNvPr>
          <p:cNvSpPr/>
          <p:nvPr/>
        </p:nvSpPr>
        <p:spPr>
          <a:xfrm>
            <a:off x="10769689" y="2156848"/>
            <a:ext cx="3958556" cy="3659871"/>
          </a:xfrm>
          <a:prstGeom prst="parallelogram">
            <a:avLst>
              <a:gd name="adj" fmla="val 10014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5" name="平行四边形 74">
            <a:extLst>
              <a:ext uri="{FF2B5EF4-FFF2-40B4-BE49-F238E27FC236}">
                <a16:creationId xmlns:a16="http://schemas.microsoft.com/office/drawing/2014/main" id="{26E850BB-8B8C-1A4B-A425-D0A6C031F94A}"/>
              </a:ext>
            </a:extLst>
          </p:cNvPr>
          <p:cNvSpPr/>
          <p:nvPr/>
        </p:nvSpPr>
        <p:spPr>
          <a:xfrm>
            <a:off x="6626236" y="4658924"/>
            <a:ext cx="3779723" cy="2209495"/>
          </a:xfrm>
          <a:prstGeom prst="parallelogram">
            <a:avLst>
              <a:gd name="adj" fmla="val 100148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817B545-6DB4-B044-AFF9-CC38F0A48A51}"/>
              </a:ext>
            </a:extLst>
          </p:cNvPr>
          <p:cNvSpPr txBox="1"/>
          <p:nvPr/>
        </p:nvSpPr>
        <p:spPr>
          <a:xfrm>
            <a:off x="875137" y="5816719"/>
            <a:ext cx="3706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洪梓晋</a:t>
            </a:r>
            <a:r>
              <a:rPr kumimoji="1" lang="en-US" altLang="zh-CN" dirty="0"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 - 2020101911 - 12/01/2023</a:t>
            </a:r>
            <a:endParaRPr kumimoji="1" lang="zh-CN" altLang="en-US" dirty="0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3636" y="1300520"/>
            <a:ext cx="3581552" cy="1147116"/>
          </a:xfrm>
          <a:prstGeom prst="rect">
            <a:avLst/>
          </a:prstGeom>
        </p:spPr>
      </p:pic>
      <p:sp>
        <p:nvSpPr>
          <p:cNvPr id="6" name="文本框 3">
            <a:extLst>
              <a:ext uri="{FF2B5EF4-FFF2-40B4-BE49-F238E27FC236}">
                <a16:creationId xmlns:a16="http://schemas.microsoft.com/office/drawing/2014/main" id="{088BF9A3-D66D-B370-4A91-A0E16CDEE2C4}"/>
              </a:ext>
            </a:extLst>
          </p:cNvPr>
          <p:cNvSpPr txBox="1"/>
          <p:nvPr/>
        </p:nvSpPr>
        <p:spPr>
          <a:xfrm>
            <a:off x="3843827" y="3956342"/>
            <a:ext cx="4744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A cutting-edge work in stock price prediction</a:t>
            </a:r>
            <a:endParaRPr kumimoji="1" lang="zh-CN" altLang="en-US" dirty="0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83390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7F95F54-1438-E04E-B9A4-6AD9A6CF2F75}"/>
              </a:ext>
            </a:extLst>
          </p:cNvPr>
          <p:cNvSpPr/>
          <p:nvPr/>
        </p:nvSpPr>
        <p:spPr>
          <a:xfrm>
            <a:off x="1128416" y="354830"/>
            <a:ext cx="235437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2800" b="1" dirty="0">
                <a:solidFill>
                  <a:srgbClr val="93C3C2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Background</a:t>
            </a:r>
            <a:endParaRPr lang="zh-CN" altLang="en-US" sz="2800" b="1" dirty="0">
              <a:solidFill>
                <a:srgbClr val="93C3C2"/>
              </a:solidFill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0874" y="214084"/>
            <a:ext cx="1256246" cy="402356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45E343C6-14A4-CD4E-50EE-11CB2DFB36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4286" y="1104598"/>
            <a:ext cx="5245490" cy="5753402"/>
          </a:xfrm>
          <a:prstGeom prst="rect">
            <a:avLst/>
          </a:prstGeom>
        </p:spPr>
      </p:pic>
      <p:pic>
        <p:nvPicPr>
          <p:cNvPr id="6" name="图片 5" descr="图表, 折线图&#10;&#10;描述已自动生成">
            <a:extLst>
              <a:ext uri="{FF2B5EF4-FFF2-40B4-BE49-F238E27FC236}">
                <a16:creationId xmlns:a16="http://schemas.microsoft.com/office/drawing/2014/main" id="{ADD86FF3-2E9E-5C2E-C462-A8BBC9491AC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9776" y="878050"/>
            <a:ext cx="5657344" cy="2828672"/>
          </a:xfrm>
          <a:prstGeom prst="rect">
            <a:avLst/>
          </a:prstGeom>
        </p:spPr>
      </p:pic>
      <p:pic>
        <p:nvPicPr>
          <p:cNvPr id="8" name="图片 7" descr="图表, 折线图&#10;&#10;描述已自动生成">
            <a:extLst>
              <a:ext uri="{FF2B5EF4-FFF2-40B4-BE49-F238E27FC236}">
                <a16:creationId xmlns:a16="http://schemas.microsoft.com/office/drawing/2014/main" id="{9C003B48-AF67-BB45-FDDD-3E6C69667DD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4460" y="3760982"/>
            <a:ext cx="4907976" cy="3042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841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7F95F54-1438-E04E-B9A4-6AD9A6CF2F75}"/>
              </a:ext>
            </a:extLst>
          </p:cNvPr>
          <p:cNvSpPr/>
          <p:nvPr/>
        </p:nvSpPr>
        <p:spPr>
          <a:xfrm>
            <a:off x="1128417" y="354830"/>
            <a:ext cx="28653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2800" b="1" dirty="0">
                <a:solidFill>
                  <a:srgbClr val="93C3C2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Sequential Data</a:t>
            </a:r>
            <a:endParaRPr lang="zh-CN" altLang="en-US" sz="2800" b="1" dirty="0">
              <a:solidFill>
                <a:srgbClr val="93C3C2"/>
              </a:solidFill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0874" y="214084"/>
            <a:ext cx="1256246" cy="402356"/>
          </a:xfrm>
          <a:prstGeom prst="rect">
            <a:avLst/>
          </a:prstGeom>
        </p:spPr>
      </p:pic>
      <p:pic>
        <p:nvPicPr>
          <p:cNvPr id="11" name="图片 10" descr="图表, 折线图&#10;&#10;描述已自动生成">
            <a:extLst>
              <a:ext uri="{FF2B5EF4-FFF2-40B4-BE49-F238E27FC236}">
                <a16:creationId xmlns:a16="http://schemas.microsoft.com/office/drawing/2014/main" id="{3953C8EA-A64D-B4E9-E28A-505613F87D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172" y="4075081"/>
            <a:ext cx="8612479" cy="2494392"/>
          </a:xfrm>
          <a:prstGeom prst="rect">
            <a:avLst/>
          </a:prstGeom>
        </p:spPr>
      </p:pic>
      <p:pic>
        <p:nvPicPr>
          <p:cNvPr id="13" name="图片 12" descr="图形用户界面, 文本, 应用程序&#10;&#10;描述已自动生成">
            <a:extLst>
              <a:ext uri="{FF2B5EF4-FFF2-40B4-BE49-F238E27FC236}">
                <a16:creationId xmlns:a16="http://schemas.microsoft.com/office/drawing/2014/main" id="{B6935CAF-DEF0-C01F-E38B-D7EA75CEE3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39" y="1131537"/>
            <a:ext cx="4988786" cy="2494393"/>
          </a:xfrm>
          <a:prstGeom prst="rect">
            <a:avLst/>
          </a:prstGeom>
        </p:spPr>
      </p:pic>
      <p:pic>
        <p:nvPicPr>
          <p:cNvPr id="7" name="图片 6" descr="图表, 折线图&#10;&#10;描述已自动生成">
            <a:extLst>
              <a:ext uri="{FF2B5EF4-FFF2-40B4-BE49-F238E27FC236}">
                <a16:creationId xmlns:a16="http://schemas.microsoft.com/office/drawing/2014/main" id="{ED9EEA91-07C7-1FA6-5A03-7F0CE6C9BAC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1393147"/>
            <a:ext cx="7368087" cy="2300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279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图表, 折线图&#10;&#10;描述已自动生成">
            <a:extLst>
              <a:ext uri="{FF2B5EF4-FFF2-40B4-BE49-F238E27FC236}">
                <a16:creationId xmlns:a16="http://schemas.microsoft.com/office/drawing/2014/main" id="{0ABA9EE7-EEB9-9D56-E453-71953093DC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0427" y="3671046"/>
            <a:ext cx="6398398" cy="232333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5ABD55B-27F4-E957-C35D-EA28B3FBCF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0427" y="1599632"/>
            <a:ext cx="6365623" cy="1602533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17F95F54-1438-E04E-B9A4-6AD9A6CF2F75}"/>
              </a:ext>
            </a:extLst>
          </p:cNvPr>
          <p:cNvSpPr/>
          <p:nvPr/>
        </p:nvSpPr>
        <p:spPr>
          <a:xfrm>
            <a:off x="1128416" y="354830"/>
            <a:ext cx="48151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2800" b="1" dirty="0">
                <a:solidFill>
                  <a:srgbClr val="93C3C2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Seq2Seq For TS Prediction</a:t>
            </a:r>
            <a:endParaRPr lang="zh-CN" altLang="en-US" sz="2800" b="1" dirty="0">
              <a:solidFill>
                <a:srgbClr val="93C3C2"/>
              </a:solidFill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0874" y="214084"/>
            <a:ext cx="1256246" cy="402356"/>
          </a:xfrm>
          <a:prstGeom prst="rect">
            <a:avLst/>
          </a:prstGeom>
        </p:spPr>
      </p:pic>
      <p:pic>
        <p:nvPicPr>
          <p:cNvPr id="5" name="图片 4" descr="图示&#10;&#10;描述已自动生成">
            <a:extLst>
              <a:ext uri="{FF2B5EF4-FFF2-40B4-BE49-F238E27FC236}">
                <a16:creationId xmlns:a16="http://schemas.microsoft.com/office/drawing/2014/main" id="{99F4A5AD-7B4D-A9C6-53A9-0B131F83C7E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302" y="1130750"/>
            <a:ext cx="6776749" cy="5632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496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图表, 折线图&#10;&#10;描述已自动生成">
            <a:extLst>
              <a:ext uri="{FF2B5EF4-FFF2-40B4-BE49-F238E27FC236}">
                <a16:creationId xmlns:a16="http://schemas.microsoft.com/office/drawing/2014/main" id="{A9E04095-A92A-E2A5-6C5B-3DF3E41799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167" y="2450871"/>
            <a:ext cx="4940521" cy="2944842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17F95F54-1438-E04E-B9A4-6AD9A6CF2F75}"/>
              </a:ext>
            </a:extLst>
          </p:cNvPr>
          <p:cNvSpPr/>
          <p:nvPr/>
        </p:nvSpPr>
        <p:spPr>
          <a:xfrm>
            <a:off x="1128417" y="354830"/>
            <a:ext cx="324187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2800" b="1" dirty="0">
                <a:solidFill>
                  <a:srgbClr val="93C3C2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Prediction</a:t>
            </a:r>
            <a:r>
              <a:rPr lang="zh-CN" altLang="en-US" sz="2800" b="1" dirty="0">
                <a:solidFill>
                  <a:srgbClr val="93C3C2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 </a:t>
            </a:r>
            <a:r>
              <a:rPr lang="en-US" altLang="zh-CN" sz="2800" b="1" dirty="0">
                <a:solidFill>
                  <a:srgbClr val="93C3C2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Details</a:t>
            </a:r>
            <a:endParaRPr lang="zh-CN" altLang="en-US" sz="2800" b="1" dirty="0">
              <a:solidFill>
                <a:srgbClr val="93C3C2"/>
              </a:solidFill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0874" y="214084"/>
            <a:ext cx="1256246" cy="402356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A3FE9B1E-7D1F-96DF-F967-E81D19AF007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68" r="1355"/>
          <a:stretch/>
        </p:blipFill>
        <p:spPr>
          <a:xfrm>
            <a:off x="721649" y="1156446"/>
            <a:ext cx="7583290" cy="5533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062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6">
            <a:extLst>
              <a:ext uri="{FF2B5EF4-FFF2-40B4-BE49-F238E27FC236}">
                <a16:creationId xmlns:a16="http://schemas.microsoft.com/office/drawing/2014/main" id="{48488B04-52DC-4DF9-BC44-951F34DBBEEC}"/>
              </a:ext>
            </a:extLst>
          </p:cNvPr>
          <p:cNvSpPr/>
          <p:nvPr/>
        </p:nvSpPr>
        <p:spPr bwMode="auto">
          <a:xfrm rot="5400000">
            <a:off x="4819090" y="1247709"/>
            <a:ext cx="2233978" cy="1942411"/>
          </a:xfrm>
          <a:custGeom>
            <a:avLst/>
            <a:gdLst>
              <a:gd name="T0" fmla="*/ 365 w 1306"/>
              <a:gd name="T1" fmla="*/ 1149 h 1149"/>
              <a:gd name="T2" fmla="*/ 300 w 1306"/>
              <a:gd name="T3" fmla="*/ 1111 h 1149"/>
              <a:gd name="T4" fmla="*/ 12 w 1306"/>
              <a:gd name="T5" fmla="*/ 613 h 1149"/>
              <a:gd name="T6" fmla="*/ 12 w 1306"/>
              <a:gd name="T7" fmla="*/ 537 h 1149"/>
              <a:gd name="T8" fmla="*/ 300 w 1306"/>
              <a:gd name="T9" fmla="*/ 38 h 1149"/>
              <a:gd name="T10" fmla="*/ 365 w 1306"/>
              <a:gd name="T11" fmla="*/ 0 h 1149"/>
              <a:gd name="T12" fmla="*/ 941 w 1306"/>
              <a:gd name="T13" fmla="*/ 0 h 1149"/>
              <a:gd name="T14" fmla="*/ 1006 w 1306"/>
              <a:gd name="T15" fmla="*/ 38 h 1149"/>
              <a:gd name="T16" fmla="*/ 1294 w 1306"/>
              <a:gd name="T17" fmla="*/ 537 h 1149"/>
              <a:gd name="T18" fmla="*/ 1294 w 1306"/>
              <a:gd name="T19" fmla="*/ 613 h 1149"/>
              <a:gd name="T20" fmla="*/ 1006 w 1306"/>
              <a:gd name="T21" fmla="*/ 1111 h 1149"/>
              <a:gd name="T22" fmla="*/ 941 w 1306"/>
              <a:gd name="T23" fmla="*/ 1149 h 1149"/>
              <a:gd name="T24" fmla="*/ 365 w 1306"/>
              <a:gd name="T25" fmla="*/ 1149 h 1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06" h="1149">
                <a:moveTo>
                  <a:pt x="365" y="1149"/>
                </a:moveTo>
                <a:cubicBezTo>
                  <a:pt x="341" y="1149"/>
                  <a:pt x="312" y="1132"/>
                  <a:pt x="300" y="1111"/>
                </a:cubicBezTo>
                <a:cubicBezTo>
                  <a:pt x="12" y="613"/>
                  <a:pt x="12" y="613"/>
                  <a:pt x="12" y="613"/>
                </a:cubicBezTo>
                <a:cubicBezTo>
                  <a:pt x="0" y="592"/>
                  <a:pt x="0" y="558"/>
                  <a:pt x="12" y="537"/>
                </a:cubicBezTo>
                <a:cubicBezTo>
                  <a:pt x="300" y="38"/>
                  <a:pt x="300" y="38"/>
                  <a:pt x="300" y="38"/>
                </a:cubicBezTo>
                <a:cubicBezTo>
                  <a:pt x="312" y="17"/>
                  <a:pt x="341" y="0"/>
                  <a:pt x="365" y="0"/>
                </a:cubicBezTo>
                <a:cubicBezTo>
                  <a:pt x="941" y="0"/>
                  <a:pt x="941" y="0"/>
                  <a:pt x="941" y="0"/>
                </a:cubicBezTo>
                <a:cubicBezTo>
                  <a:pt x="965" y="0"/>
                  <a:pt x="994" y="17"/>
                  <a:pt x="1006" y="38"/>
                </a:cubicBezTo>
                <a:cubicBezTo>
                  <a:pt x="1294" y="537"/>
                  <a:pt x="1294" y="537"/>
                  <a:pt x="1294" y="537"/>
                </a:cubicBezTo>
                <a:cubicBezTo>
                  <a:pt x="1306" y="558"/>
                  <a:pt x="1306" y="592"/>
                  <a:pt x="1294" y="613"/>
                </a:cubicBezTo>
                <a:cubicBezTo>
                  <a:pt x="1006" y="1111"/>
                  <a:pt x="1006" y="1111"/>
                  <a:pt x="1006" y="1111"/>
                </a:cubicBezTo>
                <a:cubicBezTo>
                  <a:pt x="994" y="1132"/>
                  <a:pt x="965" y="1149"/>
                  <a:pt x="941" y="1149"/>
                </a:cubicBezTo>
                <a:lnTo>
                  <a:pt x="365" y="1149"/>
                </a:lnTo>
                <a:close/>
              </a:path>
            </a:pathLst>
          </a:custGeom>
          <a:solidFill>
            <a:srgbClr val="93C3C2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599">
              <a:solidFill>
                <a:srgbClr val="FFFFFF"/>
              </a:solidFill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9" name="4">
            <a:extLst>
              <a:ext uri="{FF2B5EF4-FFF2-40B4-BE49-F238E27FC236}">
                <a16:creationId xmlns:a16="http://schemas.microsoft.com/office/drawing/2014/main" id="{A9504009-67AB-4F44-8FCF-E182A8706CA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4579553" y="1537020"/>
            <a:ext cx="2713054" cy="1440686"/>
          </a:xfrm>
          <a:prstGeom prst="rect">
            <a:avLst/>
          </a:prstGeom>
          <a:noFill/>
        </p:spPr>
        <p:txBody>
          <a:bodyPr wrap="square" lIns="85983" tIns="42991" rIns="85983" bIns="42991">
            <a:spAutoFit/>
          </a:bodyPr>
          <a:lstStyle/>
          <a:p>
            <a:pPr algn="ctr">
              <a:defRPr/>
            </a:pPr>
            <a:r>
              <a:rPr lang="en-US" altLang="zh-CN" sz="8797" dirty="0">
                <a:solidFill>
                  <a:schemeClr val="bg1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04</a:t>
            </a:r>
          </a:p>
        </p:txBody>
      </p:sp>
      <p:sp>
        <p:nvSpPr>
          <p:cNvPr id="41" name="2">
            <a:extLst>
              <a:ext uri="{FF2B5EF4-FFF2-40B4-BE49-F238E27FC236}">
                <a16:creationId xmlns:a16="http://schemas.microsoft.com/office/drawing/2014/main" id="{E01395C7-8230-4890-B209-7D41ECCF4130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399583" y="3522097"/>
            <a:ext cx="11389658" cy="3133810"/>
          </a:xfrm>
          <a:prstGeom prst="rect">
            <a:avLst/>
          </a:prstGeom>
          <a:noFill/>
        </p:spPr>
        <p:txBody>
          <a:bodyPr wrap="square" lIns="85983" tIns="42991" rIns="85983" bIns="4299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dist"/>
            <a:r>
              <a:rPr lang="en-US" altLang="zh-CN" sz="6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Vessel Trajectory Prediction</a:t>
            </a:r>
          </a:p>
          <a:p>
            <a:pPr algn="dist"/>
            <a:endParaRPr lang="en-US" altLang="zh-CN" sz="66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  <a:p>
            <a:pPr algn="dist"/>
            <a:endParaRPr lang="zh-CN" altLang="en-US" sz="66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" name="平行四边形 7">
            <a:extLst>
              <a:ext uri="{FF2B5EF4-FFF2-40B4-BE49-F238E27FC236}">
                <a16:creationId xmlns:a16="http://schemas.microsoft.com/office/drawing/2014/main" id="{A4DFF303-64C5-2B46-8FF5-969720EBCBBF}"/>
              </a:ext>
            </a:extLst>
          </p:cNvPr>
          <p:cNvSpPr/>
          <p:nvPr/>
        </p:nvSpPr>
        <p:spPr>
          <a:xfrm>
            <a:off x="-1292270" y="294519"/>
            <a:ext cx="2584540" cy="2365194"/>
          </a:xfrm>
          <a:prstGeom prst="parallelogram">
            <a:avLst>
              <a:gd name="adj" fmla="val 100148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" name="平行四边形 8">
            <a:extLst>
              <a:ext uri="{FF2B5EF4-FFF2-40B4-BE49-F238E27FC236}">
                <a16:creationId xmlns:a16="http://schemas.microsoft.com/office/drawing/2014/main" id="{BA8E2AFE-4DB1-D84B-84F9-297A3310E288}"/>
              </a:ext>
            </a:extLst>
          </p:cNvPr>
          <p:cNvSpPr/>
          <p:nvPr/>
        </p:nvSpPr>
        <p:spPr>
          <a:xfrm>
            <a:off x="510083" y="-888078"/>
            <a:ext cx="2584540" cy="2365194"/>
          </a:xfrm>
          <a:prstGeom prst="parallelogram">
            <a:avLst>
              <a:gd name="adj" fmla="val 100148"/>
            </a:avLst>
          </a:prstGeom>
          <a:solidFill>
            <a:srgbClr val="E4E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" name="平行四边形 9">
            <a:extLst>
              <a:ext uri="{FF2B5EF4-FFF2-40B4-BE49-F238E27FC236}">
                <a16:creationId xmlns:a16="http://schemas.microsoft.com/office/drawing/2014/main" id="{7AD87EAA-9BAE-CA4F-B955-A89E3867943E}"/>
              </a:ext>
            </a:extLst>
          </p:cNvPr>
          <p:cNvSpPr/>
          <p:nvPr/>
        </p:nvSpPr>
        <p:spPr>
          <a:xfrm>
            <a:off x="9094202" y="5427303"/>
            <a:ext cx="2584540" cy="2365194"/>
          </a:xfrm>
          <a:prstGeom prst="parallelogram">
            <a:avLst>
              <a:gd name="adj" fmla="val 100148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" name="平行四边形 10">
            <a:extLst>
              <a:ext uri="{FF2B5EF4-FFF2-40B4-BE49-F238E27FC236}">
                <a16:creationId xmlns:a16="http://schemas.microsoft.com/office/drawing/2014/main" id="{19DC2462-77B8-744F-83AE-B0E2AEEAA8E4}"/>
              </a:ext>
            </a:extLst>
          </p:cNvPr>
          <p:cNvSpPr/>
          <p:nvPr/>
        </p:nvSpPr>
        <p:spPr>
          <a:xfrm>
            <a:off x="10896555" y="4244706"/>
            <a:ext cx="2584540" cy="2365194"/>
          </a:xfrm>
          <a:prstGeom prst="parallelogram">
            <a:avLst>
              <a:gd name="adj" fmla="val 100148"/>
            </a:avLst>
          </a:prstGeom>
          <a:solidFill>
            <a:srgbClr val="E4E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7054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7F95F54-1438-E04E-B9A4-6AD9A6CF2F75}"/>
              </a:ext>
            </a:extLst>
          </p:cNvPr>
          <p:cNvSpPr/>
          <p:nvPr/>
        </p:nvSpPr>
        <p:spPr>
          <a:xfrm>
            <a:off x="1128416" y="354830"/>
            <a:ext cx="231403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2800" b="1" dirty="0">
                <a:solidFill>
                  <a:srgbClr val="93C3C2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Background</a:t>
            </a:r>
            <a:endParaRPr lang="zh-CN" altLang="en-US" sz="2800" b="1" dirty="0">
              <a:solidFill>
                <a:srgbClr val="93C3C2"/>
              </a:solidFill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0874" y="214084"/>
            <a:ext cx="1256246" cy="402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131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7F95F54-1438-E04E-B9A4-6AD9A6CF2F75}"/>
              </a:ext>
            </a:extLst>
          </p:cNvPr>
          <p:cNvSpPr/>
          <p:nvPr/>
        </p:nvSpPr>
        <p:spPr>
          <a:xfrm>
            <a:off x="1128416" y="354830"/>
            <a:ext cx="48151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2800" b="1" dirty="0">
                <a:solidFill>
                  <a:srgbClr val="93C3C2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Seq2Seq For TS Prediction</a:t>
            </a:r>
            <a:endParaRPr lang="zh-CN" altLang="en-US" sz="2800" b="1" dirty="0">
              <a:solidFill>
                <a:srgbClr val="93C3C2"/>
              </a:solidFill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0874" y="214084"/>
            <a:ext cx="1256246" cy="402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906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直角三角形 11">
            <a:extLst>
              <a:ext uri="{FF2B5EF4-FFF2-40B4-BE49-F238E27FC236}">
                <a16:creationId xmlns:a16="http://schemas.microsoft.com/office/drawing/2014/main" id="{C75F5E4E-777D-774F-AA43-B0DED718F0EC}"/>
              </a:ext>
            </a:extLst>
          </p:cNvPr>
          <p:cNvSpPr/>
          <p:nvPr/>
        </p:nvSpPr>
        <p:spPr>
          <a:xfrm rot="5400000">
            <a:off x="0" y="-1"/>
            <a:ext cx="4546926" cy="4546926"/>
          </a:xfrm>
          <a:prstGeom prst="rtTriangle">
            <a:avLst/>
          </a:prstGeom>
          <a:solidFill>
            <a:srgbClr val="E4E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3" name="直角三角形 12">
            <a:extLst>
              <a:ext uri="{FF2B5EF4-FFF2-40B4-BE49-F238E27FC236}">
                <a16:creationId xmlns:a16="http://schemas.microsoft.com/office/drawing/2014/main" id="{01788412-3C8B-DB4D-A435-3EF8EDF15634}"/>
              </a:ext>
            </a:extLst>
          </p:cNvPr>
          <p:cNvSpPr/>
          <p:nvPr/>
        </p:nvSpPr>
        <p:spPr>
          <a:xfrm rot="16200000">
            <a:off x="7641899" y="2311073"/>
            <a:ext cx="4546926" cy="4546926"/>
          </a:xfrm>
          <a:prstGeom prst="rtTriangle">
            <a:avLst/>
          </a:prstGeom>
          <a:solidFill>
            <a:srgbClr val="E4E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546925" y="2798133"/>
            <a:ext cx="377972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 defTabSz="913491">
              <a:defRPr/>
            </a:pPr>
            <a:r>
              <a:rPr lang="en-US" altLang="zh-CN" sz="8000" b="1" dirty="0"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Thanks</a:t>
            </a:r>
            <a:endParaRPr lang="zh-CN" altLang="en-US" sz="8000" b="1" dirty="0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6" name="直角三角形 15">
            <a:extLst>
              <a:ext uri="{FF2B5EF4-FFF2-40B4-BE49-F238E27FC236}">
                <a16:creationId xmlns:a16="http://schemas.microsoft.com/office/drawing/2014/main" id="{78144B5E-6BCA-2542-9445-709960D3582A}"/>
              </a:ext>
            </a:extLst>
          </p:cNvPr>
          <p:cNvSpPr/>
          <p:nvPr/>
        </p:nvSpPr>
        <p:spPr>
          <a:xfrm rot="5400000">
            <a:off x="0" y="0"/>
            <a:ext cx="3986784" cy="3986784"/>
          </a:xfrm>
          <a:prstGeom prst="rtTriangle">
            <a:avLst/>
          </a:prstGeom>
          <a:solidFill>
            <a:srgbClr val="B8D8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7" name="直角三角形 16">
            <a:extLst>
              <a:ext uri="{FF2B5EF4-FFF2-40B4-BE49-F238E27FC236}">
                <a16:creationId xmlns:a16="http://schemas.microsoft.com/office/drawing/2014/main" id="{0777DB84-72E7-AB43-A1DC-ABF942AA9B19}"/>
              </a:ext>
            </a:extLst>
          </p:cNvPr>
          <p:cNvSpPr/>
          <p:nvPr/>
        </p:nvSpPr>
        <p:spPr>
          <a:xfrm rot="16200000">
            <a:off x="8202041" y="2871216"/>
            <a:ext cx="3986784" cy="3986784"/>
          </a:xfrm>
          <a:prstGeom prst="rtTriangle">
            <a:avLst/>
          </a:prstGeom>
          <a:solidFill>
            <a:srgbClr val="B8D8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8" name="平行四边形 17">
            <a:extLst>
              <a:ext uri="{FF2B5EF4-FFF2-40B4-BE49-F238E27FC236}">
                <a16:creationId xmlns:a16="http://schemas.microsoft.com/office/drawing/2014/main" id="{09C459AD-E8F9-8C4C-9D24-5CEC77B483DC}"/>
              </a:ext>
            </a:extLst>
          </p:cNvPr>
          <p:cNvSpPr/>
          <p:nvPr/>
        </p:nvSpPr>
        <p:spPr>
          <a:xfrm>
            <a:off x="1779829" y="0"/>
            <a:ext cx="3779723" cy="2209495"/>
          </a:xfrm>
          <a:prstGeom prst="parallelogram">
            <a:avLst>
              <a:gd name="adj" fmla="val 100148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9" name="平行四边形 18">
            <a:extLst>
              <a:ext uri="{FF2B5EF4-FFF2-40B4-BE49-F238E27FC236}">
                <a16:creationId xmlns:a16="http://schemas.microsoft.com/office/drawing/2014/main" id="{C4F593FD-3671-E846-9249-DE08C68D5AEE}"/>
              </a:ext>
            </a:extLst>
          </p:cNvPr>
          <p:cNvSpPr/>
          <p:nvPr/>
        </p:nvSpPr>
        <p:spPr>
          <a:xfrm>
            <a:off x="-2440510" y="1167124"/>
            <a:ext cx="3958556" cy="3659871"/>
          </a:xfrm>
          <a:prstGeom prst="parallelogram">
            <a:avLst>
              <a:gd name="adj" fmla="val 10014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0" name="平行四边形 19">
            <a:extLst>
              <a:ext uri="{FF2B5EF4-FFF2-40B4-BE49-F238E27FC236}">
                <a16:creationId xmlns:a16="http://schemas.microsoft.com/office/drawing/2014/main" id="{9B2B09C8-4BB9-264F-83F8-9FB4D2EF02DB}"/>
              </a:ext>
            </a:extLst>
          </p:cNvPr>
          <p:cNvSpPr/>
          <p:nvPr/>
        </p:nvSpPr>
        <p:spPr>
          <a:xfrm>
            <a:off x="10769689" y="2156848"/>
            <a:ext cx="3958556" cy="3659871"/>
          </a:xfrm>
          <a:prstGeom prst="parallelogram">
            <a:avLst>
              <a:gd name="adj" fmla="val 10014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1" name="平行四边形 20">
            <a:extLst>
              <a:ext uri="{FF2B5EF4-FFF2-40B4-BE49-F238E27FC236}">
                <a16:creationId xmlns:a16="http://schemas.microsoft.com/office/drawing/2014/main" id="{26E850BB-8B8C-1A4B-A425-D0A6C031F94A}"/>
              </a:ext>
            </a:extLst>
          </p:cNvPr>
          <p:cNvSpPr/>
          <p:nvPr/>
        </p:nvSpPr>
        <p:spPr>
          <a:xfrm>
            <a:off x="6626236" y="4658924"/>
            <a:ext cx="3779723" cy="2209495"/>
          </a:xfrm>
          <a:prstGeom prst="parallelogram">
            <a:avLst>
              <a:gd name="adj" fmla="val 100148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3636" y="1300520"/>
            <a:ext cx="3581552" cy="114711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32698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平行四边形 33">
            <a:extLst>
              <a:ext uri="{FF2B5EF4-FFF2-40B4-BE49-F238E27FC236}">
                <a16:creationId xmlns:a16="http://schemas.microsoft.com/office/drawing/2014/main" id="{A50F544C-F5D9-5140-B827-495431104F37}"/>
              </a:ext>
            </a:extLst>
          </p:cNvPr>
          <p:cNvSpPr/>
          <p:nvPr/>
        </p:nvSpPr>
        <p:spPr>
          <a:xfrm>
            <a:off x="-1727490" y="221162"/>
            <a:ext cx="6772289" cy="930128"/>
          </a:xfrm>
          <a:prstGeom prst="parallelogram">
            <a:avLst>
              <a:gd name="adj" fmla="val 100148"/>
            </a:avLst>
          </a:prstGeom>
          <a:solidFill>
            <a:srgbClr val="E4E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816298" y="2574010"/>
            <a:ext cx="2053209" cy="2628900"/>
            <a:chOff x="622854" y="2140222"/>
            <a:chExt cx="2570922" cy="3551582"/>
          </a:xfrm>
          <a:solidFill>
            <a:schemeClr val="accent1"/>
          </a:solidFill>
        </p:grpSpPr>
        <p:sp>
          <p:nvSpPr>
            <p:cNvPr id="37" name="矩形 36"/>
            <p:cNvSpPr/>
            <p:nvPr/>
          </p:nvSpPr>
          <p:spPr>
            <a:xfrm>
              <a:off x="622854" y="2140222"/>
              <a:ext cx="2570922" cy="3551582"/>
            </a:xfrm>
            <a:prstGeom prst="rect">
              <a:avLst/>
            </a:prstGeom>
            <a:solidFill>
              <a:srgbClr val="93C3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877528" y="3978371"/>
              <a:ext cx="2039877" cy="16216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latin typeface="Arial" panose="020B0604020202020204" pitchFamily="34" charset="0"/>
                  <a:ea typeface="思源黑体 CN Regular" panose="020B0500000000000000" pitchFamily="34" charset="-122"/>
                  <a:cs typeface="+mn-ea"/>
                  <a:sym typeface="Arial" panose="020B0604020202020204" pitchFamily="34" charset="0"/>
                </a:rPr>
                <a:t>RNN-based</a:t>
              </a:r>
              <a:br>
                <a:rPr lang="en-US" altLang="zh-CN" sz="2400" dirty="0">
                  <a:solidFill>
                    <a:schemeClr val="bg1"/>
                  </a:solidFill>
                  <a:latin typeface="Arial" panose="020B0604020202020204" pitchFamily="34" charset="0"/>
                  <a:ea typeface="思源黑体 CN Regular" panose="020B0500000000000000" pitchFamily="34" charset="-122"/>
                  <a:cs typeface="+mn-ea"/>
                  <a:sym typeface="Arial" panose="020B0604020202020204" pitchFamily="34" charset="0"/>
                </a:rPr>
              </a:br>
              <a:r>
                <a:rPr lang="en-US" altLang="zh-CN" sz="2400" dirty="0">
                  <a:solidFill>
                    <a:schemeClr val="bg1"/>
                  </a:solidFill>
                  <a:latin typeface="Arial" panose="020B0604020202020204" pitchFamily="34" charset="0"/>
                  <a:ea typeface="思源黑体 CN Regular" panose="020B0500000000000000" pitchFamily="34" charset="-122"/>
                  <a:cs typeface="+mn-ea"/>
                  <a:sym typeface="Arial" panose="020B0604020202020204" pitchFamily="34" charset="0"/>
                </a:rPr>
                <a:t>Model</a:t>
              </a:r>
              <a:endParaRPr lang="zh-CN" altLang="en-US" sz="2400" dirty="0">
                <a:solidFill>
                  <a:schemeClr val="bg1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1321906" y="2835711"/>
              <a:ext cx="1143000" cy="1122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800" b="1" dirty="0">
                  <a:solidFill>
                    <a:schemeClr val="bg1"/>
                  </a:solidFill>
                  <a:latin typeface="Arial" panose="020B0604020202020204" pitchFamily="34" charset="0"/>
                  <a:ea typeface="思源黑体 CN Regular" panose="020B0500000000000000" pitchFamily="34" charset="-122"/>
                  <a:cs typeface="+mn-ea"/>
                  <a:sym typeface="Arial" panose="020B0604020202020204" pitchFamily="34" charset="0"/>
                </a:rPr>
                <a:t>01</a:t>
              </a:r>
              <a:endParaRPr lang="zh-CN" altLang="en-US" sz="4800" b="1" dirty="0">
                <a:solidFill>
                  <a:schemeClr val="bg1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  <p:cxnSp>
          <p:nvCxnSpPr>
            <p:cNvPr id="41" name="直接连接符 40"/>
            <p:cNvCxnSpPr/>
            <p:nvPr/>
          </p:nvCxnSpPr>
          <p:spPr>
            <a:xfrm>
              <a:off x="1378228" y="2928475"/>
              <a:ext cx="1013792" cy="0"/>
            </a:xfrm>
            <a:prstGeom prst="line">
              <a:avLst/>
            </a:prstGeom>
            <a:grpFill/>
            <a:ln>
              <a:gradFill>
                <a:gsLst>
                  <a:gs pos="53000">
                    <a:schemeClr val="bg1"/>
                  </a:gs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>
              <a:off x="1321906" y="3816370"/>
              <a:ext cx="1013792" cy="0"/>
            </a:xfrm>
            <a:prstGeom prst="line">
              <a:avLst/>
            </a:prstGeom>
            <a:grpFill/>
            <a:ln>
              <a:gradFill>
                <a:gsLst>
                  <a:gs pos="53000">
                    <a:schemeClr val="bg1"/>
                  </a:gs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组合 42"/>
          <p:cNvGrpSpPr/>
          <p:nvPr/>
        </p:nvGrpSpPr>
        <p:grpSpPr>
          <a:xfrm>
            <a:off x="3682531" y="2574010"/>
            <a:ext cx="2053209" cy="2628900"/>
            <a:chOff x="3419062" y="2140222"/>
            <a:chExt cx="2570922" cy="3551582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44" name="矩形 43"/>
            <p:cNvSpPr/>
            <p:nvPr/>
          </p:nvSpPr>
          <p:spPr>
            <a:xfrm>
              <a:off x="3419062" y="2140222"/>
              <a:ext cx="2570922" cy="3551582"/>
            </a:xfrm>
            <a:prstGeom prst="rect">
              <a:avLst/>
            </a:prstGeom>
            <a:solidFill>
              <a:srgbClr val="BAD7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3663382" y="4227831"/>
              <a:ext cx="2035897" cy="1122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latin typeface="Arial" panose="020B0604020202020204" pitchFamily="34" charset="0"/>
                  <a:ea typeface="思源黑体 CN Regular" panose="020B0500000000000000" pitchFamily="34" charset="-122"/>
                  <a:cs typeface="+mn-ea"/>
                  <a:sym typeface="Arial" panose="020B0604020202020204" pitchFamily="34" charset="0"/>
                </a:rPr>
                <a:t>Seq2Seq</a:t>
              </a:r>
              <a:br>
                <a:rPr lang="en-US" altLang="zh-CN" sz="2400" dirty="0">
                  <a:solidFill>
                    <a:schemeClr val="bg1"/>
                  </a:solidFill>
                  <a:latin typeface="Arial" panose="020B0604020202020204" pitchFamily="34" charset="0"/>
                  <a:ea typeface="思源黑体 CN Regular" panose="020B0500000000000000" pitchFamily="34" charset="-122"/>
                  <a:cs typeface="+mn-ea"/>
                  <a:sym typeface="Arial" panose="020B0604020202020204" pitchFamily="34" charset="0"/>
                </a:rPr>
              </a:br>
              <a:r>
                <a:rPr lang="en-US" altLang="zh-CN" sz="2400" dirty="0">
                  <a:solidFill>
                    <a:schemeClr val="bg1"/>
                  </a:solidFill>
                  <a:latin typeface="Arial" panose="020B0604020202020204" pitchFamily="34" charset="0"/>
                  <a:ea typeface="思源黑体 CN Regular" panose="020B0500000000000000" pitchFamily="34" charset="-122"/>
                  <a:cs typeface="+mn-ea"/>
                  <a:sym typeface="Arial" panose="020B0604020202020204" pitchFamily="34" charset="0"/>
                </a:rPr>
                <a:t>Structure</a:t>
              </a:r>
              <a:endParaRPr lang="zh-CN" altLang="en-US" sz="2400" dirty="0">
                <a:solidFill>
                  <a:schemeClr val="bg1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4118114" y="2835711"/>
              <a:ext cx="1143000" cy="1122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800" b="1" dirty="0">
                  <a:solidFill>
                    <a:schemeClr val="bg1"/>
                  </a:solidFill>
                  <a:latin typeface="Arial" panose="020B0604020202020204" pitchFamily="34" charset="0"/>
                  <a:ea typeface="思源黑体 CN Regular" panose="020B0500000000000000" pitchFamily="34" charset="-122"/>
                  <a:cs typeface="+mn-ea"/>
                  <a:sym typeface="Arial" panose="020B0604020202020204" pitchFamily="34" charset="0"/>
                </a:rPr>
                <a:t>02</a:t>
              </a:r>
              <a:endParaRPr lang="zh-CN" altLang="en-US" sz="4800" b="1" dirty="0">
                <a:solidFill>
                  <a:schemeClr val="bg1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  <p:cxnSp>
          <p:nvCxnSpPr>
            <p:cNvPr id="48" name="直接连接符 47"/>
            <p:cNvCxnSpPr/>
            <p:nvPr/>
          </p:nvCxnSpPr>
          <p:spPr>
            <a:xfrm>
              <a:off x="4174436" y="2928475"/>
              <a:ext cx="1013792" cy="0"/>
            </a:xfrm>
            <a:prstGeom prst="line">
              <a:avLst/>
            </a:prstGeom>
            <a:grpFill/>
            <a:ln>
              <a:gradFill>
                <a:gsLst>
                  <a:gs pos="53000">
                    <a:schemeClr val="bg1"/>
                  </a:gs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/>
            <p:nvPr/>
          </p:nvCxnSpPr>
          <p:spPr>
            <a:xfrm>
              <a:off x="4118114" y="3816370"/>
              <a:ext cx="1013792" cy="0"/>
            </a:xfrm>
            <a:prstGeom prst="line">
              <a:avLst/>
            </a:prstGeom>
            <a:grpFill/>
            <a:ln>
              <a:gradFill>
                <a:gsLst>
                  <a:gs pos="53000">
                    <a:schemeClr val="bg1"/>
                  </a:gs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文本框 65"/>
          <p:cNvSpPr txBox="1"/>
          <p:nvPr/>
        </p:nvSpPr>
        <p:spPr>
          <a:xfrm>
            <a:off x="4394302" y="1372077"/>
            <a:ext cx="34002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 </a:t>
            </a:r>
            <a:r>
              <a:rPr lang="en-US" altLang="zh-CN" sz="4400" b="1" dirty="0"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CONTENTS</a:t>
            </a:r>
            <a:r>
              <a:rPr lang="en-US" altLang="zh-CN" sz="2000" b="1" dirty="0"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 </a:t>
            </a:r>
            <a:endParaRPr lang="zh-CN" altLang="en-US" sz="2000" b="1" dirty="0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3" name="平行四边形 32">
            <a:extLst>
              <a:ext uri="{FF2B5EF4-FFF2-40B4-BE49-F238E27FC236}">
                <a16:creationId xmlns:a16="http://schemas.microsoft.com/office/drawing/2014/main" id="{275BC3CD-5EB5-8345-8E12-A8F1E19FE111}"/>
              </a:ext>
            </a:extLst>
          </p:cNvPr>
          <p:cNvSpPr/>
          <p:nvPr/>
        </p:nvSpPr>
        <p:spPr>
          <a:xfrm>
            <a:off x="-1789972" y="-3134"/>
            <a:ext cx="6772289" cy="930128"/>
          </a:xfrm>
          <a:prstGeom prst="parallelogram">
            <a:avLst>
              <a:gd name="adj" fmla="val 100148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5" name="平行四边形 34">
            <a:extLst>
              <a:ext uri="{FF2B5EF4-FFF2-40B4-BE49-F238E27FC236}">
                <a16:creationId xmlns:a16="http://schemas.microsoft.com/office/drawing/2014/main" id="{7201A34F-8C57-8E4C-A10F-E634C0D4987B}"/>
              </a:ext>
            </a:extLst>
          </p:cNvPr>
          <p:cNvSpPr/>
          <p:nvPr/>
        </p:nvSpPr>
        <p:spPr>
          <a:xfrm>
            <a:off x="7833271" y="5929126"/>
            <a:ext cx="6772289" cy="930128"/>
          </a:xfrm>
          <a:prstGeom prst="parallelogram">
            <a:avLst>
              <a:gd name="adj" fmla="val 100148"/>
            </a:avLst>
          </a:prstGeom>
          <a:solidFill>
            <a:srgbClr val="E4E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7" name="平行四边形 66">
            <a:extLst>
              <a:ext uri="{FF2B5EF4-FFF2-40B4-BE49-F238E27FC236}">
                <a16:creationId xmlns:a16="http://schemas.microsoft.com/office/drawing/2014/main" id="{CBF16D95-AAF3-9242-80BF-60DFDD256689}"/>
              </a:ext>
            </a:extLst>
          </p:cNvPr>
          <p:cNvSpPr/>
          <p:nvPr/>
        </p:nvSpPr>
        <p:spPr>
          <a:xfrm>
            <a:off x="8083004" y="5926964"/>
            <a:ext cx="6772289" cy="930128"/>
          </a:xfrm>
          <a:prstGeom prst="parallelogram">
            <a:avLst>
              <a:gd name="adj" fmla="val 100148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E3008E3E-6AEE-DF8C-EAE6-E3C860120D4A}"/>
              </a:ext>
            </a:extLst>
          </p:cNvPr>
          <p:cNvGrpSpPr/>
          <p:nvPr/>
        </p:nvGrpSpPr>
        <p:grpSpPr>
          <a:xfrm>
            <a:off x="6862163" y="3215510"/>
            <a:ext cx="1629102" cy="2046132"/>
            <a:chOff x="877528" y="2835711"/>
            <a:chExt cx="2039877" cy="2764276"/>
          </a:xfrm>
          <a:solidFill>
            <a:schemeClr val="accent1"/>
          </a:solidFill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42669CFA-F445-D401-DDFA-36EEFAA0822D}"/>
                </a:ext>
              </a:extLst>
            </p:cNvPr>
            <p:cNvSpPr txBox="1"/>
            <p:nvPr/>
          </p:nvSpPr>
          <p:spPr>
            <a:xfrm>
              <a:off x="877528" y="3978371"/>
              <a:ext cx="2039877" cy="16216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latin typeface="Arial" panose="020B0604020202020204" pitchFamily="34" charset="0"/>
                  <a:ea typeface="思源黑体 CN Regular" panose="020B0500000000000000" pitchFamily="34" charset="-122"/>
                  <a:cs typeface="+mn-ea"/>
                  <a:sym typeface="Arial" panose="020B0604020202020204" pitchFamily="34" charset="0"/>
                </a:rPr>
                <a:t>RNN-based</a:t>
              </a:r>
              <a:br>
                <a:rPr lang="en-US" altLang="zh-CN" sz="2400" dirty="0">
                  <a:solidFill>
                    <a:schemeClr val="bg1"/>
                  </a:solidFill>
                  <a:latin typeface="Arial" panose="020B0604020202020204" pitchFamily="34" charset="0"/>
                  <a:ea typeface="思源黑体 CN Regular" panose="020B0500000000000000" pitchFamily="34" charset="-122"/>
                  <a:cs typeface="+mn-ea"/>
                  <a:sym typeface="Arial" panose="020B0604020202020204" pitchFamily="34" charset="0"/>
                </a:rPr>
              </a:br>
              <a:r>
                <a:rPr lang="en-US" altLang="zh-CN" sz="2400" dirty="0">
                  <a:solidFill>
                    <a:schemeClr val="bg1"/>
                  </a:solidFill>
                  <a:latin typeface="Arial" panose="020B0604020202020204" pitchFamily="34" charset="0"/>
                  <a:ea typeface="思源黑体 CN Regular" panose="020B0500000000000000" pitchFamily="34" charset="-122"/>
                  <a:cs typeface="+mn-ea"/>
                  <a:sym typeface="Arial" panose="020B0604020202020204" pitchFamily="34" charset="0"/>
                </a:rPr>
                <a:t>Model</a:t>
              </a:r>
              <a:endParaRPr lang="zh-CN" altLang="en-US" sz="2400" dirty="0">
                <a:solidFill>
                  <a:schemeClr val="bg1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F9D5D123-980A-37FE-E46D-EC7461A95B80}"/>
                </a:ext>
              </a:extLst>
            </p:cNvPr>
            <p:cNvSpPr txBox="1"/>
            <p:nvPr/>
          </p:nvSpPr>
          <p:spPr>
            <a:xfrm>
              <a:off x="1321906" y="2835711"/>
              <a:ext cx="1143000" cy="1122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800" b="1" dirty="0">
                  <a:solidFill>
                    <a:schemeClr val="bg1"/>
                  </a:solidFill>
                  <a:latin typeface="Arial" panose="020B0604020202020204" pitchFamily="34" charset="0"/>
                  <a:ea typeface="思源黑体 CN Regular" panose="020B0500000000000000" pitchFamily="34" charset="-122"/>
                  <a:cs typeface="+mn-ea"/>
                  <a:sym typeface="Arial" panose="020B0604020202020204" pitchFamily="34" charset="0"/>
                </a:rPr>
                <a:t>01</a:t>
              </a:r>
              <a:endParaRPr lang="zh-CN" altLang="en-US" sz="4800" b="1" dirty="0">
                <a:solidFill>
                  <a:schemeClr val="bg1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  <p:cxnSp>
          <p:nvCxnSpPr>
            <p:cNvPr id="6" name="直接连接符 40">
              <a:extLst>
                <a:ext uri="{FF2B5EF4-FFF2-40B4-BE49-F238E27FC236}">
                  <a16:creationId xmlns:a16="http://schemas.microsoft.com/office/drawing/2014/main" id="{24C61566-D9F5-97A7-533A-DAA8C2540C2E}"/>
                </a:ext>
              </a:extLst>
            </p:cNvPr>
            <p:cNvCxnSpPr/>
            <p:nvPr/>
          </p:nvCxnSpPr>
          <p:spPr>
            <a:xfrm>
              <a:off x="1378228" y="2928475"/>
              <a:ext cx="1013792" cy="0"/>
            </a:xfrm>
            <a:prstGeom prst="line">
              <a:avLst/>
            </a:prstGeom>
            <a:grpFill/>
            <a:ln>
              <a:gradFill>
                <a:gsLst>
                  <a:gs pos="53000">
                    <a:schemeClr val="bg1"/>
                  </a:gs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41">
              <a:extLst>
                <a:ext uri="{FF2B5EF4-FFF2-40B4-BE49-F238E27FC236}">
                  <a16:creationId xmlns:a16="http://schemas.microsoft.com/office/drawing/2014/main" id="{9512E640-3C72-F70C-9D97-7C4AAE75483A}"/>
                </a:ext>
              </a:extLst>
            </p:cNvPr>
            <p:cNvCxnSpPr/>
            <p:nvPr/>
          </p:nvCxnSpPr>
          <p:spPr>
            <a:xfrm>
              <a:off x="1321906" y="3816370"/>
              <a:ext cx="1013792" cy="0"/>
            </a:xfrm>
            <a:prstGeom prst="line">
              <a:avLst/>
            </a:prstGeom>
            <a:grpFill/>
            <a:ln>
              <a:gradFill>
                <a:gsLst>
                  <a:gs pos="53000">
                    <a:schemeClr val="bg1"/>
                  </a:gs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E722C13B-942A-99AC-E46F-B91A9A3B94CE}"/>
              </a:ext>
            </a:extLst>
          </p:cNvPr>
          <p:cNvGrpSpPr/>
          <p:nvPr/>
        </p:nvGrpSpPr>
        <p:grpSpPr>
          <a:xfrm>
            <a:off x="6548764" y="2574010"/>
            <a:ext cx="2053209" cy="2628900"/>
            <a:chOff x="622854" y="2140222"/>
            <a:chExt cx="2570922" cy="3551582"/>
          </a:xfrm>
          <a:solidFill>
            <a:schemeClr val="accent1"/>
          </a:solidFill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B3E9A46B-D9B3-1D95-C3E5-C387FE8C55AB}"/>
                </a:ext>
              </a:extLst>
            </p:cNvPr>
            <p:cNvSpPr/>
            <p:nvPr/>
          </p:nvSpPr>
          <p:spPr>
            <a:xfrm>
              <a:off x="622854" y="2140222"/>
              <a:ext cx="2570922" cy="3551582"/>
            </a:xfrm>
            <a:prstGeom prst="rect">
              <a:avLst/>
            </a:prstGeom>
            <a:solidFill>
              <a:srgbClr val="93C3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9C8E1CCF-F416-8D8C-03B8-FBACF11054B0}"/>
                </a:ext>
              </a:extLst>
            </p:cNvPr>
            <p:cNvSpPr txBox="1"/>
            <p:nvPr/>
          </p:nvSpPr>
          <p:spPr>
            <a:xfrm>
              <a:off x="877528" y="3978371"/>
              <a:ext cx="2039877" cy="16216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latin typeface="Arial" panose="020B0604020202020204" pitchFamily="34" charset="0"/>
                  <a:ea typeface="思源黑体 CN Regular" panose="020B0500000000000000" pitchFamily="34" charset="-122"/>
                  <a:cs typeface="+mn-ea"/>
                  <a:sym typeface="Arial" panose="020B0604020202020204" pitchFamily="34" charset="0"/>
                </a:rPr>
                <a:t>Time-Series</a:t>
              </a:r>
              <a:br>
                <a:rPr lang="en-US" altLang="zh-CN" sz="2400" dirty="0">
                  <a:solidFill>
                    <a:schemeClr val="bg1"/>
                  </a:solidFill>
                  <a:latin typeface="Arial" panose="020B0604020202020204" pitchFamily="34" charset="0"/>
                  <a:ea typeface="思源黑体 CN Regular" panose="020B0500000000000000" pitchFamily="34" charset="-122"/>
                  <a:cs typeface="+mn-ea"/>
                  <a:sym typeface="Arial" panose="020B0604020202020204" pitchFamily="34" charset="0"/>
                </a:rPr>
              </a:br>
              <a:r>
                <a:rPr lang="en-US" altLang="zh-CN" sz="2400" dirty="0">
                  <a:solidFill>
                    <a:schemeClr val="bg1"/>
                  </a:solidFill>
                  <a:latin typeface="Arial" panose="020B0604020202020204" pitchFamily="34" charset="0"/>
                  <a:ea typeface="思源黑体 CN Regular" panose="020B0500000000000000" pitchFamily="34" charset="-122"/>
                  <a:cs typeface="+mn-ea"/>
                  <a:sym typeface="Arial" panose="020B0604020202020204" pitchFamily="34" charset="0"/>
                </a:rPr>
                <a:t>Prediction</a:t>
              </a:r>
              <a:endParaRPr lang="zh-CN" altLang="en-US" sz="2400" dirty="0">
                <a:solidFill>
                  <a:schemeClr val="bg1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BCCFD04D-5199-87C8-06A8-1AD0B18CCCE8}"/>
                </a:ext>
              </a:extLst>
            </p:cNvPr>
            <p:cNvSpPr txBox="1"/>
            <p:nvPr/>
          </p:nvSpPr>
          <p:spPr>
            <a:xfrm>
              <a:off x="1321906" y="2835711"/>
              <a:ext cx="1143000" cy="1122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800" b="1" dirty="0">
                  <a:solidFill>
                    <a:schemeClr val="bg1"/>
                  </a:solidFill>
                  <a:latin typeface="Arial" panose="020B0604020202020204" pitchFamily="34" charset="0"/>
                  <a:ea typeface="思源黑体 CN Regular" panose="020B0500000000000000" pitchFamily="34" charset="-122"/>
                  <a:cs typeface="+mn-ea"/>
                  <a:sym typeface="Arial" panose="020B0604020202020204" pitchFamily="34" charset="0"/>
                </a:rPr>
                <a:t>03</a:t>
              </a:r>
              <a:endParaRPr lang="zh-CN" altLang="en-US" sz="4800" b="1" dirty="0">
                <a:solidFill>
                  <a:schemeClr val="bg1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  <p:cxnSp>
          <p:nvCxnSpPr>
            <p:cNvPr id="18" name="直接连接符 40">
              <a:extLst>
                <a:ext uri="{FF2B5EF4-FFF2-40B4-BE49-F238E27FC236}">
                  <a16:creationId xmlns:a16="http://schemas.microsoft.com/office/drawing/2014/main" id="{56E05935-9B88-DA38-077E-6CA6E746DEC2}"/>
                </a:ext>
              </a:extLst>
            </p:cNvPr>
            <p:cNvCxnSpPr/>
            <p:nvPr/>
          </p:nvCxnSpPr>
          <p:spPr>
            <a:xfrm>
              <a:off x="1378228" y="2928475"/>
              <a:ext cx="1013792" cy="0"/>
            </a:xfrm>
            <a:prstGeom prst="line">
              <a:avLst/>
            </a:prstGeom>
            <a:grpFill/>
            <a:ln>
              <a:gradFill>
                <a:gsLst>
                  <a:gs pos="53000">
                    <a:schemeClr val="bg1"/>
                  </a:gs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41">
              <a:extLst>
                <a:ext uri="{FF2B5EF4-FFF2-40B4-BE49-F238E27FC236}">
                  <a16:creationId xmlns:a16="http://schemas.microsoft.com/office/drawing/2014/main" id="{A228FF26-A953-B728-C820-C0D8B53FC984}"/>
                </a:ext>
              </a:extLst>
            </p:cNvPr>
            <p:cNvCxnSpPr/>
            <p:nvPr/>
          </p:nvCxnSpPr>
          <p:spPr>
            <a:xfrm>
              <a:off x="1321906" y="3816370"/>
              <a:ext cx="1013792" cy="0"/>
            </a:xfrm>
            <a:prstGeom prst="line">
              <a:avLst/>
            </a:prstGeom>
            <a:grpFill/>
            <a:ln>
              <a:gradFill>
                <a:gsLst>
                  <a:gs pos="53000">
                    <a:schemeClr val="bg1"/>
                  </a:gs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3D637984-C3B4-5A53-D819-EBC292985747}"/>
              </a:ext>
            </a:extLst>
          </p:cNvPr>
          <p:cNvGrpSpPr/>
          <p:nvPr/>
        </p:nvGrpSpPr>
        <p:grpSpPr>
          <a:xfrm>
            <a:off x="9414997" y="2569274"/>
            <a:ext cx="2053209" cy="2628900"/>
            <a:chOff x="3419062" y="2140222"/>
            <a:chExt cx="2570922" cy="3551582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11EA2F5C-9EBF-95F5-3150-DAA21C2B80A2}"/>
                </a:ext>
              </a:extLst>
            </p:cNvPr>
            <p:cNvSpPr/>
            <p:nvPr/>
          </p:nvSpPr>
          <p:spPr>
            <a:xfrm>
              <a:off x="3419062" y="2140222"/>
              <a:ext cx="2570922" cy="3551582"/>
            </a:xfrm>
            <a:prstGeom prst="rect">
              <a:avLst/>
            </a:prstGeom>
            <a:solidFill>
              <a:srgbClr val="BAD7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DEF8E40C-7CBD-3D61-DA52-6117124C8DF1}"/>
                </a:ext>
              </a:extLst>
            </p:cNvPr>
            <p:cNvSpPr txBox="1"/>
            <p:nvPr/>
          </p:nvSpPr>
          <p:spPr>
            <a:xfrm>
              <a:off x="3686573" y="3978371"/>
              <a:ext cx="2035897" cy="16216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latin typeface="Arial" panose="020B0604020202020204" pitchFamily="34" charset="0"/>
                  <a:ea typeface="思源黑体 CN Regular" panose="020B0500000000000000" pitchFamily="34" charset="-122"/>
                  <a:cs typeface="+mn-ea"/>
                  <a:sym typeface="Arial" panose="020B0604020202020204" pitchFamily="34" charset="0"/>
                </a:rPr>
                <a:t>Vessel Trajectory Prediction</a:t>
              </a:r>
              <a:endParaRPr lang="zh-CN" altLang="en-US" sz="2400" dirty="0">
                <a:solidFill>
                  <a:schemeClr val="bg1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902C4420-6926-CA17-665F-BEE2EBE1FD74}"/>
                </a:ext>
              </a:extLst>
            </p:cNvPr>
            <p:cNvSpPr txBox="1"/>
            <p:nvPr/>
          </p:nvSpPr>
          <p:spPr>
            <a:xfrm>
              <a:off x="4118114" y="2835711"/>
              <a:ext cx="1143000" cy="1122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800" b="1" dirty="0">
                  <a:solidFill>
                    <a:schemeClr val="bg1"/>
                  </a:solidFill>
                  <a:latin typeface="Arial" panose="020B0604020202020204" pitchFamily="34" charset="0"/>
                  <a:ea typeface="思源黑体 CN Regular" panose="020B0500000000000000" pitchFamily="34" charset="-122"/>
                  <a:cs typeface="+mn-ea"/>
                  <a:sym typeface="Arial" panose="020B0604020202020204" pitchFamily="34" charset="0"/>
                </a:rPr>
                <a:t>04</a:t>
              </a:r>
              <a:endParaRPr lang="zh-CN" altLang="en-US" sz="4800" b="1" dirty="0">
                <a:solidFill>
                  <a:schemeClr val="bg1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  <p:cxnSp>
          <p:nvCxnSpPr>
            <p:cNvPr id="24" name="直接连接符 47">
              <a:extLst>
                <a:ext uri="{FF2B5EF4-FFF2-40B4-BE49-F238E27FC236}">
                  <a16:creationId xmlns:a16="http://schemas.microsoft.com/office/drawing/2014/main" id="{529380DE-2D5C-808E-DFC5-83FE5FC6A633}"/>
                </a:ext>
              </a:extLst>
            </p:cNvPr>
            <p:cNvCxnSpPr/>
            <p:nvPr/>
          </p:nvCxnSpPr>
          <p:spPr>
            <a:xfrm>
              <a:off x="4174436" y="2928475"/>
              <a:ext cx="1013792" cy="0"/>
            </a:xfrm>
            <a:prstGeom prst="line">
              <a:avLst/>
            </a:prstGeom>
            <a:grpFill/>
            <a:ln>
              <a:gradFill>
                <a:gsLst>
                  <a:gs pos="53000">
                    <a:schemeClr val="bg1"/>
                  </a:gs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48">
              <a:extLst>
                <a:ext uri="{FF2B5EF4-FFF2-40B4-BE49-F238E27FC236}">
                  <a16:creationId xmlns:a16="http://schemas.microsoft.com/office/drawing/2014/main" id="{81C0992E-606D-2866-DFC6-7B80C698C00A}"/>
                </a:ext>
              </a:extLst>
            </p:cNvPr>
            <p:cNvCxnSpPr/>
            <p:nvPr/>
          </p:nvCxnSpPr>
          <p:spPr>
            <a:xfrm>
              <a:off x="4118114" y="3816370"/>
              <a:ext cx="1013792" cy="0"/>
            </a:xfrm>
            <a:prstGeom prst="line">
              <a:avLst/>
            </a:prstGeom>
            <a:grpFill/>
            <a:ln>
              <a:gradFill>
                <a:gsLst>
                  <a:gs pos="53000">
                    <a:schemeClr val="bg1"/>
                  </a:gs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6">
            <a:extLst>
              <a:ext uri="{FF2B5EF4-FFF2-40B4-BE49-F238E27FC236}">
                <a16:creationId xmlns:a16="http://schemas.microsoft.com/office/drawing/2014/main" id="{48488B04-52DC-4DF9-BC44-951F34DBBEEC}"/>
              </a:ext>
            </a:extLst>
          </p:cNvPr>
          <p:cNvSpPr/>
          <p:nvPr/>
        </p:nvSpPr>
        <p:spPr bwMode="auto">
          <a:xfrm rot="5400000">
            <a:off x="4819090" y="1247709"/>
            <a:ext cx="2233978" cy="1942411"/>
          </a:xfrm>
          <a:custGeom>
            <a:avLst/>
            <a:gdLst>
              <a:gd name="T0" fmla="*/ 365 w 1306"/>
              <a:gd name="T1" fmla="*/ 1149 h 1149"/>
              <a:gd name="T2" fmla="*/ 300 w 1306"/>
              <a:gd name="T3" fmla="*/ 1111 h 1149"/>
              <a:gd name="T4" fmla="*/ 12 w 1306"/>
              <a:gd name="T5" fmla="*/ 613 h 1149"/>
              <a:gd name="T6" fmla="*/ 12 w 1306"/>
              <a:gd name="T7" fmla="*/ 537 h 1149"/>
              <a:gd name="T8" fmla="*/ 300 w 1306"/>
              <a:gd name="T9" fmla="*/ 38 h 1149"/>
              <a:gd name="T10" fmla="*/ 365 w 1306"/>
              <a:gd name="T11" fmla="*/ 0 h 1149"/>
              <a:gd name="T12" fmla="*/ 941 w 1306"/>
              <a:gd name="T13" fmla="*/ 0 h 1149"/>
              <a:gd name="T14" fmla="*/ 1006 w 1306"/>
              <a:gd name="T15" fmla="*/ 38 h 1149"/>
              <a:gd name="T16" fmla="*/ 1294 w 1306"/>
              <a:gd name="T17" fmla="*/ 537 h 1149"/>
              <a:gd name="T18" fmla="*/ 1294 w 1306"/>
              <a:gd name="T19" fmla="*/ 613 h 1149"/>
              <a:gd name="T20" fmla="*/ 1006 w 1306"/>
              <a:gd name="T21" fmla="*/ 1111 h 1149"/>
              <a:gd name="T22" fmla="*/ 941 w 1306"/>
              <a:gd name="T23" fmla="*/ 1149 h 1149"/>
              <a:gd name="T24" fmla="*/ 365 w 1306"/>
              <a:gd name="T25" fmla="*/ 1149 h 1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06" h="1149">
                <a:moveTo>
                  <a:pt x="365" y="1149"/>
                </a:moveTo>
                <a:cubicBezTo>
                  <a:pt x="341" y="1149"/>
                  <a:pt x="312" y="1132"/>
                  <a:pt x="300" y="1111"/>
                </a:cubicBezTo>
                <a:cubicBezTo>
                  <a:pt x="12" y="613"/>
                  <a:pt x="12" y="613"/>
                  <a:pt x="12" y="613"/>
                </a:cubicBezTo>
                <a:cubicBezTo>
                  <a:pt x="0" y="592"/>
                  <a:pt x="0" y="558"/>
                  <a:pt x="12" y="537"/>
                </a:cubicBezTo>
                <a:cubicBezTo>
                  <a:pt x="300" y="38"/>
                  <a:pt x="300" y="38"/>
                  <a:pt x="300" y="38"/>
                </a:cubicBezTo>
                <a:cubicBezTo>
                  <a:pt x="312" y="17"/>
                  <a:pt x="341" y="0"/>
                  <a:pt x="365" y="0"/>
                </a:cubicBezTo>
                <a:cubicBezTo>
                  <a:pt x="941" y="0"/>
                  <a:pt x="941" y="0"/>
                  <a:pt x="941" y="0"/>
                </a:cubicBezTo>
                <a:cubicBezTo>
                  <a:pt x="965" y="0"/>
                  <a:pt x="994" y="17"/>
                  <a:pt x="1006" y="38"/>
                </a:cubicBezTo>
                <a:cubicBezTo>
                  <a:pt x="1294" y="537"/>
                  <a:pt x="1294" y="537"/>
                  <a:pt x="1294" y="537"/>
                </a:cubicBezTo>
                <a:cubicBezTo>
                  <a:pt x="1306" y="558"/>
                  <a:pt x="1306" y="592"/>
                  <a:pt x="1294" y="613"/>
                </a:cubicBezTo>
                <a:cubicBezTo>
                  <a:pt x="1006" y="1111"/>
                  <a:pt x="1006" y="1111"/>
                  <a:pt x="1006" y="1111"/>
                </a:cubicBezTo>
                <a:cubicBezTo>
                  <a:pt x="994" y="1132"/>
                  <a:pt x="965" y="1149"/>
                  <a:pt x="941" y="1149"/>
                </a:cubicBezTo>
                <a:lnTo>
                  <a:pt x="365" y="1149"/>
                </a:lnTo>
                <a:close/>
              </a:path>
            </a:pathLst>
          </a:custGeom>
          <a:solidFill>
            <a:srgbClr val="93C3C2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599">
              <a:solidFill>
                <a:srgbClr val="FFFFFF"/>
              </a:solidFill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9" name="4">
            <a:extLst>
              <a:ext uri="{FF2B5EF4-FFF2-40B4-BE49-F238E27FC236}">
                <a16:creationId xmlns:a16="http://schemas.microsoft.com/office/drawing/2014/main" id="{A9504009-67AB-4F44-8FCF-E182A8706CA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4579553" y="1537020"/>
            <a:ext cx="2713054" cy="1440686"/>
          </a:xfrm>
          <a:prstGeom prst="rect">
            <a:avLst/>
          </a:prstGeom>
          <a:noFill/>
        </p:spPr>
        <p:txBody>
          <a:bodyPr wrap="square" lIns="85983" tIns="42991" rIns="85983" bIns="42991">
            <a:spAutoFit/>
          </a:bodyPr>
          <a:lstStyle/>
          <a:p>
            <a:pPr algn="ctr">
              <a:defRPr/>
            </a:pPr>
            <a:r>
              <a:rPr lang="en-US" altLang="zh-CN" sz="8797" dirty="0">
                <a:solidFill>
                  <a:schemeClr val="bg1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01</a:t>
            </a:r>
          </a:p>
        </p:txBody>
      </p:sp>
      <p:sp>
        <p:nvSpPr>
          <p:cNvPr id="41" name="2">
            <a:extLst>
              <a:ext uri="{FF2B5EF4-FFF2-40B4-BE49-F238E27FC236}">
                <a16:creationId xmlns:a16="http://schemas.microsoft.com/office/drawing/2014/main" id="{E01395C7-8230-4890-B209-7D41ECCF4130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2239393" y="3522097"/>
            <a:ext cx="7393372" cy="1102484"/>
          </a:xfrm>
          <a:prstGeom prst="rect">
            <a:avLst/>
          </a:prstGeom>
          <a:noFill/>
        </p:spPr>
        <p:txBody>
          <a:bodyPr wrap="square" lIns="85983" tIns="42991" rIns="85983" bIns="4299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dist"/>
            <a:r>
              <a:rPr lang="en-US" altLang="zh-CN" sz="6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RNN-based Model</a:t>
            </a:r>
            <a:endParaRPr lang="zh-CN" altLang="en-US" sz="66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" name="平行四边形 7">
            <a:extLst>
              <a:ext uri="{FF2B5EF4-FFF2-40B4-BE49-F238E27FC236}">
                <a16:creationId xmlns:a16="http://schemas.microsoft.com/office/drawing/2014/main" id="{A4DFF303-64C5-2B46-8FF5-969720EBCBBF}"/>
              </a:ext>
            </a:extLst>
          </p:cNvPr>
          <p:cNvSpPr/>
          <p:nvPr/>
        </p:nvSpPr>
        <p:spPr>
          <a:xfrm>
            <a:off x="-1292270" y="294519"/>
            <a:ext cx="2584540" cy="2365194"/>
          </a:xfrm>
          <a:prstGeom prst="parallelogram">
            <a:avLst>
              <a:gd name="adj" fmla="val 100148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" name="平行四边形 8">
            <a:extLst>
              <a:ext uri="{FF2B5EF4-FFF2-40B4-BE49-F238E27FC236}">
                <a16:creationId xmlns:a16="http://schemas.microsoft.com/office/drawing/2014/main" id="{BA8E2AFE-4DB1-D84B-84F9-297A3310E288}"/>
              </a:ext>
            </a:extLst>
          </p:cNvPr>
          <p:cNvSpPr/>
          <p:nvPr/>
        </p:nvSpPr>
        <p:spPr>
          <a:xfrm>
            <a:off x="510083" y="-888078"/>
            <a:ext cx="2584540" cy="2365194"/>
          </a:xfrm>
          <a:prstGeom prst="parallelogram">
            <a:avLst>
              <a:gd name="adj" fmla="val 100148"/>
            </a:avLst>
          </a:prstGeom>
          <a:solidFill>
            <a:srgbClr val="E4E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" name="平行四边形 9">
            <a:extLst>
              <a:ext uri="{FF2B5EF4-FFF2-40B4-BE49-F238E27FC236}">
                <a16:creationId xmlns:a16="http://schemas.microsoft.com/office/drawing/2014/main" id="{7AD87EAA-9BAE-CA4F-B955-A89E3867943E}"/>
              </a:ext>
            </a:extLst>
          </p:cNvPr>
          <p:cNvSpPr/>
          <p:nvPr/>
        </p:nvSpPr>
        <p:spPr>
          <a:xfrm>
            <a:off x="9094202" y="5427303"/>
            <a:ext cx="2584540" cy="2365194"/>
          </a:xfrm>
          <a:prstGeom prst="parallelogram">
            <a:avLst>
              <a:gd name="adj" fmla="val 100148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" name="平行四边形 10">
            <a:extLst>
              <a:ext uri="{FF2B5EF4-FFF2-40B4-BE49-F238E27FC236}">
                <a16:creationId xmlns:a16="http://schemas.microsoft.com/office/drawing/2014/main" id="{19DC2462-77B8-744F-83AE-B0E2AEEAA8E4}"/>
              </a:ext>
            </a:extLst>
          </p:cNvPr>
          <p:cNvSpPr/>
          <p:nvPr/>
        </p:nvSpPr>
        <p:spPr>
          <a:xfrm>
            <a:off x="10896555" y="4244706"/>
            <a:ext cx="2584540" cy="2365194"/>
          </a:xfrm>
          <a:prstGeom prst="parallelogram">
            <a:avLst>
              <a:gd name="adj" fmla="val 100148"/>
            </a:avLst>
          </a:prstGeom>
          <a:solidFill>
            <a:srgbClr val="E4E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1027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1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6BC36AB3-596B-204E-94EF-805C3DAE9DA9}"/>
              </a:ext>
            </a:extLst>
          </p:cNvPr>
          <p:cNvSpPr/>
          <p:nvPr/>
        </p:nvSpPr>
        <p:spPr>
          <a:xfrm>
            <a:off x="1128419" y="354830"/>
            <a:ext cx="47748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2800" b="1" dirty="0">
                <a:solidFill>
                  <a:srgbClr val="93C3C2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Recurrent Neural Network</a:t>
            </a:r>
            <a:endParaRPr lang="zh-CN" altLang="en-US" sz="2800" b="1" dirty="0">
              <a:solidFill>
                <a:srgbClr val="93C3C2"/>
              </a:solidFill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0874" y="214084"/>
            <a:ext cx="1256246" cy="402356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33509E43-32E0-7294-F6F9-E1AFEF3343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3795" y="849916"/>
            <a:ext cx="4774839" cy="5717512"/>
          </a:xfrm>
          <a:prstGeom prst="rect">
            <a:avLst/>
          </a:prstGeom>
        </p:spPr>
      </p:pic>
      <p:pic>
        <p:nvPicPr>
          <p:cNvPr id="8" name="图片 7" descr="手机屏幕的截图&#10;&#10;中度可信度描述已自动生成">
            <a:extLst>
              <a:ext uri="{FF2B5EF4-FFF2-40B4-BE49-F238E27FC236}">
                <a16:creationId xmlns:a16="http://schemas.microsoft.com/office/drawing/2014/main" id="{9AF7EB8D-F31F-DBC1-04DE-D95D78D9566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725" y="4260958"/>
            <a:ext cx="7772400" cy="2043031"/>
          </a:xfrm>
          <a:prstGeom prst="rect">
            <a:avLst/>
          </a:prstGeom>
        </p:spPr>
      </p:pic>
      <p:pic>
        <p:nvPicPr>
          <p:cNvPr id="10" name="图片 9" descr="图示&#10;&#10;描述已自动生成">
            <a:extLst>
              <a:ext uri="{FF2B5EF4-FFF2-40B4-BE49-F238E27FC236}">
                <a16:creationId xmlns:a16="http://schemas.microsoft.com/office/drawing/2014/main" id="{7B68A236-DFB4-3EBE-DCA9-064E2C8CE61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261" y="1163224"/>
            <a:ext cx="4402269" cy="2812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535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BDD8898E-E91F-3444-9063-4A63142C75FD}"/>
              </a:ext>
            </a:extLst>
          </p:cNvPr>
          <p:cNvSpPr/>
          <p:nvPr/>
        </p:nvSpPr>
        <p:spPr>
          <a:xfrm>
            <a:off x="1128418" y="354830"/>
            <a:ext cx="45865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2800" b="1" dirty="0">
                <a:solidFill>
                  <a:srgbClr val="93C3C2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Long-Short Term Memory</a:t>
            </a:r>
            <a:endParaRPr lang="zh-CN" altLang="en-US" sz="2800" b="1" dirty="0">
              <a:solidFill>
                <a:srgbClr val="93C3C2"/>
              </a:solidFill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0874" y="214084"/>
            <a:ext cx="1256246" cy="40235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533F10A-CEBF-EB7D-DAA9-55F81BF6B9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1681" y="861940"/>
            <a:ext cx="3855439" cy="2907043"/>
          </a:xfrm>
          <a:prstGeom prst="rect">
            <a:avLst/>
          </a:prstGeom>
        </p:spPr>
      </p:pic>
      <p:pic>
        <p:nvPicPr>
          <p:cNvPr id="5" name="图片 4" descr="图示&#10;&#10;描述已自动生成">
            <a:extLst>
              <a:ext uri="{FF2B5EF4-FFF2-40B4-BE49-F238E27FC236}">
                <a16:creationId xmlns:a16="http://schemas.microsoft.com/office/drawing/2014/main" id="{222F2A93-4CDE-5A80-CCEF-6CDEB6BAEAE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366" y="1063283"/>
            <a:ext cx="4891774" cy="296628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74C91D3-35BC-AFB3-5FE8-0367F3CFFB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20451" y="1660623"/>
            <a:ext cx="4317990" cy="2097037"/>
          </a:xfrm>
          <a:prstGeom prst="rect">
            <a:avLst/>
          </a:prstGeom>
        </p:spPr>
      </p:pic>
      <p:pic>
        <p:nvPicPr>
          <p:cNvPr id="12" name="图片 11" descr="黑暗中亮着的电脑屏幕&#10;&#10;描述已自动生成">
            <a:extLst>
              <a:ext uri="{FF2B5EF4-FFF2-40B4-BE49-F238E27FC236}">
                <a16:creationId xmlns:a16="http://schemas.microsoft.com/office/drawing/2014/main" id="{19B4FF22-CBAB-D83B-318E-A9D96437E5E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054" y="4124656"/>
            <a:ext cx="4734397" cy="2603919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8AF3EC30-0B8E-EC24-7410-1C3B485A569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68812" y="4350063"/>
            <a:ext cx="6688155" cy="215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947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6">
            <a:extLst>
              <a:ext uri="{FF2B5EF4-FFF2-40B4-BE49-F238E27FC236}">
                <a16:creationId xmlns:a16="http://schemas.microsoft.com/office/drawing/2014/main" id="{48488B04-52DC-4DF9-BC44-951F34DBBEEC}"/>
              </a:ext>
            </a:extLst>
          </p:cNvPr>
          <p:cNvSpPr/>
          <p:nvPr/>
        </p:nvSpPr>
        <p:spPr bwMode="auto">
          <a:xfrm rot="5400000">
            <a:off x="4819090" y="1247709"/>
            <a:ext cx="2233978" cy="1942411"/>
          </a:xfrm>
          <a:custGeom>
            <a:avLst/>
            <a:gdLst>
              <a:gd name="T0" fmla="*/ 365 w 1306"/>
              <a:gd name="T1" fmla="*/ 1149 h 1149"/>
              <a:gd name="T2" fmla="*/ 300 w 1306"/>
              <a:gd name="T3" fmla="*/ 1111 h 1149"/>
              <a:gd name="T4" fmla="*/ 12 w 1306"/>
              <a:gd name="T5" fmla="*/ 613 h 1149"/>
              <a:gd name="T6" fmla="*/ 12 w 1306"/>
              <a:gd name="T7" fmla="*/ 537 h 1149"/>
              <a:gd name="T8" fmla="*/ 300 w 1306"/>
              <a:gd name="T9" fmla="*/ 38 h 1149"/>
              <a:gd name="T10" fmla="*/ 365 w 1306"/>
              <a:gd name="T11" fmla="*/ 0 h 1149"/>
              <a:gd name="T12" fmla="*/ 941 w 1306"/>
              <a:gd name="T13" fmla="*/ 0 h 1149"/>
              <a:gd name="T14" fmla="*/ 1006 w 1306"/>
              <a:gd name="T15" fmla="*/ 38 h 1149"/>
              <a:gd name="T16" fmla="*/ 1294 w 1306"/>
              <a:gd name="T17" fmla="*/ 537 h 1149"/>
              <a:gd name="T18" fmla="*/ 1294 w 1306"/>
              <a:gd name="T19" fmla="*/ 613 h 1149"/>
              <a:gd name="T20" fmla="*/ 1006 w 1306"/>
              <a:gd name="T21" fmla="*/ 1111 h 1149"/>
              <a:gd name="T22" fmla="*/ 941 w 1306"/>
              <a:gd name="T23" fmla="*/ 1149 h 1149"/>
              <a:gd name="T24" fmla="*/ 365 w 1306"/>
              <a:gd name="T25" fmla="*/ 1149 h 1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06" h="1149">
                <a:moveTo>
                  <a:pt x="365" y="1149"/>
                </a:moveTo>
                <a:cubicBezTo>
                  <a:pt x="341" y="1149"/>
                  <a:pt x="312" y="1132"/>
                  <a:pt x="300" y="1111"/>
                </a:cubicBezTo>
                <a:cubicBezTo>
                  <a:pt x="12" y="613"/>
                  <a:pt x="12" y="613"/>
                  <a:pt x="12" y="613"/>
                </a:cubicBezTo>
                <a:cubicBezTo>
                  <a:pt x="0" y="592"/>
                  <a:pt x="0" y="558"/>
                  <a:pt x="12" y="537"/>
                </a:cubicBezTo>
                <a:cubicBezTo>
                  <a:pt x="300" y="38"/>
                  <a:pt x="300" y="38"/>
                  <a:pt x="300" y="38"/>
                </a:cubicBezTo>
                <a:cubicBezTo>
                  <a:pt x="312" y="17"/>
                  <a:pt x="341" y="0"/>
                  <a:pt x="365" y="0"/>
                </a:cubicBezTo>
                <a:cubicBezTo>
                  <a:pt x="941" y="0"/>
                  <a:pt x="941" y="0"/>
                  <a:pt x="941" y="0"/>
                </a:cubicBezTo>
                <a:cubicBezTo>
                  <a:pt x="965" y="0"/>
                  <a:pt x="994" y="17"/>
                  <a:pt x="1006" y="38"/>
                </a:cubicBezTo>
                <a:cubicBezTo>
                  <a:pt x="1294" y="537"/>
                  <a:pt x="1294" y="537"/>
                  <a:pt x="1294" y="537"/>
                </a:cubicBezTo>
                <a:cubicBezTo>
                  <a:pt x="1306" y="558"/>
                  <a:pt x="1306" y="592"/>
                  <a:pt x="1294" y="613"/>
                </a:cubicBezTo>
                <a:cubicBezTo>
                  <a:pt x="1006" y="1111"/>
                  <a:pt x="1006" y="1111"/>
                  <a:pt x="1006" y="1111"/>
                </a:cubicBezTo>
                <a:cubicBezTo>
                  <a:pt x="994" y="1132"/>
                  <a:pt x="965" y="1149"/>
                  <a:pt x="941" y="1149"/>
                </a:cubicBezTo>
                <a:lnTo>
                  <a:pt x="365" y="1149"/>
                </a:lnTo>
                <a:close/>
              </a:path>
            </a:pathLst>
          </a:custGeom>
          <a:solidFill>
            <a:srgbClr val="93C3C2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599">
              <a:solidFill>
                <a:srgbClr val="FFFFFF"/>
              </a:solidFill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9" name="4">
            <a:extLst>
              <a:ext uri="{FF2B5EF4-FFF2-40B4-BE49-F238E27FC236}">
                <a16:creationId xmlns:a16="http://schemas.microsoft.com/office/drawing/2014/main" id="{A9504009-67AB-4F44-8FCF-E182A8706CA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4579553" y="1537020"/>
            <a:ext cx="2713054" cy="1440686"/>
          </a:xfrm>
          <a:prstGeom prst="rect">
            <a:avLst/>
          </a:prstGeom>
          <a:noFill/>
        </p:spPr>
        <p:txBody>
          <a:bodyPr wrap="square" lIns="85983" tIns="42991" rIns="85983" bIns="42991">
            <a:spAutoFit/>
          </a:bodyPr>
          <a:lstStyle/>
          <a:p>
            <a:pPr algn="ctr">
              <a:defRPr/>
            </a:pPr>
            <a:r>
              <a:rPr lang="en-US" altLang="zh-CN" sz="8797" dirty="0">
                <a:solidFill>
                  <a:schemeClr val="bg1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02</a:t>
            </a:r>
          </a:p>
        </p:txBody>
      </p:sp>
      <p:sp>
        <p:nvSpPr>
          <p:cNvPr id="41" name="2">
            <a:extLst>
              <a:ext uri="{FF2B5EF4-FFF2-40B4-BE49-F238E27FC236}">
                <a16:creationId xmlns:a16="http://schemas.microsoft.com/office/drawing/2014/main" id="{E01395C7-8230-4890-B209-7D41ECCF4130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2066916" y="3476090"/>
            <a:ext cx="7738325" cy="3133810"/>
          </a:xfrm>
          <a:prstGeom prst="rect">
            <a:avLst/>
          </a:prstGeom>
          <a:noFill/>
        </p:spPr>
        <p:txBody>
          <a:bodyPr wrap="square" lIns="85983" tIns="42991" rIns="85983" bIns="4299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dist"/>
            <a:r>
              <a:rPr lang="en-US" altLang="zh-CN" sz="6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Seq2Seq Structure</a:t>
            </a:r>
          </a:p>
          <a:p>
            <a:pPr algn="dist"/>
            <a:endParaRPr lang="en-US" altLang="zh-CN" sz="66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  <a:p>
            <a:pPr algn="dist"/>
            <a:endParaRPr lang="zh-CN" altLang="en-US" sz="66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" name="平行四边形 7">
            <a:extLst>
              <a:ext uri="{FF2B5EF4-FFF2-40B4-BE49-F238E27FC236}">
                <a16:creationId xmlns:a16="http://schemas.microsoft.com/office/drawing/2014/main" id="{A4DFF303-64C5-2B46-8FF5-969720EBCBBF}"/>
              </a:ext>
            </a:extLst>
          </p:cNvPr>
          <p:cNvSpPr/>
          <p:nvPr/>
        </p:nvSpPr>
        <p:spPr>
          <a:xfrm>
            <a:off x="-1292270" y="294519"/>
            <a:ext cx="2584540" cy="2365194"/>
          </a:xfrm>
          <a:prstGeom prst="parallelogram">
            <a:avLst>
              <a:gd name="adj" fmla="val 100148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" name="平行四边形 8">
            <a:extLst>
              <a:ext uri="{FF2B5EF4-FFF2-40B4-BE49-F238E27FC236}">
                <a16:creationId xmlns:a16="http://schemas.microsoft.com/office/drawing/2014/main" id="{BA8E2AFE-4DB1-D84B-84F9-297A3310E288}"/>
              </a:ext>
            </a:extLst>
          </p:cNvPr>
          <p:cNvSpPr/>
          <p:nvPr/>
        </p:nvSpPr>
        <p:spPr>
          <a:xfrm>
            <a:off x="510083" y="-888078"/>
            <a:ext cx="2584540" cy="2365194"/>
          </a:xfrm>
          <a:prstGeom prst="parallelogram">
            <a:avLst>
              <a:gd name="adj" fmla="val 100148"/>
            </a:avLst>
          </a:prstGeom>
          <a:solidFill>
            <a:srgbClr val="E4E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" name="平行四边形 9">
            <a:extLst>
              <a:ext uri="{FF2B5EF4-FFF2-40B4-BE49-F238E27FC236}">
                <a16:creationId xmlns:a16="http://schemas.microsoft.com/office/drawing/2014/main" id="{7AD87EAA-9BAE-CA4F-B955-A89E3867943E}"/>
              </a:ext>
            </a:extLst>
          </p:cNvPr>
          <p:cNvSpPr/>
          <p:nvPr/>
        </p:nvSpPr>
        <p:spPr>
          <a:xfrm>
            <a:off x="9094202" y="5427303"/>
            <a:ext cx="2584540" cy="2365194"/>
          </a:xfrm>
          <a:prstGeom prst="parallelogram">
            <a:avLst>
              <a:gd name="adj" fmla="val 100148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" name="平行四边形 10">
            <a:extLst>
              <a:ext uri="{FF2B5EF4-FFF2-40B4-BE49-F238E27FC236}">
                <a16:creationId xmlns:a16="http://schemas.microsoft.com/office/drawing/2014/main" id="{19DC2462-77B8-744F-83AE-B0E2AEEAA8E4}"/>
              </a:ext>
            </a:extLst>
          </p:cNvPr>
          <p:cNvSpPr/>
          <p:nvPr/>
        </p:nvSpPr>
        <p:spPr>
          <a:xfrm>
            <a:off x="10896555" y="4244706"/>
            <a:ext cx="2584540" cy="2365194"/>
          </a:xfrm>
          <a:prstGeom prst="parallelogram">
            <a:avLst>
              <a:gd name="adj" fmla="val 100148"/>
            </a:avLst>
          </a:prstGeom>
          <a:solidFill>
            <a:srgbClr val="E4E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8913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1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BDD8898E-E91F-3444-9063-4A63142C75FD}"/>
              </a:ext>
            </a:extLst>
          </p:cNvPr>
          <p:cNvSpPr/>
          <p:nvPr/>
        </p:nvSpPr>
        <p:spPr>
          <a:xfrm>
            <a:off x="1128418" y="354830"/>
            <a:ext cx="41293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2800" b="1" dirty="0">
                <a:solidFill>
                  <a:srgbClr val="93C3C2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Sequence to Sequence</a:t>
            </a:r>
            <a:endParaRPr lang="zh-CN" altLang="en-US" sz="2800" b="1" dirty="0">
              <a:solidFill>
                <a:srgbClr val="93C3C2"/>
              </a:solidFill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0874" y="214084"/>
            <a:ext cx="1256246" cy="402356"/>
          </a:xfrm>
          <a:prstGeom prst="rect">
            <a:avLst/>
          </a:prstGeom>
        </p:spPr>
      </p:pic>
      <p:pic>
        <p:nvPicPr>
          <p:cNvPr id="7" name="enc_dec_prob_idea">
            <a:hlinkClick r:id="" action="ppaction://media"/>
            <a:extLst>
              <a:ext uri="{FF2B5EF4-FFF2-40B4-BE49-F238E27FC236}">
                <a16:creationId xmlns:a16="http://schemas.microsoft.com/office/drawing/2014/main" id="{568AB177-5783-A7DA-0776-DF52756CC866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399308" y="1124323"/>
            <a:ext cx="8024843" cy="442109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A62F442-3C11-63CC-C4F1-B67AD095F50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6609" y="5733677"/>
            <a:ext cx="4953000" cy="8636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0BDAACB5-C785-63A2-0A62-18F680A2C66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46561" y="5813671"/>
            <a:ext cx="4775674" cy="619744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443ADACD-B696-A0EB-4502-E4A56AC961A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825522" y="1124323"/>
            <a:ext cx="2552700" cy="29591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49A69124-6E5A-363E-EC27-4F8C9D6E676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825522" y="4261827"/>
            <a:ext cx="3111598" cy="1173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321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6000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0"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BDD8898E-E91F-3444-9063-4A63142C75FD}"/>
              </a:ext>
            </a:extLst>
          </p:cNvPr>
          <p:cNvSpPr/>
          <p:nvPr/>
        </p:nvSpPr>
        <p:spPr>
          <a:xfrm>
            <a:off x="1128418" y="354830"/>
            <a:ext cx="41293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2800" b="1" dirty="0">
                <a:solidFill>
                  <a:srgbClr val="93C3C2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Sequence to Sequence</a:t>
            </a:r>
            <a:endParaRPr lang="zh-CN" altLang="en-US" sz="2800" b="1" dirty="0">
              <a:solidFill>
                <a:srgbClr val="93C3C2"/>
              </a:solidFill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0874" y="214084"/>
            <a:ext cx="1256246" cy="40235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FA7D2FE-B62E-243F-9BD8-955FE8E368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766" y="878050"/>
            <a:ext cx="9552456" cy="2865737"/>
          </a:xfrm>
          <a:prstGeom prst="rect">
            <a:avLst/>
          </a:prstGeom>
        </p:spPr>
      </p:pic>
      <p:pic>
        <p:nvPicPr>
          <p:cNvPr id="3" name="图片 2" descr="图示&#10;&#10;描述已自动生成">
            <a:extLst>
              <a:ext uri="{FF2B5EF4-FFF2-40B4-BE49-F238E27FC236}">
                <a16:creationId xmlns:a16="http://schemas.microsoft.com/office/drawing/2014/main" id="{CDD01C15-E0D3-E61D-3DD4-4A97E11311B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8059" y="3622764"/>
            <a:ext cx="8377870" cy="3006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933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6">
            <a:extLst>
              <a:ext uri="{FF2B5EF4-FFF2-40B4-BE49-F238E27FC236}">
                <a16:creationId xmlns:a16="http://schemas.microsoft.com/office/drawing/2014/main" id="{48488B04-52DC-4DF9-BC44-951F34DBBEEC}"/>
              </a:ext>
            </a:extLst>
          </p:cNvPr>
          <p:cNvSpPr/>
          <p:nvPr/>
        </p:nvSpPr>
        <p:spPr bwMode="auto">
          <a:xfrm rot="5400000">
            <a:off x="4819090" y="1247709"/>
            <a:ext cx="2233978" cy="1942411"/>
          </a:xfrm>
          <a:custGeom>
            <a:avLst/>
            <a:gdLst>
              <a:gd name="T0" fmla="*/ 365 w 1306"/>
              <a:gd name="T1" fmla="*/ 1149 h 1149"/>
              <a:gd name="T2" fmla="*/ 300 w 1306"/>
              <a:gd name="T3" fmla="*/ 1111 h 1149"/>
              <a:gd name="T4" fmla="*/ 12 w 1306"/>
              <a:gd name="T5" fmla="*/ 613 h 1149"/>
              <a:gd name="T6" fmla="*/ 12 w 1306"/>
              <a:gd name="T7" fmla="*/ 537 h 1149"/>
              <a:gd name="T8" fmla="*/ 300 w 1306"/>
              <a:gd name="T9" fmla="*/ 38 h 1149"/>
              <a:gd name="T10" fmla="*/ 365 w 1306"/>
              <a:gd name="T11" fmla="*/ 0 h 1149"/>
              <a:gd name="T12" fmla="*/ 941 w 1306"/>
              <a:gd name="T13" fmla="*/ 0 h 1149"/>
              <a:gd name="T14" fmla="*/ 1006 w 1306"/>
              <a:gd name="T15" fmla="*/ 38 h 1149"/>
              <a:gd name="T16" fmla="*/ 1294 w 1306"/>
              <a:gd name="T17" fmla="*/ 537 h 1149"/>
              <a:gd name="T18" fmla="*/ 1294 w 1306"/>
              <a:gd name="T19" fmla="*/ 613 h 1149"/>
              <a:gd name="T20" fmla="*/ 1006 w 1306"/>
              <a:gd name="T21" fmla="*/ 1111 h 1149"/>
              <a:gd name="T22" fmla="*/ 941 w 1306"/>
              <a:gd name="T23" fmla="*/ 1149 h 1149"/>
              <a:gd name="T24" fmla="*/ 365 w 1306"/>
              <a:gd name="T25" fmla="*/ 1149 h 1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06" h="1149">
                <a:moveTo>
                  <a:pt x="365" y="1149"/>
                </a:moveTo>
                <a:cubicBezTo>
                  <a:pt x="341" y="1149"/>
                  <a:pt x="312" y="1132"/>
                  <a:pt x="300" y="1111"/>
                </a:cubicBezTo>
                <a:cubicBezTo>
                  <a:pt x="12" y="613"/>
                  <a:pt x="12" y="613"/>
                  <a:pt x="12" y="613"/>
                </a:cubicBezTo>
                <a:cubicBezTo>
                  <a:pt x="0" y="592"/>
                  <a:pt x="0" y="558"/>
                  <a:pt x="12" y="537"/>
                </a:cubicBezTo>
                <a:cubicBezTo>
                  <a:pt x="300" y="38"/>
                  <a:pt x="300" y="38"/>
                  <a:pt x="300" y="38"/>
                </a:cubicBezTo>
                <a:cubicBezTo>
                  <a:pt x="312" y="17"/>
                  <a:pt x="341" y="0"/>
                  <a:pt x="365" y="0"/>
                </a:cubicBezTo>
                <a:cubicBezTo>
                  <a:pt x="941" y="0"/>
                  <a:pt x="941" y="0"/>
                  <a:pt x="941" y="0"/>
                </a:cubicBezTo>
                <a:cubicBezTo>
                  <a:pt x="965" y="0"/>
                  <a:pt x="994" y="17"/>
                  <a:pt x="1006" y="38"/>
                </a:cubicBezTo>
                <a:cubicBezTo>
                  <a:pt x="1294" y="537"/>
                  <a:pt x="1294" y="537"/>
                  <a:pt x="1294" y="537"/>
                </a:cubicBezTo>
                <a:cubicBezTo>
                  <a:pt x="1306" y="558"/>
                  <a:pt x="1306" y="592"/>
                  <a:pt x="1294" y="613"/>
                </a:cubicBezTo>
                <a:cubicBezTo>
                  <a:pt x="1006" y="1111"/>
                  <a:pt x="1006" y="1111"/>
                  <a:pt x="1006" y="1111"/>
                </a:cubicBezTo>
                <a:cubicBezTo>
                  <a:pt x="994" y="1132"/>
                  <a:pt x="965" y="1149"/>
                  <a:pt x="941" y="1149"/>
                </a:cubicBezTo>
                <a:lnTo>
                  <a:pt x="365" y="1149"/>
                </a:lnTo>
                <a:close/>
              </a:path>
            </a:pathLst>
          </a:custGeom>
          <a:solidFill>
            <a:srgbClr val="93C3C2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599">
              <a:solidFill>
                <a:srgbClr val="FFFFFF"/>
              </a:solidFill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9" name="4">
            <a:extLst>
              <a:ext uri="{FF2B5EF4-FFF2-40B4-BE49-F238E27FC236}">
                <a16:creationId xmlns:a16="http://schemas.microsoft.com/office/drawing/2014/main" id="{A9504009-67AB-4F44-8FCF-E182A8706CA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4579553" y="1537020"/>
            <a:ext cx="2713054" cy="1440686"/>
          </a:xfrm>
          <a:prstGeom prst="rect">
            <a:avLst/>
          </a:prstGeom>
          <a:noFill/>
        </p:spPr>
        <p:txBody>
          <a:bodyPr wrap="square" lIns="85983" tIns="42991" rIns="85983" bIns="42991">
            <a:spAutoFit/>
          </a:bodyPr>
          <a:lstStyle/>
          <a:p>
            <a:pPr algn="ctr">
              <a:defRPr/>
            </a:pPr>
            <a:r>
              <a:rPr lang="en-US" altLang="zh-CN" sz="8797" dirty="0">
                <a:solidFill>
                  <a:schemeClr val="bg1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03</a:t>
            </a:r>
          </a:p>
        </p:txBody>
      </p:sp>
      <p:sp>
        <p:nvSpPr>
          <p:cNvPr id="41" name="2">
            <a:extLst>
              <a:ext uri="{FF2B5EF4-FFF2-40B4-BE49-F238E27FC236}">
                <a16:creationId xmlns:a16="http://schemas.microsoft.com/office/drawing/2014/main" id="{E01395C7-8230-4890-B209-7D41ECCF4130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227643" y="3522097"/>
            <a:ext cx="9416872" cy="2118147"/>
          </a:xfrm>
          <a:prstGeom prst="rect">
            <a:avLst/>
          </a:prstGeom>
          <a:noFill/>
        </p:spPr>
        <p:txBody>
          <a:bodyPr wrap="square" lIns="85983" tIns="42991" rIns="85983" bIns="4299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dist"/>
            <a:r>
              <a:rPr lang="en-US" altLang="zh-CN" sz="6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Time Series Prediction</a:t>
            </a:r>
          </a:p>
          <a:p>
            <a:pPr algn="dist"/>
            <a:endParaRPr lang="zh-CN" altLang="en-US" sz="66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" name="平行四边形 7">
            <a:extLst>
              <a:ext uri="{FF2B5EF4-FFF2-40B4-BE49-F238E27FC236}">
                <a16:creationId xmlns:a16="http://schemas.microsoft.com/office/drawing/2014/main" id="{A4DFF303-64C5-2B46-8FF5-969720EBCBBF}"/>
              </a:ext>
            </a:extLst>
          </p:cNvPr>
          <p:cNvSpPr/>
          <p:nvPr/>
        </p:nvSpPr>
        <p:spPr>
          <a:xfrm>
            <a:off x="-1292270" y="294519"/>
            <a:ext cx="2584540" cy="2365194"/>
          </a:xfrm>
          <a:prstGeom prst="parallelogram">
            <a:avLst>
              <a:gd name="adj" fmla="val 100148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" name="平行四边形 8">
            <a:extLst>
              <a:ext uri="{FF2B5EF4-FFF2-40B4-BE49-F238E27FC236}">
                <a16:creationId xmlns:a16="http://schemas.microsoft.com/office/drawing/2014/main" id="{BA8E2AFE-4DB1-D84B-84F9-297A3310E288}"/>
              </a:ext>
            </a:extLst>
          </p:cNvPr>
          <p:cNvSpPr/>
          <p:nvPr/>
        </p:nvSpPr>
        <p:spPr>
          <a:xfrm>
            <a:off x="510083" y="-888078"/>
            <a:ext cx="2584540" cy="2365194"/>
          </a:xfrm>
          <a:prstGeom prst="parallelogram">
            <a:avLst>
              <a:gd name="adj" fmla="val 100148"/>
            </a:avLst>
          </a:prstGeom>
          <a:solidFill>
            <a:srgbClr val="E4E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" name="平行四边形 9">
            <a:extLst>
              <a:ext uri="{FF2B5EF4-FFF2-40B4-BE49-F238E27FC236}">
                <a16:creationId xmlns:a16="http://schemas.microsoft.com/office/drawing/2014/main" id="{7AD87EAA-9BAE-CA4F-B955-A89E3867943E}"/>
              </a:ext>
            </a:extLst>
          </p:cNvPr>
          <p:cNvSpPr/>
          <p:nvPr/>
        </p:nvSpPr>
        <p:spPr>
          <a:xfrm>
            <a:off x="9094202" y="5427303"/>
            <a:ext cx="2584540" cy="2365194"/>
          </a:xfrm>
          <a:prstGeom prst="parallelogram">
            <a:avLst>
              <a:gd name="adj" fmla="val 100148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" name="平行四边形 10">
            <a:extLst>
              <a:ext uri="{FF2B5EF4-FFF2-40B4-BE49-F238E27FC236}">
                <a16:creationId xmlns:a16="http://schemas.microsoft.com/office/drawing/2014/main" id="{19DC2462-77B8-744F-83AE-B0E2AEEAA8E4}"/>
              </a:ext>
            </a:extLst>
          </p:cNvPr>
          <p:cNvSpPr/>
          <p:nvPr/>
        </p:nvSpPr>
        <p:spPr>
          <a:xfrm>
            <a:off x="10896555" y="4244706"/>
            <a:ext cx="2584540" cy="2365194"/>
          </a:xfrm>
          <a:prstGeom prst="parallelogram">
            <a:avLst>
              <a:gd name="adj" fmla="val 100148"/>
            </a:avLst>
          </a:prstGeom>
          <a:solidFill>
            <a:srgbClr val="E4E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7479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几何多边形年终总结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千图网海量PPT模板www.58pic.com">
  <a:themeElements>
    <a:clrScheme name="MC-欧美风主题色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F5B58"/>
      </a:accent1>
      <a:accent2>
        <a:srgbClr val="866853"/>
      </a:accent2>
      <a:accent3>
        <a:srgbClr val="FF4D5B"/>
      </a:accent3>
      <a:accent4>
        <a:srgbClr val="4F5B58"/>
      </a:accent4>
      <a:accent5>
        <a:srgbClr val="866853"/>
      </a:accent5>
      <a:accent6>
        <a:srgbClr val="FF4D5B"/>
      </a:accent6>
      <a:hlink>
        <a:srgbClr val="0563C1"/>
      </a:hlink>
      <a:folHlink>
        <a:srgbClr val="954F72"/>
      </a:folHlink>
    </a:clrScheme>
    <a:fontScheme name="Temp">
      <a:majorFont>
        <a:latin typeface="Arial"/>
        <a:ea typeface="思源黑体 CN Regular"/>
        <a:cs typeface=""/>
      </a:majorFont>
      <a:minorFont>
        <a:latin typeface="Arial"/>
        <a:ea typeface="思源黑体 CN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 anchor="ctr">
        <a:spAutoFit/>
      </a:bodyPr>
      <a:lstStyle>
        <a:defPPr>
          <a:lnSpc>
            <a:spcPct val="120000"/>
          </a:lnSpc>
          <a:defRPr dirty="0" smtClean="0">
            <a:solidFill>
              <a:schemeClr val="tx1">
                <a:lumMod val="75000"/>
                <a:lumOff val="2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千图网海量PPT模板www.58pic.com">
  <a:themeElements>
    <a:clrScheme name="MC-欧美风主题色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DA8B1"/>
      </a:accent1>
      <a:accent2>
        <a:srgbClr val="397D71"/>
      </a:accent2>
      <a:accent3>
        <a:srgbClr val="EE4D0A"/>
      </a:accent3>
      <a:accent4>
        <a:srgbClr val="5DA8B1"/>
      </a:accent4>
      <a:accent5>
        <a:srgbClr val="BCDB92"/>
      </a:accent5>
      <a:accent6>
        <a:srgbClr val="397D71"/>
      </a:accent6>
      <a:hlink>
        <a:srgbClr val="0563C1"/>
      </a:hlink>
      <a:folHlink>
        <a:srgbClr val="954F72"/>
      </a:folHlink>
    </a:clrScheme>
    <a:fontScheme name="Arial+微软雅黑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 anchor="ctr">
        <a:spAutoFit/>
      </a:bodyPr>
      <a:lstStyle>
        <a:defPPr>
          <a:lnSpc>
            <a:spcPct val="120000"/>
          </a:lnSpc>
          <a:defRPr dirty="0" smtClean="0">
            <a:solidFill>
              <a:schemeClr val="tx1">
                <a:lumMod val="75000"/>
                <a:lumOff val="2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1696</TotalTime>
  <Words>95</Words>
  <Application>Microsoft Macintosh PowerPoint</Application>
  <PresentationFormat>自定义</PresentationFormat>
  <Paragraphs>50</Paragraphs>
  <Slides>17</Slides>
  <Notes>17</Notes>
  <HiddenSlides>0</HiddenSlides>
  <MMClips>1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17</vt:i4>
      </vt:variant>
    </vt:vector>
  </HeadingPairs>
  <TitlesOfParts>
    <vt:vector size="26" baseType="lpstr">
      <vt:lpstr>等线</vt:lpstr>
      <vt:lpstr>汉仪南宫体简</vt:lpstr>
      <vt:lpstr>腾祥铁山楷书简繁合集</vt:lpstr>
      <vt:lpstr>Arial</vt:lpstr>
      <vt:lpstr>Calibri</vt:lpstr>
      <vt:lpstr>Calibri Light</vt:lpstr>
      <vt:lpstr>千图网海量PPT模板www.58pic.com</vt:lpstr>
      <vt:lpstr>1_千图网海量PPT模板www.58pic.com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几何多边形年终总结</dc:title>
  <dc:creator>张 建春</dc:creator>
  <cp:lastModifiedBy>Zijin Hong (BSc App Math w Math (Jinan) FT)</cp:lastModifiedBy>
  <cp:revision>63</cp:revision>
  <dcterms:created xsi:type="dcterms:W3CDTF">2018-10-20T02:59:00Z</dcterms:created>
  <dcterms:modified xsi:type="dcterms:W3CDTF">2023-11-30T12:58:13Z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RubyTemplateID">
    <vt:lpwstr>2</vt:lpwstr>
  </property>
  <property fmtid="{D5CDD505-2E9C-101B-9397-08002B2CF9AE}" pid="3" name="KSOProductBuildVer">
    <vt:lpwstr>2052-10.1.0.7521</vt:lpwstr>
  </property>
</Properties>
</file>