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701" r:id="rId2"/>
    <p:sldMasterId id="2147483723" r:id="rId3"/>
  </p:sldMasterIdLst>
  <p:notesMasterIdLst>
    <p:notesMasterId r:id="rId16"/>
  </p:notesMasterIdLst>
  <p:sldIdLst>
    <p:sldId id="7573" r:id="rId4"/>
    <p:sldId id="257" r:id="rId5"/>
    <p:sldId id="7592" r:id="rId6"/>
    <p:sldId id="7605" r:id="rId7"/>
    <p:sldId id="7606" r:id="rId8"/>
    <p:sldId id="7591" r:id="rId9"/>
    <p:sldId id="7590" r:id="rId10"/>
    <p:sldId id="7574" r:id="rId11"/>
    <p:sldId id="7603" r:id="rId12"/>
    <p:sldId id="7604" r:id="rId13"/>
    <p:sldId id="7607" r:id="rId14"/>
    <p:sldId id="7602" r:id="rId15"/>
  </p:sldIdLst>
  <p:sldSz cx="12188825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3E4"/>
    <a:srgbClr val="D6E4E5"/>
    <a:srgbClr val="93C3C2"/>
    <a:srgbClr val="BAD7D7"/>
    <a:srgbClr val="E4EEEF"/>
    <a:srgbClr val="DBB84F"/>
    <a:srgbClr val="B7D5D5"/>
    <a:srgbClr val="B8D8D7"/>
    <a:srgbClr val="CAA984"/>
    <a:srgbClr val="F8E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08" autoAdjust="0"/>
    <p:restoredTop sz="94521"/>
  </p:normalViewPr>
  <p:slideViewPr>
    <p:cSldViewPr snapToGrid="0">
      <p:cViewPr varScale="1">
        <p:scale>
          <a:sx n="95" d="100"/>
          <a:sy n="95" d="100"/>
        </p:scale>
        <p:origin x="20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8C3C3-31A8-453D-A20D-411C6C37285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98766-6A9C-4F2F-8D78-A8B7F422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7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89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452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491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5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7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6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3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1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09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51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11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 flipV="1">
            <a:off x="2665413" y="-2665413"/>
            <a:ext cx="6858000" cy="1218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70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494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6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138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936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644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044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3740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624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140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26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年度输入标题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年度输入标题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年度输入标题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年度输入标题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2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21127" y="2623812"/>
            <a:ext cx="89898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defTabSz="913491">
              <a:defRPr/>
            </a:pPr>
            <a:r>
              <a:rPr lang="en-US" altLang="zh-CN" sz="8000" b="1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ANN-Presentation</a:t>
            </a:r>
            <a:endParaRPr lang="zh-CN" altLang="en-US" sz="8000" b="1" dirty="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17B545-6DB4-B044-AFF9-CC38F0A48A51}"/>
              </a:ext>
            </a:extLst>
          </p:cNvPr>
          <p:cNvSpPr txBox="1"/>
          <p:nvPr/>
        </p:nvSpPr>
        <p:spPr>
          <a:xfrm>
            <a:off x="875137" y="5816719"/>
            <a:ext cx="370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洪梓晋</a:t>
            </a:r>
            <a:r>
              <a:rPr kumimoji="1" lang="en-US" altLang="zh-CN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 - 2020101911 - 12/01/2023</a:t>
            </a:r>
            <a:endParaRPr kumimoji="1" lang="zh-CN" altLang="en-US" dirty="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36" y="1300520"/>
            <a:ext cx="3581552" cy="1147116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088BF9A3-D66D-B370-4A91-A0E16CDEE2C4}"/>
              </a:ext>
            </a:extLst>
          </p:cNvPr>
          <p:cNvSpPr txBox="1"/>
          <p:nvPr/>
        </p:nvSpPr>
        <p:spPr>
          <a:xfrm>
            <a:off x="3843827" y="3956342"/>
            <a:ext cx="474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A cutting-edge work in stock price prediction</a:t>
            </a:r>
            <a:endParaRPr kumimoji="1" lang="zh-CN" altLang="en-US" dirty="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39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7" y="354830"/>
            <a:ext cx="13640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Result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7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7" y="354830"/>
            <a:ext cx="13640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Result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9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6925" y="2798133"/>
            <a:ext cx="37797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defTabSz="913491">
              <a:defRPr/>
            </a:pPr>
            <a:r>
              <a:rPr lang="en-US" altLang="zh-CN" sz="8000" b="1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Thanks</a:t>
            </a:r>
            <a:endParaRPr lang="zh-CN" altLang="en-US" sz="8000" b="1" dirty="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36" y="1300520"/>
            <a:ext cx="3581552" cy="11471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269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A50F544C-F5D9-5140-B827-495431104F37}"/>
              </a:ext>
            </a:extLst>
          </p:cNvPr>
          <p:cNvSpPr/>
          <p:nvPr/>
        </p:nvSpPr>
        <p:spPr>
          <a:xfrm>
            <a:off x="-1727490" y="221162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16298" y="2574010"/>
            <a:ext cx="2053209" cy="2628900"/>
            <a:chOff x="622854" y="2140222"/>
            <a:chExt cx="2570922" cy="3551582"/>
          </a:xfrm>
          <a:solidFill>
            <a:schemeClr val="accent1"/>
          </a:solidFill>
        </p:grpSpPr>
        <p:sp>
          <p:nvSpPr>
            <p:cNvPr id="37" name="矩形 36"/>
            <p:cNvSpPr/>
            <p:nvPr/>
          </p:nvSpPr>
          <p:spPr>
            <a:xfrm>
              <a:off x="622854" y="2140222"/>
              <a:ext cx="2570922" cy="3551582"/>
            </a:xfrm>
            <a:prstGeom prst="rect">
              <a:avLst/>
            </a:prstGeom>
            <a:solidFill>
              <a:srgbClr val="93C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77528" y="3978371"/>
              <a:ext cx="2039877" cy="1621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RNN-based</a:t>
              </a:r>
              <a:b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</a:b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Model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321906" y="2835711"/>
              <a:ext cx="1143000" cy="1122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1378228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321906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3682531" y="2574010"/>
            <a:ext cx="2053209" cy="2628900"/>
            <a:chOff x="3419062" y="2140222"/>
            <a:chExt cx="2570922" cy="355158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4" name="矩形 43"/>
            <p:cNvSpPr/>
            <p:nvPr/>
          </p:nvSpPr>
          <p:spPr>
            <a:xfrm>
              <a:off x="3419062" y="2140222"/>
              <a:ext cx="2570922" cy="3551582"/>
            </a:xfrm>
            <a:prstGeom prst="rect">
              <a:avLst/>
            </a:prstGeom>
            <a:solidFill>
              <a:srgbClr val="BA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663382" y="4227831"/>
              <a:ext cx="2035897" cy="1122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Seq2Seq</a:t>
              </a:r>
              <a:b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</a:b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Structure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18114" y="2835711"/>
              <a:ext cx="1143000" cy="1122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174436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118114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文本框 65"/>
          <p:cNvSpPr txBox="1"/>
          <p:nvPr/>
        </p:nvSpPr>
        <p:spPr>
          <a:xfrm>
            <a:off x="4394302" y="1372077"/>
            <a:ext cx="340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CONTENTS</a:t>
            </a:r>
            <a:r>
              <a:rPr lang="en-US" altLang="zh-CN" sz="2000" b="1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zh-CN" altLang="en-US" sz="2000" b="1" dirty="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275BC3CD-5EB5-8345-8E12-A8F1E19FE111}"/>
              </a:ext>
            </a:extLst>
          </p:cNvPr>
          <p:cNvSpPr/>
          <p:nvPr/>
        </p:nvSpPr>
        <p:spPr>
          <a:xfrm>
            <a:off x="-1789972" y="-313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7201A34F-8C57-8E4C-A10F-E634C0D4987B}"/>
              </a:ext>
            </a:extLst>
          </p:cNvPr>
          <p:cNvSpPr/>
          <p:nvPr/>
        </p:nvSpPr>
        <p:spPr>
          <a:xfrm>
            <a:off x="7833271" y="5929126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CBF16D95-AAF3-9242-80BF-60DFDD256689}"/>
              </a:ext>
            </a:extLst>
          </p:cNvPr>
          <p:cNvSpPr/>
          <p:nvPr/>
        </p:nvSpPr>
        <p:spPr>
          <a:xfrm>
            <a:off x="8083004" y="592696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3008E3E-6AEE-DF8C-EAE6-E3C860120D4A}"/>
              </a:ext>
            </a:extLst>
          </p:cNvPr>
          <p:cNvGrpSpPr/>
          <p:nvPr/>
        </p:nvGrpSpPr>
        <p:grpSpPr>
          <a:xfrm>
            <a:off x="6862163" y="3215510"/>
            <a:ext cx="1629102" cy="2046132"/>
            <a:chOff x="877528" y="2835711"/>
            <a:chExt cx="2039877" cy="2764276"/>
          </a:xfrm>
          <a:solidFill>
            <a:schemeClr val="accent1"/>
          </a:solidFill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2669CFA-F445-D401-DDFA-36EEFAA0822D}"/>
                </a:ext>
              </a:extLst>
            </p:cNvPr>
            <p:cNvSpPr txBox="1"/>
            <p:nvPr/>
          </p:nvSpPr>
          <p:spPr>
            <a:xfrm>
              <a:off x="877528" y="3978371"/>
              <a:ext cx="2039877" cy="1621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RNN-based</a:t>
              </a:r>
              <a:b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</a:b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Model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9D5D123-980A-37FE-E46D-EC7461A95B80}"/>
                </a:ext>
              </a:extLst>
            </p:cNvPr>
            <p:cNvSpPr txBox="1"/>
            <p:nvPr/>
          </p:nvSpPr>
          <p:spPr>
            <a:xfrm>
              <a:off x="1321906" y="2835711"/>
              <a:ext cx="1143000" cy="1122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6" name="直接连接符 40">
              <a:extLst>
                <a:ext uri="{FF2B5EF4-FFF2-40B4-BE49-F238E27FC236}">
                  <a16:creationId xmlns:a16="http://schemas.microsoft.com/office/drawing/2014/main" id="{24C61566-D9F5-97A7-533A-DAA8C2540C2E}"/>
                </a:ext>
              </a:extLst>
            </p:cNvPr>
            <p:cNvCxnSpPr/>
            <p:nvPr/>
          </p:nvCxnSpPr>
          <p:spPr>
            <a:xfrm>
              <a:off x="1378228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41">
              <a:extLst>
                <a:ext uri="{FF2B5EF4-FFF2-40B4-BE49-F238E27FC236}">
                  <a16:creationId xmlns:a16="http://schemas.microsoft.com/office/drawing/2014/main" id="{9512E640-3C72-F70C-9D97-7C4AAE75483A}"/>
                </a:ext>
              </a:extLst>
            </p:cNvPr>
            <p:cNvCxnSpPr/>
            <p:nvPr/>
          </p:nvCxnSpPr>
          <p:spPr>
            <a:xfrm>
              <a:off x="1321906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722C13B-942A-99AC-E46F-B91A9A3B94CE}"/>
              </a:ext>
            </a:extLst>
          </p:cNvPr>
          <p:cNvGrpSpPr/>
          <p:nvPr/>
        </p:nvGrpSpPr>
        <p:grpSpPr>
          <a:xfrm>
            <a:off x="6548764" y="2574010"/>
            <a:ext cx="2053209" cy="2628900"/>
            <a:chOff x="622854" y="2140222"/>
            <a:chExt cx="2570922" cy="3551582"/>
          </a:xfrm>
          <a:solidFill>
            <a:schemeClr val="accent1"/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3E9A46B-D9B3-1D95-C3E5-C387FE8C55AB}"/>
                </a:ext>
              </a:extLst>
            </p:cNvPr>
            <p:cNvSpPr/>
            <p:nvPr/>
          </p:nvSpPr>
          <p:spPr>
            <a:xfrm>
              <a:off x="622854" y="2140222"/>
              <a:ext cx="2570922" cy="3551582"/>
            </a:xfrm>
            <a:prstGeom prst="rect">
              <a:avLst/>
            </a:prstGeom>
            <a:solidFill>
              <a:srgbClr val="93C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C8E1CCF-F416-8D8C-03B8-FBACF11054B0}"/>
                </a:ext>
              </a:extLst>
            </p:cNvPr>
            <p:cNvSpPr txBox="1"/>
            <p:nvPr/>
          </p:nvSpPr>
          <p:spPr>
            <a:xfrm>
              <a:off x="877528" y="3978371"/>
              <a:ext cx="2039877" cy="1621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Time-Series</a:t>
              </a:r>
              <a:b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</a:b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Prediction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CCFD04D-5199-87C8-06A8-1AD0B18CCCE8}"/>
                </a:ext>
              </a:extLst>
            </p:cNvPr>
            <p:cNvSpPr txBox="1"/>
            <p:nvPr/>
          </p:nvSpPr>
          <p:spPr>
            <a:xfrm>
              <a:off x="1321906" y="2835711"/>
              <a:ext cx="1143000" cy="1122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8" name="直接连接符 40">
              <a:extLst>
                <a:ext uri="{FF2B5EF4-FFF2-40B4-BE49-F238E27FC236}">
                  <a16:creationId xmlns:a16="http://schemas.microsoft.com/office/drawing/2014/main" id="{56E05935-9B88-DA38-077E-6CA6E746DEC2}"/>
                </a:ext>
              </a:extLst>
            </p:cNvPr>
            <p:cNvCxnSpPr/>
            <p:nvPr/>
          </p:nvCxnSpPr>
          <p:spPr>
            <a:xfrm>
              <a:off x="1378228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41">
              <a:extLst>
                <a:ext uri="{FF2B5EF4-FFF2-40B4-BE49-F238E27FC236}">
                  <a16:creationId xmlns:a16="http://schemas.microsoft.com/office/drawing/2014/main" id="{A228FF26-A953-B728-C820-C0D8B53FC984}"/>
                </a:ext>
              </a:extLst>
            </p:cNvPr>
            <p:cNvCxnSpPr/>
            <p:nvPr/>
          </p:nvCxnSpPr>
          <p:spPr>
            <a:xfrm>
              <a:off x="1321906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D637984-C3B4-5A53-D819-EBC292985747}"/>
              </a:ext>
            </a:extLst>
          </p:cNvPr>
          <p:cNvGrpSpPr/>
          <p:nvPr/>
        </p:nvGrpSpPr>
        <p:grpSpPr>
          <a:xfrm>
            <a:off x="9414997" y="2569274"/>
            <a:ext cx="2053209" cy="2628900"/>
            <a:chOff x="3419062" y="2140222"/>
            <a:chExt cx="2570922" cy="355158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1EA2F5C-9EBF-95F5-3150-DAA21C2B80A2}"/>
                </a:ext>
              </a:extLst>
            </p:cNvPr>
            <p:cNvSpPr/>
            <p:nvPr/>
          </p:nvSpPr>
          <p:spPr>
            <a:xfrm>
              <a:off x="3419062" y="2140222"/>
              <a:ext cx="2570922" cy="3551582"/>
            </a:xfrm>
            <a:prstGeom prst="rect">
              <a:avLst/>
            </a:prstGeom>
            <a:solidFill>
              <a:srgbClr val="BA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F8E40C-7CBD-3D61-DA52-6117124C8DF1}"/>
                </a:ext>
              </a:extLst>
            </p:cNvPr>
            <p:cNvSpPr txBox="1"/>
            <p:nvPr/>
          </p:nvSpPr>
          <p:spPr>
            <a:xfrm>
              <a:off x="3686573" y="3978371"/>
              <a:ext cx="2035897" cy="1621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Vessel Trajectory Prediction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02C4420-6926-CA17-665F-BEE2EBE1FD74}"/>
                </a:ext>
              </a:extLst>
            </p:cNvPr>
            <p:cNvSpPr txBox="1"/>
            <p:nvPr/>
          </p:nvSpPr>
          <p:spPr>
            <a:xfrm>
              <a:off x="4118114" y="2835711"/>
              <a:ext cx="1143000" cy="1122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24" name="直接连接符 47">
              <a:extLst>
                <a:ext uri="{FF2B5EF4-FFF2-40B4-BE49-F238E27FC236}">
                  <a16:creationId xmlns:a16="http://schemas.microsoft.com/office/drawing/2014/main" id="{529380DE-2D5C-808E-DFC5-83FE5FC6A633}"/>
                </a:ext>
              </a:extLst>
            </p:cNvPr>
            <p:cNvCxnSpPr/>
            <p:nvPr/>
          </p:nvCxnSpPr>
          <p:spPr>
            <a:xfrm>
              <a:off x="4174436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48">
              <a:extLst>
                <a:ext uri="{FF2B5EF4-FFF2-40B4-BE49-F238E27FC236}">
                  <a16:creationId xmlns:a16="http://schemas.microsoft.com/office/drawing/2014/main" id="{81C0992E-606D-2866-DFC6-7B80C698C00A}"/>
                </a:ext>
              </a:extLst>
            </p:cNvPr>
            <p:cNvCxnSpPr/>
            <p:nvPr/>
          </p:nvCxnSpPr>
          <p:spPr>
            <a:xfrm>
              <a:off x="4118114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239393" y="3522097"/>
            <a:ext cx="7393372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en-US" altLang="zh-CN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RNN-based Model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2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6BC36AB3-596B-204E-94EF-805C3DAE9DA9}"/>
              </a:ext>
            </a:extLst>
          </p:cNvPr>
          <p:cNvSpPr/>
          <p:nvPr/>
        </p:nvSpPr>
        <p:spPr>
          <a:xfrm>
            <a:off x="1128419" y="354830"/>
            <a:ext cx="4774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Recurrent Neural Network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70A0DCF-0B0A-EDF6-442D-7D88B03F2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419" y="1323654"/>
            <a:ext cx="4965993" cy="31642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3509E43-32E0-7294-F6F9-E1AFEF334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795" y="849916"/>
            <a:ext cx="4774839" cy="57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3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BDD8898E-E91F-3444-9063-4A63142C75FD}"/>
              </a:ext>
            </a:extLst>
          </p:cNvPr>
          <p:cNvSpPr/>
          <p:nvPr/>
        </p:nvSpPr>
        <p:spPr>
          <a:xfrm>
            <a:off x="1128418" y="354830"/>
            <a:ext cx="2455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Methodology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BDD8898E-E91F-3444-9063-4A63142C75FD}"/>
              </a:ext>
            </a:extLst>
          </p:cNvPr>
          <p:cNvSpPr/>
          <p:nvPr/>
        </p:nvSpPr>
        <p:spPr>
          <a:xfrm>
            <a:off x="1128418" y="354830"/>
            <a:ext cx="2455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Methodology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  <p:sp>
        <p:nvSpPr>
          <p:cNvPr id="36" name="矩形 17">
            <a:extLst>
              <a:ext uri="{FF2B5EF4-FFF2-40B4-BE49-F238E27FC236}">
                <a16:creationId xmlns:a16="http://schemas.microsoft.com/office/drawing/2014/main" id="{1E922F32-842E-5350-40E0-E5AA964AF536}"/>
              </a:ext>
            </a:extLst>
          </p:cNvPr>
          <p:cNvSpPr/>
          <p:nvPr/>
        </p:nvSpPr>
        <p:spPr>
          <a:xfrm>
            <a:off x="1128419" y="354830"/>
            <a:ext cx="2027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Evaluation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2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7" y="354830"/>
            <a:ext cx="1968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Motivation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7" y="354830"/>
            <a:ext cx="2175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Method:IKE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4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几何多边形年终总结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5B58"/>
      </a:accent1>
      <a:accent2>
        <a:srgbClr val="866853"/>
      </a:accent2>
      <a:accent3>
        <a:srgbClr val="FF4D5B"/>
      </a:accent3>
      <a:accent4>
        <a:srgbClr val="4F5B58"/>
      </a:accent4>
      <a:accent5>
        <a:srgbClr val="866853"/>
      </a:accent5>
      <a:accent6>
        <a:srgbClr val="FF4D5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DA8B1"/>
      </a:accent1>
      <a:accent2>
        <a:srgbClr val="397D71"/>
      </a:accent2>
      <a:accent3>
        <a:srgbClr val="EE4D0A"/>
      </a:accent3>
      <a:accent4>
        <a:srgbClr val="5DA8B1"/>
      </a:accent4>
      <a:accent5>
        <a:srgbClr val="BCDB92"/>
      </a:accent5>
      <a:accent6>
        <a:srgbClr val="397D71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65</Words>
  <Application>Microsoft Macintosh PowerPoint</Application>
  <PresentationFormat>自定义</PresentationFormat>
  <Paragraphs>37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汉仪南宫体简</vt:lpstr>
      <vt:lpstr>腾祥铁山楷书简繁合集</vt:lpstr>
      <vt:lpstr>Arial</vt:lpstr>
      <vt:lpstr>Calibri</vt:lpstr>
      <vt:lpstr>Calibri Light</vt:lpstr>
      <vt:lpstr>千图网海量PPT模板www.58pic.com</vt:lpstr>
      <vt:lpstr>1_千图网海量PPT模板www.58pic.com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几何多边形年终总结</dc:title>
  <dc:creator>张 建春</dc:creator>
  <cp:lastModifiedBy>Zijin Hong (BSc App Math w Math (Jinan) FT)</cp:lastModifiedBy>
  <cp:revision>62</cp:revision>
  <dcterms:created xsi:type="dcterms:W3CDTF">2018-10-20T02:59:00Z</dcterms:created>
  <dcterms:modified xsi:type="dcterms:W3CDTF">2023-11-30T11:12:06Z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2052-10.1.0.7521</vt:lpwstr>
  </property>
</Properties>
</file>