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603" r:id="rId2"/>
    <p:sldId id="604" r:id="rId3"/>
    <p:sldId id="605" r:id="rId4"/>
    <p:sldId id="609" r:id="rId5"/>
    <p:sldId id="607" r:id="rId6"/>
    <p:sldId id="606" r:id="rId7"/>
    <p:sldId id="608" r:id="rId8"/>
    <p:sldId id="610" r:id="rId9"/>
    <p:sldId id="611" r:id="rId10"/>
    <p:sldId id="612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425150" y="892606"/>
            <a:ext cx="2305879" cy="224676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Transparent Presentation title with image behind title.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Choose this slide model if the image is large enough to be used full-screen and essential image information remains visible.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or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10684" y="6317828"/>
            <a:ext cx="10566400" cy="3254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1"/>
            <a:ext cx="12192001" cy="5188691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192000" cy="835025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2" y="4932002"/>
            <a:ext cx="12192001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0477"/>
            <a:ext cx="12192000" cy="1131524"/>
          </a:xfrm>
          <a:solidFill>
            <a:schemeClr val="tx2">
              <a:alpha val="70000"/>
            </a:schemeClr>
          </a:solidFill>
        </p:spPr>
        <p:txBody>
          <a:bodyPr lIns="608400" tIns="306000" rIns="608400" anchor="t"/>
          <a:lstStyle>
            <a:lvl1pPr algn="l">
              <a:lnSpc>
                <a:spcPts val="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7529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920" y="1196975"/>
            <a:ext cx="5226049" cy="4541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69" y="1196975"/>
            <a:ext cx="5228167" cy="4541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Predicting Gaze Direction - Johnson and Cuijpers      IPCV 2013     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F9442F2A-4826-FA4A-AB96-13016AE90E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7/24/2013</a:t>
            </a:r>
          </a:p>
        </p:txBody>
      </p:sp>
    </p:spTree>
    <p:extLst>
      <p:ext uri="{BB962C8B-B14F-4D97-AF65-F5344CB8AC3E}">
        <p14:creationId xmlns:p14="http://schemas.microsoft.com/office/powerpoint/2010/main" val="30647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og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25" y="1609928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957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25ED0-CFD7-9344-BFFA-4831B046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42A774-5541-B542-892E-2CD78D677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318190-897A-DA45-B5CA-AAE75B5F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793-42BC-7A47-9251-8F00007A7FA8}" type="datetimeFigureOut">
              <a:rPr lang="nl-NL" smtClean="0"/>
              <a:t>22-04-2024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0BCD32-330B-CB4A-AFF0-95DB5D9F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0290E6-C40A-384C-9EFD-831B3E33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DF0-6A4E-8349-B5EF-49DEA58FF8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0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10684" y="6317828"/>
            <a:ext cx="10566400" cy="3254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1"/>
            <a:ext cx="12192001" cy="2886075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257801"/>
            <a:ext cx="12192000" cy="835025"/>
          </a:xfrm>
          <a:solidFill>
            <a:schemeClr val="tx2"/>
          </a:solidFill>
        </p:spPr>
        <p:txBody>
          <a:bodyPr lIns="608400" rIns="608400" bIns="262800" anchor="b" anchorCtr="0"/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2" y="4932002"/>
            <a:ext cx="12192001" cy="325799"/>
          </a:xfrm>
          <a:solidFill>
            <a:schemeClr val="tx2"/>
          </a:solidFill>
        </p:spPr>
        <p:txBody>
          <a:bodyPr lIns="608400" rIns="6084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0477"/>
            <a:ext cx="12192000" cy="1131524"/>
          </a:xfrm>
          <a:solidFill>
            <a:schemeClr val="tx2"/>
          </a:solidFill>
        </p:spPr>
        <p:txBody>
          <a:bodyPr lIns="608400" tIns="306000" rIns="608400" anchor="t"/>
          <a:lstStyle>
            <a:lvl1pPr algn="l">
              <a:lnSpc>
                <a:spcPts val="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2425150" y="892606"/>
            <a:ext cx="2305879" cy="209288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="1" baseline="0" dirty="0">
                <a:solidFill>
                  <a:schemeClr val="tx1"/>
                </a:solidFill>
              </a:rPr>
              <a:t>Presentation title with image above title.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r>
              <a:rPr lang="en-US" sz="1000" baseline="0" dirty="0">
                <a:solidFill>
                  <a:schemeClr val="tx1"/>
                </a:solidFill>
              </a:rPr>
              <a:t>Choose this slide model for a wide picture. Essential image information must be clearly visible.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r>
              <a:rPr lang="en-US" sz="1000" baseline="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1000" baseline="0" dirty="0">
                <a:solidFill>
                  <a:schemeClr val="tx1"/>
                </a:solidFill>
              </a:rPr>
              <a:t>or</a:t>
            </a:r>
          </a:p>
          <a:p>
            <a:r>
              <a:rPr lang="en-US" sz="1000" baseline="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7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13467" y="1584001"/>
            <a:ext cx="10563616" cy="4508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2425152" y="1591643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74335" y="2579343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838199" y="834886"/>
            <a:ext cx="4800000" cy="5257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72200" y="834886"/>
            <a:ext cx="4800000" cy="5257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2451656" y="834887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00839" y="1822587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838200" y="834886"/>
            <a:ext cx="4800000" cy="5257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6099311" y="-1"/>
            <a:ext cx="6096000" cy="6092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2451656" y="834887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00839" y="1822587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3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914400"/>
            <a:ext cx="12192000" cy="1888067"/>
          </a:xfrm>
          <a:solidFill>
            <a:schemeClr val="bg2"/>
          </a:solidFill>
        </p:spPr>
        <p:txBody>
          <a:bodyPr lIns="608400" tIns="504000" rIns="6084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0" y="2696400"/>
            <a:ext cx="12192000" cy="4161600"/>
          </a:xfrm>
          <a:solidFill>
            <a:schemeClr val="bg2"/>
          </a:solidFill>
        </p:spPr>
        <p:txBody>
          <a:bodyPr lIns="608400" tIns="108000" rIns="608400" bIns="10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-2451658" y="2694775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00842" y="3692967"/>
            <a:ext cx="1285875" cy="914400"/>
          </a:xfrm>
          <a:prstGeom prst="rect">
            <a:avLst/>
          </a:prstGeom>
        </p:spPr>
      </p:pic>
      <p:pic>
        <p:nvPicPr>
          <p:cNvPr id="9" name="HeaderLogoTU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60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13467" y="3608876"/>
            <a:ext cx="10563616" cy="24839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810684" y="1431443"/>
            <a:ext cx="10566400" cy="19975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2451656" y="3657605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00839" y="4645305"/>
            <a:ext cx="1285875" cy="914400"/>
          </a:xfrm>
          <a:prstGeom prst="rect">
            <a:avLst/>
          </a:prstGeom>
        </p:spPr>
      </p:pic>
      <p:sp>
        <p:nvSpPr>
          <p:cNvPr id="11" name="Tekstvak 10"/>
          <p:cNvSpPr txBox="1"/>
          <p:nvPr userDrawn="1"/>
        </p:nvSpPr>
        <p:spPr>
          <a:xfrm>
            <a:off x="-2425150" y="1449199"/>
            <a:ext cx="2305879" cy="2462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table by clicking on table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60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1086679" y="1431307"/>
            <a:ext cx="9939131" cy="43234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2425150" y="1449199"/>
            <a:ext cx="2305879" cy="2462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chart by clicking on chart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11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031999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12801" y="725637"/>
            <a:ext cx="10564284" cy="5259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13467" y="1584001"/>
            <a:ext cx="10563616" cy="45071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318905" y="6363175"/>
            <a:ext cx="8971508" cy="46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3251" y="6364800"/>
            <a:ext cx="801751" cy="46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60" y="6170919"/>
            <a:ext cx="122816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0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783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ts val="2400"/>
        </a:lnSpc>
        <a:spcBef>
          <a:spcPts val="551"/>
        </a:spcBef>
        <a:spcAft>
          <a:spcPts val="551"/>
        </a:spcAft>
        <a:buFont typeface="Arial" panose="020B0604020202020204" pitchFamily="34" charset="0"/>
        <a:buNone/>
        <a:defRPr sz="22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685783" rtl="0" eaLnBrk="1" latinLnBrk="0" hangingPunct="1">
        <a:lnSpc>
          <a:spcPts val="2400"/>
        </a:lnSpc>
        <a:spcBef>
          <a:spcPts val="551"/>
        </a:spcBef>
        <a:spcAft>
          <a:spcPts val="551"/>
        </a:spcAft>
        <a:buFont typeface="Arial" panose="020B0604020202020204" pitchFamily="34" charset="0"/>
        <a:buNone/>
        <a:defRPr sz="2600" kern="1200">
          <a:solidFill>
            <a:schemeClr val="bg2"/>
          </a:solidFill>
          <a:latin typeface="+mn-lt"/>
          <a:ea typeface="+mn-ea"/>
          <a:cs typeface="+mn-cs"/>
        </a:defRPr>
      </a:lvl2pPr>
      <a:lvl3pPr marL="269993" indent="-269993" algn="l" defTabSz="685783" rtl="0" eaLnBrk="1" latinLnBrk="0" hangingPunct="1">
        <a:lnSpc>
          <a:spcPts val="2400"/>
        </a:lnSpc>
        <a:spcBef>
          <a:spcPts val="551"/>
        </a:spcBef>
        <a:buClr>
          <a:schemeClr val="bg2"/>
        </a:buClr>
        <a:buSzPct val="100000"/>
        <a:buFont typeface="Arial" panose="020B0604020202020204" pitchFamily="34" charset="0"/>
        <a:buChar char="•"/>
        <a:defRPr sz="2200" kern="1200">
          <a:solidFill>
            <a:schemeClr val="bg2"/>
          </a:solidFill>
          <a:latin typeface="+mn-lt"/>
          <a:ea typeface="+mn-ea"/>
          <a:cs typeface="+mn-cs"/>
        </a:defRPr>
      </a:lvl3pPr>
      <a:lvl4pPr marL="539987" indent="-269993" algn="l" defTabSz="685783" rtl="0" eaLnBrk="1" latinLnBrk="0" hangingPunct="1">
        <a:lnSpc>
          <a:spcPts val="220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809980" indent="-269993" algn="l" defTabSz="685783" rtl="0" eaLnBrk="1" latinLnBrk="0" hangingPunct="1">
        <a:lnSpc>
          <a:spcPts val="2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79">
          <p15:clr>
            <a:srgbClr val="F26B43"/>
          </p15:clr>
        </p15:guide>
        <p15:guide id="2" pos="383">
          <p15:clr>
            <a:srgbClr val="F26B43"/>
          </p15:clr>
        </p15:guide>
        <p15:guide id="3" pos="53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tyCommunity/Documenta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styrobotics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tyCommunity/Wrapper-Pyth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F35D88-D69F-D443-8A05-C3EEB7341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2123A-E115-1C43-91EA-9D97D03FB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D9446-C689-2945-882E-C2125491E3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91F53-0CBE-B043-B6FA-AD2C9D402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E18BC0-3587-CF47-B752-026878429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Misty robot tutorial</a:t>
            </a:r>
          </a:p>
        </p:txBody>
      </p:sp>
    </p:spTree>
    <p:extLst>
      <p:ext uri="{BB962C8B-B14F-4D97-AF65-F5344CB8AC3E}">
        <p14:creationId xmlns:p14="http://schemas.microsoft.com/office/powerpoint/2010/main" val="250853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5955-E940-BC53-7028-F3C62B50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Skill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EA7A-40F5-D906-B3BF-464A940C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It is also possible to program the robot directly using </a:t>
            </a:r>
            <a:r>
              <a:rPr lang="en-NL" b="1" dirty="0"/>
              <a:t>javascript </a:t>
            </a:r>
            <a:r>
              <a:rPr lang="en-NL" dirty="0"/>
              <a:t> or </a:t>
            </a:r>
            <a:r>
              <a:rPr lang="en-NL" b="1" dirty="0"/>
              <a:t>C#</a:t>
            </a:r>
            <a:r>
              <a:rPr lang="en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These so-called skills run on the robot and are needed for real-time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See documentation for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See </a:t>
            </a:r>
            <a:r>
              <a:rPr lang="en-GB" dirty="0">
                <a:hlinkClick r:id="rId2"/>
              </a:rPr>
              <a:t>https://github.com/MistyCommunity/Documentation</a:t>
            </a:r>
            <a:r>
              <a:rPr lang="en-GB" dirty="0"/>
              <a:t> for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is also possible to access skills from a Python using a remote computer using the WEB API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483DC-1717-133A-E644-283FBDC9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38F0-5874-0929-EC78-BE55F82B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AAD779-080F-F34D-A1F9-E937520E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81C37-1E24-9343-8DB1-AC4B42CA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Software</a:t>
            </a:r>
          </a:p>
          <a:p>
            <a:pPr marL="612893" lvl="2" indent="-342900"/>
            <a:r>
              <a:rPr lang="en-NL" dirty="0"/>
              <a:t>Documentation</a:t>
            </a:r>
          </a:p>
          <a:p>
            <a:pPr marL="612893" lvl="2" indent="-342900"/>
            <a:r>
              <a:rPr lang="en-NL" dirty="0"/>
              <a:t>Android/iOS app</a:t>
            </a:r>
          </a:p>
          <a:p>
            <a:pPr marL="612893" lvl="2" indent="-342900"/>
            <a:r>
              <a:rPr lang="en-NL" dirty="0"/>
              <a:t>W</a:t>
            </a:r>
            <a:r>
              <a:rPr lang="en-GB" dirty="0"/>
              <a:t>e</a:t>
            </a:r>
            <a:r>
              <a:rPr lang="en-NL" dirty="0"/>
              <a:t>b interface + Python interface (RESTful)</a:t>
            </a:r>
          </a:p>
          <a:p>
            <a:pPr marL="612893" lvl="2" indent="-342900"/>
            <a:r>
              <a:rPr lang="en-NL" dirty="0"/>
              <a:t>On-robot programming</a:t>
            </a:r>
          </a:p>
          <a:p>
            <a:pPr marL="882887" lvl="3" indent="-342900"/>
            <a:r>
              <a:rPr lang="en-GB" dirty="0"/>
              <a:t>J</a:t>
            </a:r>
            <a:r>
              <a:rPr lang="en-NL" dirty="0"/>
              <a:t>avascript</a:t>
            </a:r>
          </a:p>
          <a:p>
            <a:pPr marL="882887" lvl="3" indent="-342900"/>
            <a:r>
              <a:rPr lang="en-NL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4039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A754-185C-554D-9900-519EF3BD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B8CE-D810-8147-AE61-C7EA2382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026E-370C-E246-AD45-B4B28B7C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229AE-15DD-FC42-9307-B0F4EAFD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2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3812-BB02-8239-AF13-1DCE73CC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1FDC-3928-8D6C-EB58-828EE6E7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https://docs.mistyrobotics.com</a:t>
            </a:r>
            <a:endParaRPr lang="en-GB" dirty="0"/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48581-9B1B-6183-3132-4B73DF5F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6BBB-6DEF-212F-E5AB-10AEBEA4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4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A642-721E-2E45-B63B-7E7890A5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Misty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2707-CA19-2E41-9DC8-F3BC5808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</a:t>
            </a:r>
            <a:r>
              <a:rPr lang="en-NL" dirty="0"/>
              <a:t>eeded to set-up the wifi connection of the robot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</a:t>
            </a:r>
            <a:r>
              <a:rPr lang="en-NL" dirty="0"/>
              <a:t>seful for identifying IP address of the robot and other</a:t>
            </a:r>
            <a:br>
              <a:rPr lang="en-NL" dirty="0"/>
            </a:br>
            <a:r>
              <a:rPr lang="en-NL" dirty="0"/>
              <a:t>status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Provides tele-operation tool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1D4A3-2ABE-464C-943B-0239AF51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FC5F7-7E7E-7847-8889-7123E9CB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Misty App for Android - APK Download">
            <a:extLst>
              <a:ext uri="{FF2B5EF4-FFF2-40B4-BE49-F238E27FC236}">
                <a16:creationId xmlns:a16="http://schemas.microsoft.com/office/drawing/2014/main" id="{58C3B8DE-E10D-544A-B570-3548894A8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42" y="1251568"/>
            <a:ext cx="2617580" cy="461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61E9-42D5-A94B-8125-30C10540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Misty app  - set-up wifi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9C27-F7AD-BB4F-AD0C-2CCB1FE0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Power up your Misty robot and wait for her eyes to appear fully open.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Turn on Bluetooth on your phone/tablet and make sure your device is connected to your preferred Wi-Fi network.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Launch the Misty App. 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b="1" dirty="0"/>
              <a:t>with the Misty App open on your device</a:t>
            </a:r>
            <a:r>
              <a:rPr lang="en-GB" dirty="0"/>
              <a:t>.</a:t>
            </a:r>
          </a:p>
          <a:p>
            <a:pPr marL="612893" lvl="2" indent="-342900"/>
            <a:r>
              <a:rPr lang="en-GB" dirty="0"/>
              <a:t>Select your Misty from the list. </a:t>
            </a:r>
            <a:br>
              <a:rPr lang="en-GB" dirty="0"/>
            </a:br>
            <a:r>
              <a:rPr lang="en-GB" b="1" dirty="0"/>
              <a:t>Note:</a:t>
            </a:r>
            <a:r>
              <a:rPr lang="en-GB" dirty="0"/>
              <a:t> you may need Misty's serial number by </a:t>
            </a:r>
            <a:br>
              <a:rPr lang="en-GB" dirty="0"/>
            </a:br>
            <a:r>
              <a:rPr lang="en-GB" dirty="0"/>
              <a:t>checking the label on the bottom of your robot.</a:t>
            </a:r>
          </a:p>
          <a:p>
            <a:pPr marL="612893" lvl="2" indent="-342900"/>
            <a:r>
              <a:rPr lang="en-GB" dirty="0"/>
              <a:t>Select your network from the list, and </a:t>
            </a:r>
            <a:br>
              <a:rPr lang="en-GB" dirty="0"/>
            </a:br>
            <a:r>
              <a:rPr lang="en-GB" dirty="0"/>
              <a:t>follow the prompt to enter your password.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4BBC-5C4E-BF45-B9C6-7E85EB3F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26CF-7C24-7549-A448-162D3078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Connect to Misty flow">
            <a:extLst>
              <a:ext uri="{FF2B5EF4-FFF2-40B4-BE49-F238E27FC236}">
                <a16:creationId xmlns:a16="http://schemas.microsoft.com/office/drawing/2014/main" id="{CD3090DE-6823-7D4D-869B-0D0052F5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97" y="2448018"/>
            <a:ext cx="2075855" cy="368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9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9B99-7F0B-134D-A9EF-99C806C6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Misty app – status info &amp; teleoperation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63AB-C867-BC41-9AA2-634967C2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67" y="1584001"/>
            <a:ext cx="7286924" cy="45088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Using the settings menu a</a:t>
            </a:r>
            <a:r>
              <a:rPr lang="en-GB" dirty="0" err="1"/>
              <a:t>nd</a:t>
            </a:r>
            <a:r>
              <a:rPr lang="en-NL" dirty="0"/>
              <a:t> the home screen you can find the robot’s IP address and </a:t>
            </a:r>
            <a:r>
              <a:rPr lang="en-GB" dirty="0" err="1"/>
              <a:t>th</a:t>
            </a:r>
            <a:r>
              <a:rPr lang="en-NL" dirty="0"/>
              <a:t>e state of the battery (among others)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Using the drive menu, you can:</a:t>
            </a:r>
          </a:p>
          <a:p>
            <a:pPr marL="612893" lvl="2" indent="-342900"/>
            <a:r>
              <a:rPr lang="en-NL" dirty="0"/>
              <a:t>move forward and backward</a:t>
            </a:r>
          </a:p>
          <a:p>
            <a:pPr marL="612893" lvl="2" indent="-342900"/>
            <a:r>
              <a:rPr lang="en-GB" dirty="0"/>
              <a:t>Turn left/right</a:t>
            </a:r>
          </a:p>
          <a:p>
            <a:pPr marL="612893" lvl="2" indent="-342900"/>
            <a:r>
              <a:rPr lang="en-GB" dirty="0"/>
              <a:t>c</a:t>
            </a:r>
            <a:r>
              <a:rPr lang="en-NL" dirty="0"/>
              <a:t>hange speed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0F63F-99E4-5A49-891A-1BD3B019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3BFD0-4C98-F047-ABC5-40248BDA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 descr="Misty App Drive screen">
            <a:extLst>
              <a:ext uri="{FF2B5EF4-FFF2-40B4-BE49-F238E27FC236}">
                <a16:creationId xmlns:a16="http://schemas.microsoft.com/office/drawing/2014/main" id="{74B1447E-29C4-C64F-BAB9-339E3AFD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900" y="2222958"/>
            <a:ext cx="2540389" cy="45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sty App home screen">
            <a:extLst>
              <a:ext uri="{FF2B5EF4-FFF2-40B4-BE49-F238E27FC236}">
                <a16:creationId xmlns:a16="http://schemas.microsoft.com/office/drawing/2014/main" id="{12D9C4B4-93B2-7C46-863C-D17BE144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77" y="2322349"/>
            <a:ext cx="2540389" cy="450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sty App My Misty screen">
            <a:extLst>
              <a:ext uri="{FF2B5EF4-FFF2-40B4-BE49-F238E27FC236}">
                <a16:creationId xmlns:a16="http://schemas.microsoft.com/office/drawing/2014/main" id="{85A2512B-895E-0745-A7C5-71411C29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210" y="2872409"/>
            <a:ext cx="218958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D8EC-3243-74D0-ADAB-4940618F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F67C-C7C8-9122-34DD-C0B7F237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Open the web browser a</a:t>
            </a:r>
            <a:r>
              <a:rPr lang="en-GB" dirty="0" err="1"/>
              <a:t>nd</a:t>
            </a:r>
            <a:r>
              <a:rPr lang="en-NL" dirty="0"/>
              <a:t> go to Misty’s ip-address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Enter your robot's IP address in the upper-right hand corner of the page and click the </a:t>
            </a:r>
            <a:r>
              <a:rPr lang="en-GB" b="1" dirty="0"/>
              <a:t>Connect</a:t>
            </a:r>
            <a:r>
              <a:rPr lang="en-GB" dirty="0"/>
              <a:t>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Choose </a:t>
            </a:r>
            <a:r>
              <a:rPr lang="en-GB" b="1" dirty="0"/>
              <a:t>Explore</a:t>
            </a:r>
            <a:r>
              <a:rPr lang="en-GB" dirty="0"/>
              <a:t> from the left menu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58BC-1444-5146-FB12-A95807FB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D453D-0915-01E8-E1E4-9E2F2DEC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Left Navigation">
            <a:extLst>
              <a:ext uri="{FF2B5EF4-FFF2-40B4-BE49-F238E27FC236}">
                <a16:creationId xmlns:a16="http://schemas.microsoft.com/office/drawing/2014/main" id="{42B0FD3A-9133-4DA8-E1EC-E73C54DD5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6" y="3272147"/>
            <a:ext cx="1314618" cy="33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1CD8-9B9A-4233-0DBD-6748DF67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Web API  +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D767-A585-8063-B098-F7103E5AE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To program misty it is easiest to use its WEB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open up the </a:t>
            </a:r>
            <a:r>
              <a:rPr lang="en-GB" b="1" dirty="0"/>
              <a:t>API Explorer </a:t>
            </a:r>
            <a:r>
              <a:rPr lang="en-GB" dirty="0"/>
              <a:t>web page, listed under 'Programming' within Misty Studio, to access all WEB access points directly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WEB API can also be accessed from Python. See </a:t>
            </a:r>
            <a:r>
              <a:rPr lang="en-GB" dirty="0">
                <a:hlinkClick r:id="rId2"/>
              </a:rPr>
              <a:t>https://github.com/MistyCommunity/Wrapper-Python</a:t>
            </a:r>
            <a:r>
              <a:rPr lang="en-GB" dirty="0"/>
              <a:t> for details and examples.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EC8CD-99A7-5BBE-AA42-8B57A4A4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6A86-286E-7FC7-B079-3FE662F2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770E10A8-3EF9-4F7C-A886-D4D190AA35FD}" vid="{61C23782-C5E4-40BF-AE15-3E192F0EFF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472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TUe</vt:lpstr>
      <vt:lpstr>Misty robot tutorial</vt:lpstr>
      <vt:lpstr>Overview</vt:lpstr>
      <vt:lpstr>Hardware</vt:lpstr>
      <vt:lpstr>Documentation</vt:lpstr>
      <vt:lpstr>The Misty app</vt:lpstr>
      <vt:lpstr>The Misty app  - set-up wifi connection</vt:lpstr>
      <vt:lpstr>The Misty app – status info &amp; teleoperation</vt:lpstr>
      <vt:lpstr>Web Interface</vt:lpstr>
      <vt:lpstr>Web API  + Python</vt:lpstr>
      <vt:lpstr>Skill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Misty robot tutorial</dc:title>
  <dc:creator>Cuijpers, Raymond</dc:creator>
  <cp:lastModifiedBy>Cuijpers, Raymond</cp:lastModifiedBy>
  <cp:revision>2</cp:revision>
  <dcterms:created xsi:type="dcterms:W3CDTF">2022-03-24T12:56:51Z</dcterms:created>
  <dcterms:modified xsi:type="dcterms:W3CDTF">2024-04-22T21:39:30Z</dcterms:modified>
</cp:coreProperties>
</file>