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71" r:id="rId2"/>
    <p:sldId id="340" r:id="rId3"/>
    <p:sldId id="341" r:id="rId4"/>
    <p:sldId id="342" r:id="rId5"/>
    <p:sldId id="345" r:id="rId6"/>
    <p:sldId id="346" r:id="rId7"/>
    <p:sldId id="348" r:id="rId8"/>
    <p:sldId id="349" r:id="rId9"/>
    <p:sldId id="344" r:id="rId10"/>
    <p:sldId id="350" r:id="rId11"/>
    <p:sldId id="351" r:id="rId12"/>
    <p:sldId id="360" r:id="rId13"/>
    <p:sldId id="352" r:id="rId14"/>
    <p:sldId id="353" r:id="rId15"/>
    <p:sldId id="354" r:id="rId16"/>
    <p:sldId id="355" r:id="rId17"/>
    <p:sldId id="358" r:id="rId18"/>
    <p:sldId id="357" r:id="rId19"/>
    <p:sldId id="356" r:id="rId20"/>
    <p:sldId id="371" r:id="rId21"/>
    <p:sldId id="372" r:id="rId22"/>
    <p:sldId id="370" r:id="rId23"/>
    <p:sldId id="373" r:id="rId24"/>
    <p:sldId id="361" r:id="rId25"/>
    <p:sldId id="359" r:id="rId26"/>
    <p:sldId id="374" r:id="rId27"/>
    <p:sldId id="362" r:id="rId28"/>
    <p:sldId id="363" r:id="rId29"/>
    <p:sldId id="364" r:id="rId30"/>
    <p:sldId id="365" r:id="rId31"/>
    <p:sldId id="367" r:id="rId32"/>
    <p:sldId id="368" r:id="rId33"/>
    <p:sldId id="375" r:id="rId34"/>
    <p:sldId id="378" r:id="rId35"/>
    <p:sldId id="379" r:id="rId36"/>
    <p:sldId id="380" r:id="rId37"/>
    <p:sldId id="369" r:id="rId38"/>
  </p:sldIdLst>
  <p:sldSz cx="9144000" cy="5143500" type="screen16x9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AD18"/>
    <a:srgbClr val="F5E7E7"/>
    <a:srgbClr val="EBCCCC"/>
    <a:srgbClr val="C81919"/>
    <a:srgbClr val="F1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08" autoAdjust="0"/>
    <p:restoredTop sz="86531" autoAdjust="0"/>
  </p:normalViewPr>
  <p:slideViewPr>
    <p:cSldViewPr snapToGrid="0" showGuides="1">
      <p:cViewPr varScale="1">
        <p:scale>
          <a:sx n="147" d="100"/>
          <a:sy n="147" d="100"/>
        </p:scale>
        <p:origin x="1120" y="184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6" d="100"/>
          <a:sy n="86" d="100"/>
        </p:scale>
        <p:origin x="202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AB38A-B1B6-4CF4-9737-E1E5C73DA86F}" type="datetimeFigureOut">
              <a:rPr lang="nl-NL" smtClean="0"/>
              <a:t>23-04-2024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F1B330-1C2E-47C6-8A9D-1114F90E79D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36878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012C6B-C807-4014-B6D4-CCA33426A2F8}" type="datetimeFigureOut">
              <a:rPr lang="nl-NL" smtClean="0"/>
              <a:t>23-04-2024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A9740-BD37-4DCA-BDC4-7DBBAE15FA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50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4119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581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9311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246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8504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2839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1463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8364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2747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0820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934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3314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3359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6131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2598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3493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9913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3195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0135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7994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530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691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603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572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582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0372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2379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550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e Titel transpa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Instruction 17"/>
          <p:cNvSpPr txBox="1"/>
          <p:nvPr userDrawn="1"/>
        </p:nvSpPr>
        <p:spPr>
          <a:xfrm>
            <a:off x="-1818863" y="669454"/>
            <a:ext cx="1729409" cy="170816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750" b="1" dirty="0">
                <a:solidFill>
                  <a:schemeClr val="tx1"/>
                </a:solidFill>
              </a:rPr>
              <a:t>Transparent Presentation title with image behind title.</a:t>
            </a:r>
          </a:p>
          <a:p>
            <a:endParaRPr lang="en-US" sz="750" dirty="0">
              <a:solidFill>
                <a:schemeClr val="tx1"/>
              </a:solidFill>
            </a:endParaRPr>
          </a:p>
          <a:p>
            <a:r>
              <a:rPr lang="en-US" sz="750" dirty="0">
                <a:solidFill>
                  <a:schemeClr val="tx1"/>
                </a:solidFill>
              </a:rPr>
              <a:t>Choose this slide model if the image is large enough to be used full-screen and essential image information remains visible.</a:t>
            </a:r>
          </a:p>
          <a:p>
            <a:endParaRPr lang="en-US" sz="750" dirty="0">
              <a:solidFill>
                <a:schemeClr val="tx1"/>
              </a:solidFill>
            </a:endParaRPr>
          </a:p>
          <a:p>
            <a:r>
              <a:rPr lang="en-US" sz="750" dirty="0">
                <a:solidFill>
                  <a:schemeClr val="tx1"/>
                </a:solidFill>
              </a:rPr>
              <a:t>Choose image by clicking on image icon</a:t>
            </a:r>
          </a:p>
          <a:p>
            <a:r>
              <a:rPr lang="en-US" sz="750" dirty="0">
                <a:solidFill>
                  <a:schemeClr val="tx1"/>
                </a:solidFill>
              </a:rPr>
              <a:t>or</a:t>
            </a:r>
          </a:p>
          <a:p>
            <a:r>
              <a:rPr lang="en-US" sz="750" dirty="0">
                <a:solidFill>
                  <a:schemeClr val="tx1"/>
                </a:solidFill>
              </a:rPr>
              <a:t>Replace an existing image with right mouse button and choose Change image.</a:t>
            </a:r>
          </a:p>
          <a:p>
            <a:endParaRPr lang="en-US" sz="750" dirty="0">
              <a:solidFill>
                <a:schemeClr val="tx1"/>
              </a:solidFill>
            </a:endParaRPr>
          </a:p>
        </p:txBody>
      </p:sp>
      <p:sp>
        <p:nvSpPr>
          <p:cNvPr id="15" name="Rechthoek 14"/>
          <p:cNvSpPr/>
          <p:nvPr userDrawn="1"/>
        </p:nvSpPr>
        <p:spPr>
          <a:xfrm>
            <a:off x="0" y="4569619"/>
            <a:ext cx="9144000" cy="5738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1" name="Faculty or Service 10"/>
          <p:cNvSpPr>
            <a:spLocks noGrp="1"/>
          </p:cNvSpPr>
          <p:nvPr>
            <p:ph type="body" sz="quarter" idx="10" hasCustomPrompt="1"/>
          </p:nvPr>
        </p:nvSpPr>
        <p:spPr>
          <a:xfrm>
            <a:off x="608013" y="4738371"/>
            <a:ext cx="7924800" cy="244078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en-US" dirty="0"/>
              <a:t>Department or Service</a:t>
            </a:r>
          </a:p>
        </p:txBody>
      </p:sp>
      <p:pic>
        <p:nvPicPr>
          <p:cNvPr id="14" name="HeaderLogoTU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820" y="63254"/>
            <a:ext cx="2227942" cy="606200"/>
          </a:xfrm>
          <a:prstGeom prst="rect">
            <a:avLst/>
          </a:prstGeom>
        </p:spPr>
      </p:pic>
      <p:sp>
        <p:nvSpPr>
          <p:cNvPr id="13" name="Tijdelijke aanduiding voor afbeelding 12"/>
          <p:cNvSpPr>
            <a:spLocks noGrp="1"/>
          </p:cNvSpPr>
          <p:nvPr>
            <p:ph type="pic" sz="quarter" idx="11" hasCustomPrompt="1"/>
          </p:nvPr>
        </p:nvSpPr>
        <p:spPr>
          <a:xfrm>
            <a:off x="-1" y="685801"/>
            <a:ext cx="9144001" cy="3891518"/>
          </a:xfrm>
          <a:solidFill>
            <a:srgbClr val="F1EFEF"/>
          </a:solidFill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6" name="Name Function 5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3943350"/>
            <a:ext cx="9144000" cy="626269"/>
          </a:xfrm>
          <a:solidFill>
            <a:schemeClr val="tx2">
              <a:alpha val="70000"/>
            </a:schemeClr>
          </a:solidFill>
        </p:spPr>
        <p:txBody>
          <a:bodyPr lIns="608400" rIns="608400" bIns="262800" anchor="b" anchorCtr="0"/>
          <a:lstStyle>
            <a:lvl1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Name, Function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1" y="3699001"/>
            <a:ext cx="9144001" cy="244349"/>
          </a:xfrm>
          <a:solidFill>
            <a:schemeClr val="tx2">
              <a:alpha val="70000"/>
            </a:schemeClr>
          </a:solidFill>
        </p:spPr>
        <p:txBody>
          <a:bodyPr lIns="608400" rIns="608400"/>
          <a:lstStyle>
            <a:lvl1pPr marL="0" indent="0" algn="l">
              <a:buNone/>
              <a:defRPr sz="1500" b="1">
                <a:solidFill>
                  <a:schemeClr val="bg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Subtitle of Presentation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2850357"/>
            <a:ext cx="9144000" cy="848643"/>
          </a:xfrm>
          <a:solidFill>
            <a:schemeClr val="tx2">
              <a:alpha val="70000"/>
            </a:schemeClr>
          </a:solidFill>
        </p:spPr>
        <p:txBody>
          <a:bodyPr lIns="608400" tIns="306000" rIns="608400" anchor="t"/>
          <a:lstStyle>
            <a:lvl1pPr algn="l">
              <a:lnSpc>
                <a:spcPts val="2250"/>
              </a:lnSpc>
              <a:defRPr sz="22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of Presentation</a:t>
            </a:r>
          </a:p>
        </p:txBody>
      </p:sp>
    </p:spTree>
    <p:extLst>
      <p:ext uri="{BB962C8B-B14F-4D97-AF65-F5344CB8AC3E}">
        <p14:creationId xmlns:p14="http://schemas.microsoft.com/office/powerpoint/2010/main" val="346429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e T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hoek 14"/>
          <p:cNvSpPr/>
          <p:nvPr userDrawn="1"/>
        </p:nvSpPr>
        <p:spPr>
          <a:xfrm>
            <a:off x="0" y="4569619"/>
            <a:ext cx="9144000" cy="5738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1" name="Faculty or Service 10"/>
          <p:cNvSpPr>
            <a:spLocks noGrp="1"/>
          </p:cNvSpPr>
          <p:nvPr>
            <p:ph type="body" sz="quarter" idx="10" hasCustomPrompt="1"/>
          </p:nvPr>
        </p:nvSpPr>
        <p:spPr>
          <a:xfrm>
            <a:off x="608013" y="4738371"/>
            <a:ext cx="7924800" cy="244078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en-US" dirty="0"/>
              <a:t>Department or Service</a:t>
            </a:r>
          </a:p>
        </p:txBody>
      </p:sp>
      <p:pic>
        <p:nvPicPr>
          <p:cNvPr id="14" name="HeaderLogoTU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820" y="63254"/>
            <a:ext cx="2227942" cy="606200"/>
          </a:xfrm>
          <a:prstGeom prst="rect">
            <a:avLst/>
          </a:prstGeom>
        </p:spPr>
      </p:pic>
      <p:sp>
        <p:nvSpPr>
          <p:cNvPr id="13" name="Tijdelijke aanduiding voor afbeelding 12"/>
          <p:cNvSpPr>
            <a:spLocks noGrp="1"/>
          </p:cNvSpPr>
          <p:nvPr>
            <p:ph type="pic" sz="quarter" idx="11" hasCustomPrompt="1"/>
          </p:nvPr>
        </p:nvSpPr>
        <p:spPr>
          <a:xfrm>
            <a:off x="-1" y="685801"/>
            <a:ext cx="9144001" cy="2164556"/>
          </a:xfrm>
          <a:solidFill>
            <a:srgbClr val="F1EFEF"/>
          </a:solidFill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6" name="Name Function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943350"/>
            <a:ext cx="9144000" cy="626269"/>
          </a:xfrm>
          <a:solidFill>
            <a:schemeClr val="tx2"/>
          </a:solidFill>
        </p:spPr>
        <p:txBody>
          <a:bodyPr lIns="608400" rIns="608400" bIns="262800" anchor="b" anchorCtr="0"/>
          <a:lstStyle>
            <a:lvl1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Name, Function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1" y="3699001"/>
            <a:ext cx="9144001" cy="244349"/>
          </a:xfrm>
          <a:solidFill>
            <a:schemeClr val="tx2"/>
          </a:solidFill>
        </p:spPr>
        <p:txBody>
          <a:bodyPr lIns="608400" rIns="608400"/>
          <a:lstStyle>
            <a:lvl1pPr marL="0" indent="0" algn="l">
              <a:buNone/>
              <a:defRPr sz="1500" b="1">
                <a:solidFill>
                  <a:schemeClr val="bg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Subtitle of Presentation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2850357"/>
            <a:ext cx="9144000" cy="848643"/>
          </a:xfrm>
          <a:solidFill>
            <a:schemeClr val="tx2"/>
          </a:solidFill>
        </p:spPr>
        <p:txBody>
          <a:bodyPr lIns="608400" tIns="306000" rIns="608400" anchor="t"/>
          <a:lstStyle>
            <a:lvl1pPr algn="l">
              <a:lnSpc>
                <a:spcPts val="2250"/>
              </a:lnSpc>
              <a:defRPr sz="22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of Presentation</a:t>
            </a:r>
          </a:p>
        </p:txBody>
      </p:sp>
      <p:sp>
        <p:nvSpPr>
          <p:cNvPr id="10" name="Tekstvak 9"/>
          <p:cNvSpPr txBox="1"/>
          <p:nvPr userDrawn="1"/>
        </p:nvSpPr>
        <p:spPr>
          <a:xfrm>
            <a:off x="-1818863" y="669454"/>
            <a:ext cx="1729409" cy="1592744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750" b="1" baseline="0" dirty="0">
                <a:solidFill>
                  <a:schemeClr val="tx1"/>
                </a:solidFill>
              </a:rPr>
              <a:t>Presentation title with image above title.</a:t>
            </a:r>
          </a:p>
          <a:p>
            <a:endParaRPr lang="en-US" sz="750" baseline="0" dirty="0">
              <a:solidFill>
                <a:schemeClr val="tx1"/>
              </a:solidFill>
            </a:endParaRPr>
          </a:p>
          <a:p>
            <a:r>
              <a:rPr lang="en-US" sz="750" baseline="0" dirty="0">
                <a:solidFill>
                  <a:schemeClr val="tx1"/>
                </a:solidFill>
              </a:rPr>
              <a:t>Choose this slide model for a wide picture. Essential image information must be clearly visible.</a:t>
            </a:r>
          </a:p>
          <a:p>
            <a:endParaRPr lang="en-US" sz="750" baseline="0" dirty="0">
              <a:solidFill>
                <a:schemeClr val="tx1"/>
              </a:solidFill>
            </a:endParaRPr>
          </a:p>
          <a:p>
            <a:r>
              <a:rPr lang="en-US" sz="750" baseline="0" dirty="0">
                <a:solidFill>
                  <a:schemeClr val="tx1"/>
                </a:solidFill>
              </a:rPr>
              <a:t>Choose image by clicking on image icon</a:t>
            </a:r>
          </a:p>
          <a:p>
            <a:r>
              <a:rPr lang="en-US" sz="750" baseline="0" dirty="0">
                <a:solidFill>
                  <a:schemeClr val="tx1"/>
                </a:solidFill>
              </a:rPr>
              <a:t>or</a:t>
            </a:r>
          </a:p>
          <a:p>
            <a:r>
              <a:rPr lang="en-US" sz="750" baseline="0" dirty="0">
                <a:solidFill>
                  <a:schemeClr val="tx1"/>
                </a:solidFill>
              </a:rPr>
              <a:t>Replace an existing image with right mouse button and choose Change image.</a:t>
            </a:r>
          </a:p>
          <a:p>
            <a:endParaRPr lang="en-US" sz="750" baseline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14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610100" y="1188000"/>
            <a:ext cx="7922712" cy="338161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text</a:t>
            </a:r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Title of Presentation – by Insert Header and Footer text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kstvak 7"/>
          <p:cNvSpPr txBox="1"/>
          <p:nvPr userDrawn="1"/>
        </p:nvSpPr>
        <p:spPr>
          <a:xfrm>
            <a:off x="-1818864" y="1193732"/>
            <a:ext cx="1769165" cy="218308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750" dirty="0"/>
              <a:t>Text format by</a:t>
            </a:r>
          </a:p>
          <a:p>
            <a:r>
              <a:rPr lang="en-US" sz="750" dirty="0"/>
              <a:t>Increase / decrease list level</a:t>
            </a:r>
          </a:p>
          <a:p>
            <a:endParaRPr lang="en-US" sz="750" dirty="0"/>
          </a:p>
          <a:p>
            <a:r>
              <a:rPr lang="en-US" sz="750" dirty="0"/>
              <a:t>Place cursor in text</a:t>
            </a:r>
          </a:p>
          <a:p>
            <a:r>
              <a:rPr lang="en-US" sz="750" dirty="0"/>
              <a:t>and use these 2 buttons (tab Start - group Paragraph)</a:t>
            </a:r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r>
              <a:rPr lang="en-US" sz="750" dirty="0"/>
              <a:t>1 = Normal text</a:t>
            </a:r>
          </a:p>
          <a:p>
            <a:r>
              <a:rPr lang="en-US" sz="900" dirty="0"/>
              <a:t>2 = Paragraph text</a:t>
            </a:r>
          </a:p>
          <a:p>
            <a:r>
              <a:rPr lang="en-US" sz="750" dirty="0"/>
              <a:t>3 = • text</a:t>
            </a:r>
          </a:p>
          <a:p>
            <a:r>
              <a:rPr lang="en-US" sz="750" dirty="0"/>
              <a:t>4 =    • text</a:t>
            </a:r>
          </a:p>
          <a:p>
            <a:r>
              <a:rPr lang="en-US" sz="750" dirty="0"/>
              <a:t>5 =       • text</a:t>
            </a:r>
            <a:endParaRPr lang="en-US" sz="750" b="1" baseline="0" dirty="0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255751" y="1934507"/>
            <a:ext cx="964406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58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in 2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628649" y="626165"/>
            <a:ext cx="3600000" cy="394345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text</a:t>
            </a:r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629150" y="626165"/>
            <a:ext cx="3600000" cy="394345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text</a:t>
            </a:r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Title of Presentation – by Insert Header and Footer text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kstvak 8"/>
          <p:cNvSpPr txBox="1"/>
          <p:nvPr userDrawn="1"/>
        </p:nvSpPr>
        <p:spPr>
          <a:xfrm>
            <a:off x="-1838742" y="626165"/>
            <a:ext cx="1769165" cy="218308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750" dirty="0"/>
              <a:t>Text format by</a:t>
            </a:r>
          </a:p>
          <a:p>
            <a:r>
              <a:rPr lang="en-US" sz="750" dirty="0"/>
              <a:t>Increase / decrease list level</a:t>
            </a:r>
          </a:p>
          <a:p>
            <a:endParaRPr lang="en-US" sz="750" dirty="0"/>
          </a:p>
          <a:p>
            <a:r>
              <a:rPr lang="en-US" sz="750" dirty="0"/>
              <a:t>Place cursor in text</a:t>
            </a:r>
          </a:p>
          <a:p>
            <a:r>
              <a:rPr lang="en-US" sz="750" dirty="0"/>
              <a:t>and use these 2 buttons (tab Start - group Paragraph)</a:t>
            </a:r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r>
              <a:rPr lang="en-US" sz="750" dirty="0"/>
              <a:t>1 = Normal text</a:t>
            </a:r>
          </a:p>
          <a:p>
            <a:r>
              <a:rPr lang="en-US" sz="900" dirty="0"/>
              <a:t>2 = Paragraph text</a:t>
            </a:r>
          </a:p>
          <a:p>
            <a:r>
              <a:rPr lang="en-US" sz="750" dirty="0"/>
              <a:t>3 = • text</a:t>
            </a:r>
          </a:p>
          <a:p>
            <a:r>
              <a:rPr lang="en-US" sz="750" dirty="0"/>
              <a:t>4 =    • text</a:t>
            </a:r>
          </a:p>
          <a:p>
            <a:r>
              <a:rPr lang="en-US" sz="750" dirty="0"/>
              <a:t>5 =       • text</a:t>
            </a:r>
            <a:endParaRPr lang="en-US" sz="750" b="1" baseline="0" dirty="0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275629" y="1366940"/>
            <a:ext cx="964406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04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links - Foto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628650" y="626165"/>
            <a:ext cx="3600000" cy="394345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text</a:t>
            </a:r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Title of Presentation – by Insert Header and Footer text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jdelijke aanduiding voor afbeelding 4"/>
          <p:cNvSpPr>
            <a:spLocks noGrp="1"/>
          </p:cNvSpPr>
          <p:nvPr>
            <p:ph type="pic" sz="quarter" idx="13" hasCustomPrompt="1"/>
          </p:nvPr>
        </p:nvSpPr>
        <p:spPr>
          <a:xfrm>
            <a:off x="4574483" y="-1"/>
            <a:ext cx="4572000" cy="456961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8" name="Tekstvak 7"/>
          <p:cNvSpPr txBox="1"/>
          <p:nvPr userDrawn="1"/>
        </p:nvSpPr>
        <p:spPr>
          <a:xfrm>
            <a:off x="-1838742" y="626165"/>
            <a:ext cx="1769165" cy="218308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750" dirty="0"/>
              <a:t>Text format by</a:t>
            </a:r>
          </a:p>
          <a:p>
            <a:r>
              <a:rPr lang="en-US" sz="750" dirty="0"/>
              <a:t>Increase / decrease list level</a:t>
            </a:r>
          </a:p>
          <a:p>
            <a:endParaRPr lang="en-US" sz="750" dirty="0"/>
          </a:p>
          <a:p>
            <a:r>
              <a:rPr lang="en-US" sz="750" dirty="0"/>
              <a:t>Place cursor in text</a:t>
            </a:r>
          </a:p>
          <a:p>
            <a:r>
              <a:rPr lang="en-US" sz="750" dirty="0"/>
              <a:t>and use these 2 buttons (tab Start - group Paragraph)</a:t>
            </a:r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r>
              <a:rPr lang="en-US" sz="750" dirty="0"/>
              <a:t>1 = Normal text</a:t>
            </a:r>
          </a:p>
          <a:p>
            <a:r>
              <a:rPr lang="en-US" sz="900" dirty="0"/>
              <a:t>2 = Paragraph text</a:t>
            </a:r>
          </a:p>
          <a:p>
            <a:r>
              <a:rPr lang="en-US" sz="750" dirty="0"/>
              <a:t>3 = • text</a:t>
            </a:r>
          </a:p>
          <a:p>
            <a:r>
              <a:rPr lang="en-US" sz="750" dirty="0"/>
              <a:t>4 =    • text</a:t>
            </a:r>
          </a:p>
          <a:p>
            <a:r>
              <a:rPr lang="en-US" sz="750" dirty="0"/>
              <a:t>5 =       • text</a:t>
            </a:r>
            <a:endParaRPr lang="en-US" sz="750" b="1" baseline="0" dirty="0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275629" y="1366940"/>
            <a:ext cx="964406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12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 Blauwe achtergro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Title of Presentation – by Insert Header and Footer text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0" y="685800"/>
            <a:ext cx="9144000" cy="1416050"/>
          </a:xfrm>
          <a:solidFill>
            <a:schemeClr val="bg2"/>
          </a:solidFill>
        </p:spPr>
        <p:txBody>
          <a:bodyPr lIns="608400" tIns="504000" rIns="6084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0" y="2022300"/>
            <a:ext cx="9144000" cy="3121200"/>
          </a:xfrm>
          <a:solidFill>
            <a:schemeClr val="bg2"/>
          </a:solidFill>
        </p:spPr>
        <p:txBody>
          <a:bodyPr lIns="608400" tIns="108000" rIns="608400" bIns="10800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Slide text</a:t>
            </a:r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6" name="Tekstvak 5"/>
          <p:cNvSpPr txBox="1"/>
          <p:nvPr userDrawn="1"/>
        </p:nvSpPr>
        <p:spPr>
          <a:xfrm>
            <a:off x="-1838744" y="2021081"/>
            <a:ext cx="1769165" cy="218308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750" dirty="0"/>
              <a:t>Text format by</a:t>
            </a:r>
          </a:p>
          <a:p>
            <a:r>
              <a:rPr lang="en-US" sz="750" dirty="0"/>
              <a:t>Increase / decrease list level</a:t>
            </a:r>
          </a:p>
          <a:p>
            <a:endParaRPr lang="en-US" sz="750" dirty="0"/>
          </a:p>
          <a:p>
            <a:r>
              <a:rPr lang="en-US" sz="750" dirty="0"/>
              <a:t>Place cursor in text</a:t>
            </a:r>
          </a:p>
          <a:p>
            <a:r>
              <a:rPr lang="en-US" sz="750" dirty="0"/>
              <a:t>and use these 2 buttons (tab Start - group Paragraph)</a:t>
            </a:r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r>
              <a:rPr lang="en-US" sz="750" dirty="0"/>
              <a:t>1 = Normal text</a:t>
            </a:r>
          </a:p>
          <a:p>
            <a:r>
              <a:rPr lang="en-US" sz="900" dirty="0"/>
              <a:t>2 = Paragraph text</a:t>
            </a:r>
          </a:p>
          <a:p>
            <a:r>
              <a:rPr lang="en-US" sz="750" dirty="0"/>
              <a:t>3 = • text</a:t>
            </a:r>
          </a:p>
          <a:p>
            <a:r>
              <a:rPr lang="en-US" sz="750" dirty="0"/>
              <a:t>4 =    • text</a:t>
            </a:r>
          </a:p>
          <a:p>
            <a:r>
              <a:rPr lang="en-US" sz="750" dirty="0"/>
              <a:t>5 =       • text</a:t>
            </a:r>
            <a:endParaRPr lang="en-US" sz="750" b="1" baseline="0" dirty="0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275631" y="2769725"/>
            <a:ext cx="964406" cy="685800"/>
          </a:xfrm>
          <a:prstGeom prst="rect">
            <a:avLst/>
          </a:prstGeom>
        </p:spPr>
      </p:pic>
      <p:pic>
        <p:nvPicPr>
          <p:cNvPr id="9" name="HeaderLogoTUe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820" y="63254"/>
            <a:ext cx="2227942" cy="60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325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tab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1950" b="0" baseline="0"/>
            </a:lvl1pPr>
          </a:lstStyle>
          <a:p>
            <a:r>
              <a:rPr lang="en-US" dirty="0"/>
              <a:t>Table Title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610100" y="2706657"/>
            <a:ext cx="7922712" cy="18629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text</a:t>
            </a:r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Title of Presentation – by Insert Header and Footer text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jdelijke aanduiding voor tabel 6"/>
          <p:cNvSpPr>
            <a:spLocks noGrp="1"/>
          </p:cNvSpPr>
          <p:nvPr>
            <p:ph type="tbl" sz="quarter" idx="13" hasCustomPrompt="1"/>
          </p:nvPr>
        </p:nvSpPr>
        <p:spPr>
          <a:xfrm>
            <a:off x="608013" y="1073582"/>
            <a:ext cx="7924800" cy="149816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Table</a:t>
            </a:r>
          </a:p>
        </p:txBody>
      </p:sp>
      <p:sp>
        <p:nvSpPr>
          <p:cNvPr id="9" name="Tekstvak 8"/>
          <p:cNvSpPr txBox="1"/>
          <p:nvPr userDrawn="1"/>
        </p:nvSpPr>
        <p:spPr>
          <a:xfrm>
            <a:off x="-1838742" y="2743204"/>
            <a:ext cx="1769165" cy="218308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750" dirty="0"/>
              <a:t>Text format by</a:t>
            </a:r>
          </a:p>
          <a:p>
            <a:r>
              <a:rPr lang="en-US" sz="750" dirty="0"/>
              <a:t>Increase / decrease list level</a:t>
            </a:r>
          </a:p>
          <a:p>
            <a:endParaRPr lang="en-US" sz="750" dirty="0"/>
          </a:p>
          <a:p>
            <a:r>
              <a:rPr lang="en-US" sz="750" dirty="0"/>
              <a:t>Place cursor in text</a:t>
            </a:r>
          </a:p>
          <a:p>
            <a:r>
              <a:rPr lang="en-US" sz="750" dirty="0"/>
              <a:t>and use these 2 buttons (tab Start - group Paragraph)</a:t>
            </a:r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r>
              <a:rPr lang="en-US" sz="750" dirty="0"/>
              <a:t>1 = Normal text</a:t>
            </a:r>
          </a:p>
          <a:p>
            <a:r>
              <a:rPr lang="en-US" sz="900" dirty="0"/>
              <a:t>2 = Paragraph text</a:t>
            </a:r>
          </a:p>
          <a:p>
            <a:r>
              <a:rPr lang="en-US" sz="750" dirty="0"/>
              <a:t>3 = • text</a:t>
            </a:r>
          </a:p>
          <a:p>
            <a:r>
              <a:rPr lang="en-US" sz="750" dirty="0"/>
              <a:t>4 =    • text</a:t>
            </a:r>
          </a:p>
          <a:p>
            <a:r>
              <a:rPr lang="en-US" sz="750" dirty="0"/>
              <a:t>5 =       • text</a:t>
            </a:r>
            <a:endParaRPr lang="en-US" sz="750" b="1" baseline="0" dirty="0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275629" y="3483979"/>
            <a:ext cx="964406" cy="685800"/>
          </a:xfrm>
          <a:prstGeom prst="rect">
            <a:avLst/>
          </a:prstGeom>
        </p:spPr>
      </p:pic>
      <p:sp>
        <p:nvSpPr>
          <p:cNvPr id="11" name="Tekstvak 10"/>
          <p:cNvSpPr txBox="1"/>
          <p:nvPr userDrawn="1"/>
        </p:nvSpPr>
        <p:spPr>
          <a:xfrm>
            <a:off x="-1818863" y="1086899"/>
            <a:ext cx="1729409" cy="207749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750" baseline="0" dirty="0">
                <a:solidFill>
                  <a:schemeClr val="tx1"/>
                </a:solidFill>
              </a:rPr>
              <a:t>Add table by clicking on table icon</a:t>
            </a:r>
            <a:endParaRPr lang="en-US" sz="7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14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1950" b="0"/>
            </a:lvl1pPr>
          </a:lstStyle>
          <a:p>
            <a:r>
              <a:rPr lang="en-US" dirty="0"/>
              <a:t>Chart title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Title of Presentation – by Insert Header and Footer text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jdelijke aanduiding voor grafiek 7"/>
          <p:cNvSpPr>
            <a:spLocks noGrp="1"/>
          </p:cNvSpPr>
          <p:nvPr>
            <p:ph type="chart" sz="quarter" idx="13" hasCustomPrompt="1"/>
          </p:nvPr>
        </p:nvSpPr>
        <p:spPr>
          <a:xfrm>
            <a:off x="815009" y="1073480"/>
            <a:ext cx="7454348" cy="324258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9" name="Tekstvak 8"/>
          <p:cNvSpPr txBox="1"/>
          <p:nvPr userDrawn="1"/>
        </p:nvSpPr>
        <p:spPr>
          <a:xfrm>
            <a:off x="-1818863" y="1086899"/>
            <a:ext cx="1729409" cy="207749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750" baseline="0" dirty="0">
                <a:solidFill>
                  <a:schemeClr val="tx1"/>
                </a:solidFill>
              </a:rPr>
              <a:t>Add chart by clicking on chart icon</a:t>
            </a:r>
            <a:endParaRPr lang="en-US" sz="7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66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hidden="1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523999" y="0"/>
            <a:ext cx="9144000" cy="51435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09600" y="544228"/>
            <a:ext cx="7923213" cy="39444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10100" y="1188000"/>
            <a:ext cx="7922712" cy="33803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Slide text</a:t>
            </a:r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10" name="Rechthoek 9"/>
          <p:cNvSpPr/>
          <p:nvPr userDrawn="1"/>
        </p:nvSpPr>
        <p:spPr>
          <a:xfrm>
            <a:off x="0" y="4569619"/>
            <a:ext cx="9144000" cy="5738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989178" y="4772381"/>
            <a:ext cx="6728631" cy="351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Title of Presentation – by Insert Header and Footer text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09938" y="4773600"/>
            <a:ext cx="601313" cy="351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7CEC10D-CD46-426F-915E-6C78530279C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FooterLogoTUe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920" y="4628189"/>
            <a:ext cx="921122" cy="4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351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0" r:id="rId3"/>
    <p:sldLayoutId id="2147483652" r:id="rId4"/>
    <p:sldLayoutId id="2147483661" r:id="rId5"/>
    <p:sldLayoutId id="2147483662" r:id="rId6"/>
    <p:sldLayoutId id="2147483663" r:id="rId7"/>
    <p:sldLayoutId id="2147483664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514350" rtl="0" eaLnBrk="1" latinLnBrk="0" hangingPunct="1">
        <a:lnSpc>
          <a:spcPts val="2700"/>
        </a:lnSpc>
        <a:spcBef>
          <a:spcPct val="0"/>
        </a:spcBef>
        <a:buNone/>
        <a:defRPr sz="27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514350" rtl="0" eaLnBrk="1" latinLnBrk="0" hangingPunct="1">
        <a:lnSpc>
          <a:spcPts val="1800"/>
        </a:lnSpc>
        <a:spcBef>
          <a:spcPts val="413"/>
        </a:spcBef>
        <a:spcAft>
          <a:spcPts val="413"/>
        </a:spcAft>
        <a:buFont typeface="Arial" panose="020B0604020202020204" pitchFamily="34" charset="0"/>
        <a:buNone/>
        <a:defRPr sz="1650" kern="120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514350" rtl="0" eaLnBrk="1" latinLnBrk="0" hangingPunct="1">
        <a:lnSpc>
          <a:spcPts val="1800"/>
        </a:lnSpc>
        <a:spcBef>
          <a:spcPts val="413"/>
        </a:spcBef>
        <a:spcAft>
          <a:spcPts val="413"/>
        </a:spcAft>
        <a:buFont typeface="Arial" panose="020B0604020202020204" pitchFamily="34" charset="0"/>
        <a:buNone/>
        <a:defRPr sz="1950" kern="1200">
          <a:solidFill>
            <a:schemeClr val="bg2"/>
          </a:solidFill>
          <a:latin typeface="+mn-lt"/>
          <a:ea typeface="+mn-ea"/>
          <a:cs typeface="+mn-cs"/>
        </a:defRPr>
      </a:lvl2pPr>
      <a:lvl3pPr marL="202500" indent="-202500" algn="l" defTabSz="514350" rtl="0" eaLnBrk="1" latinLnBrk="0" hangingPunct="1">
        <a:lnSpc>
          <a:spcPts val="1800"/>
        </a:lnSpc>
        <a:spcBef>
          <a:spcPts val="413"/>
        </a:spcBef>
        <a:buClr>
          <a:schemeClr val="bg2"/>
        </a:buClr>
        <a:buSzPct val="100000"/>
        <a:buFont typeface="Arial" panose="020B0604020202020204" pitchFamily="34" charset="0"/>
        <a:buChar char="•"/>
        <a:defRPr sz="1650" kern="1200">
          <a:solidFill>
            <a:schemeClr val="bg2"/>
          </a:solidFill>
          <a:latin typeface="+mn-lt"/>
          <a:ea typeface="+mn-ea"/>
          <a:cs typeface="+mn-cs"/>
        </a:defRPr>
      </a:lvl3pPr>
      <a:lvl4pPr marL="405000" indent="-202500" algn="l" defTabSz="514350" rtl="0" eaLnBrk="1" latinLnBrk="0" hangingPunct="1">
        <a:lnSpc>
          <a:spcPts val="1650"/>
        </a:lnSpc>
        <a:spcBef>
          <a:spcPts val="0"/>
        </a:spcBef>
        <a:buClr>
          <a:schemeClr val="bg2"/>
        </a:buClr>
        <a:buFont typeface="Arial" panose="020B0604020202020204" pitchFamily="34" charset="0"/>
        <a:buChar char="•"/>
        <a:defRPr sz="1500" kern="1200">
          <a:solidFill>
            <a:schemeClr val="bg2"/>
          </a:solidFill>
          <a:latin typeface="+mn-lt"/>
          <a:ea typeface="+mn-ea"/>
          <a:cs typeface="+mn-cs"/>
        </a:defRPr>
      </a:lvl4pPr>
      <a:lvl5pPr marL="607500" indent="-202500" algn="l" defTabSz="514350" rtl="0" eaLnBrk="1" latinLnBrk="0" hangingPunct="1">
        <a:lnSpc>
          <a:spcPts val="1500"/>
        </a:lnSpc>
        <a:spcBef>
          <a:spcPts val="0"/>
        </a:spcBef>
        <a:buFont typeface="Arial" panose="020B0604020202020204" pitchFamily="34" charset="0"/>
        <a:buChar char="•"/>
        <a:defRPr sz="1350" kern="1200">
          <a:solidFill>
            <a:schemeClr val="bg2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79" userDrawn="1">
          <p15:clr>
            <a:srgbClr val="F26B43"/>
          </p15:clr>
        </p15:guide>
        <p15:guide id="2" pos="383" userDrawn="1">
          <p15:clr>
            <a:srgbClr val="F26B43"/>
          </p15:clr>
        </p15:guide>
        <p15:guide id="3" pos="537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Hti.pepper.eve@tue.n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hyperlink" Target="mailto:Hti.nao.marvin@tue.nl" TargetMode="External"/><Relationship Id="rId4" Type="http://schemas.openxmlformats.org/officeDocument/2006/relationships/hyperlink" Target="mailto:Hti.nao.bender@tue.n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ald.softbankrobotics.com/en/resources/software/language/en-gb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oc.aldebaran.com/2-4/index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Tijdelijke aanduiding voor afbeelding 21"/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2" b="7760"/>
          <a:stretch/>
        </p:blipFill>
        <p:spPr>
          <a:xfrm>
            <a:off x="-3173" y="617051"/>
            <a:ext cx="9142413" cy="3952568"/>
          </a:xfrm>
        </p:spPr>
      </p:pic>
      <p:sp>
        <p:nvSpPr>
          <p:cNvPr id="8" name="Tijdelijke aanduiding voor tekst 5"/>
          <p:cNvSpPr txBox="1">
            <a:spLocks/>
          </p:cNvSpPr>
          <p:nvPr/>
        </p:nvSpPr>
        <p:spPr>
          <a:xfrm>
            <a:off x="-1587" y="3554362"/>
            <a:ext cx="9144000" cy="627592"/>
          </a:xfrm>
          <a:prstGeom prst="rect">
            <a:avLst/>
          </a:prstGeom>
          <a:solidFill>
            <a:schemeClr val="tx2">
              <a:alpha val="70000"/>
            </a:schemeClr>
          </a:solidFill>
        </p:spPr>
        <p:txBody>
          <a:bodyPr vert="horz" lIns="608400" tIns="0" rIns="608400" bIns="262800" rtlCol="0" anchor="b" anchorCtr="0">
            <a:noAutofit/>
          </a:bodyPr>
          <a:lstStyle>
            <a:lvl1pPr marL="0" indent="0" algn="l" defTabSz="51435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514350" rtl="0" eaLnBrk="1" latinLnBrk="0" hangingPunct="1">
              <a:lnSpc>
                <a:spcPts val="1800"/>
              </a:lnSpc>
              <a:spcBef>
                <a:spcPts val="413"/>
              </a:spcBef>
              <a:spcAft>
                <a:spcPts val="413"/>
              </a:spcAft>
              <a:buFont typeface="Arial" panose="020B0604020202020204" pitchFamily="34" charset="0"/>
              <a:buNone/>
              <a:defRPr sz="19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02500" indent="-202500" algn="l" defTabSz="514350" rtl="0" eaLnBrk="1" latinLnBrk="0" hangingPunct="1">
              <a:lnSpc>
                <a:spcPts val="1800"/>
              </a:lnSpc>
              <a:spcBef>
                <a:spcPts val="413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6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405000" indent="-202500" algn="l" defTabSz="514350" rtl="0" eaLnBrk="1" latinLnBrk="0" hangingPunct="1">
              <a:lnSpc>
                <a:spcPts val="1650"/>
              </a:lnSpc>
              <a:spcBef>
                <a:spcPts val="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607500" indent="-202500" algn="l" defTabSz="514350" rtl="0" eaLnBrk="1" latinLnBrk="0" hangingPunct="1">
              <a:lnSpc>
                <a:spcPts val="15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NAO and Pepper Tutorial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2"/>
          </p:nvPr>
        </p:nvSpPr>
        <p:spPr>
          <a:xfrm>
            <a:off x="-1" y="4181953"/>
            <a:ext cx="9144000" cy="387666"/>
          </a:xfrm>
        </p:spPr>
        <p:txBody>
          <a:bodyPr/>
          <a:lstStyle/>
          <a:p>
            <a:pPr>
              <a:lnSpc>
                <a:spcPct val="100000"/>
              </a:lnSpc>
            </a:pPr>
            <a:endParaRPr lang="en-US" sz="1400" dirty="0"/>
          </a:p>
          <a:p>
            <a:pPr>
              <a:lnSpc>
                <a:spcPct val="100000"/>
              </a:lnSpc>
            </a:pPr>
            <a:r>
              <a:rPr lang="en-US" sz="1400" dirty="0"/>
              <a:t>		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Margot Neggers 	Raymond Cuijpers</a:t>
            </a:r>
            <a:br>
              <a:rPr lang="en-US" dirty="0"/>
            </a:br>
            <a:r>
              <a:rPr lang="en-US" dirty="0"/>
              <a:t>m.m.e.neggers@tue.nl 	r.h.cuijpers@tue.nl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Technische</a:t>
            </a:r>
            <a:r>
              <a:rPr lang="en-US" dirty="0"/>
              <a:t> </a:t>
            </a:r>
            <a:r>
              <a:rPr lang="en-US" dirty="0" err="1"/>
              <a:t>Universiteit</a:t>
            </a:r>
            <a:r>
              <a:rPr lang="en-US" dirty="0"/>
              <a:t> Eindhoven							Human-Technology Interaction</a:t>
            </a:r>
          </a:p>
        </p:txBody>
      </p:sp>
    </p:spTree>
    <p:extLst>
      <p:ext uri="{BB962C8B-B14F-4D97-AF65-F5344CB8AC3E}">
        <p14:creationId xmlns:p14="http://schemas.microsoft.com/office/powerpoint/2010/main" val="254362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Reserving the robots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0099" y="1073150"/>
            <a:ext cx="7825978" cy="3496469"/>
          </a:xfrm>
        </p:spPr>
        <p:txBody>
          <a:bodyPr/>
          <a:lstStyle/>
          <a:p>
            <a:pPr marL="0" lvl="2" indent="0">
              <a:buNone/>
            </a:pPr>
            <a:r>
              <a:rPr lang="en-US" dirty="0"/>
              <a:t>Send a meeting request to one of the robots:</a:t>
            </a:r>
          </a:p>
          <a:p>
            <a:pPr marL="0" lvl="2" indent="0">
              <a:buNone/>
            </a:pPr>
            <a:r>
              <a:rPr lang="en-US" dirty="0">
                <a:hlinkClick r:id="rId3"/>
              </a:rPr>
              <a:t>Hti.pepper.eve@tue.nl</a:t>
            </a:r>
            <a:endParaRPr lang="en-US" dirty="0"/>
          </a:p>
          <a:p>
            <a:pPr marL="0" lvl="2" indent="0">
              <a:buNone/>
            </a:pPr>
            <a:r>
              <a:rPr lang="en-US" dirty="0">
                <a:hlinkClick r:id="rId4"/>
              </a:rPr>
              <a:t>Hti.nao.bender@tue.nl</a:t>
            </a:r>
            <a:endParaRPr lang="en-US" dirty="0"/>
          </a:p>
          <a:p>
            <a:pPr marL="0" lvl="2" indent="0">
              <a:buNone/>
            </a:pPr>
            <a:r>
              <a:rPr lang="en-US" dirty="0">
                <a:hlinkClick r:id="rId5"/>
              </a:rPr>
              <a:t>Hti.nao.marvin@tue.nl</a:t>
            </a: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0" lvl="2" indent="0">
              <a:buNone/>
            </a:pPr>
            <a:r>
              <a:rPr lang="en-US" dirty="0"/>
              <a:t>Include in your meeting request:</a:t>
            </a:r>
          </a:p>
          <a:p>
            <a:pPr lvl="2"/>
            <a:r>
              <a:rPr lang="en-US" dirty="0"/>
              <a:t>Names of people who will work with the robot</a:t>
            </a:r>
          </a:p>
          <a:p>
            <a:pPr lvl="2"/>
            <a:r>
              <a:rPr lang="en-US" dirty="0"/>
              <a:t>Location in Atlas</a:t>
            </a:r>
          </a:p>
          <a:p>
            <a:pPr lvl="3"/>
            <a:r>
              <a:rPr lang="en-US" dirty="0"/>
              <a:t>preferably the social robotics lab (also needs to be reserved)</a:t>
            </a:r>
          </a:p>
          <a:p>
            <a:pPr lvl="3"/>
            <a:r>
              <a:rPr lang="en-US" dirty="0"/>
              <a:t>Preferable on the 8</a:t>
            </a:r>
            <a:r>
              <a:rPr lang="en-US" baseline="30000" dirty="0"/>
              <a:t>th</a:t>
            </a:r>
            <a:r>
              <a:rPr lang="en-US" dirty="0"/>
              <a:t> or 9</a:t>
            </a:r>
            <a:r>
              <a:rPr lang="en-US" baseline="30000" dirty="0"/>
              <a:t>th</a:t>
            </a:r>
            <a:r>
              <a:rPr lang="en-US" dirty="0"/>
              <a:t> floor</a:t>
            </a:r>
          </a:p>
          <a:p>
            <a:pPr lvl="2"/>
            <a:r>
              <a:rPr lang="en-US" dirty="0"/>
              <a:t>Reason of reservation (experiment or testing)</a:t>
            </a:r>
          </a:p>
          <a:p>
            <a:pPr lvl="2"/>
            <a:r>
              <a:rPr lang="en-US" dirty="0"/>
              <a:t>Phone number of one of the students who is using it.</a:t>
            </a:r>
          </a:p>
          <a:p>
            <a:pPr marL="0" lvl="2" indent="0">
              <a:buNone/>
            </a:pP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0" lvl="2" indent="0">
              <a:buNone/>
            </a:pPr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NAO and Pepper Tutorial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672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938" y="3325528"/>
            <a:ext cx="7923213" cy="394448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Choregraphe</a:t>
            </a:r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NAO and Pepper Tutorial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0099" y="1073150"/>
            <a:ext cx="7825978" cy="3496469"/>
          </a:xfrm>
        </p:spPr>
        <p:txBody>
          <a:bodyPr/>
          <a:lstStyle/>
          <a:p>
            <a:pPr lvl="2"/>
            <a:r>
              <a:rPr lang="en-US" dirty="0"/>
              <a:t>Install </a:t>
            </a:r>
            <a:r>
              <a:rPr lang="en-US" dirty="0" err="1"/>
              <a:t>Choregraphe</a:t>
            </a:r>
            <a:r>
              <a:rPr lang="en-US" dirty="0"/>
              <a:t> 2.1.4 for NAO and </a:t>
            </a:r>
            <a:r>
              <a:rPr lang="en-US" dirty="0" err="1"/>
              <a:t>Choregraphe</a:t>
            </a:r>
            <a:r>
              <a:rPr lang="en-US" dirty="0"/>
              <a:t> 2.5.10 for Pepper</a:t>
            </a:r>
          </a:p>
          <a:p>
            <a:pPr lvl="3"/>
            <a:r>
              <a:rPr lang="en-US" dirty="0">
                <a:hlinkClick r:id="rId3"/>
              </a:rPr>
              <a:t>https://community.ald.softbankrobotics.com/en/resources/software/language/en-gb</a:t>
            </a:r>
            <a:endParaRPr lang="en-US" dirty="0"/>
          </a:p>
          <a:p>
            <a:pPr lvl="3"/>
            <a:r>
              <a:rPr lang="en-US" dirty="0"/>
              <a:t>Create an account</a:t>
            </a:r>
          </a:p>
          <a:p>
            <a:pPr lvl="3"/>
            <a:r>
              <a:rPr lang="en-US" dirty="0"/>
              <a:t>License is on the same site</a:t>
            </a:r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202500" lvl="3" indent="0">
              <a:buNone/>
            </a:pP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0" lvl="2" indent="0">
              <a:buNone/>
            </a:pPr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NAO and Pepper Tutorial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01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Choregraphe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0099" y="1073150"/>
            <a:ext cx="7825978" cy="3496469"/>
          </a:xfrm>
        </p:spPr>
        <p:txBody>
          <a:bodyPr/>
          <a:lstStyle/>
          <a:p>
            <a:pPr marL="202500" lvl="3" indent="0">
              <a:buNone/>
            </a:pPr>
            <a:endParaRPr lang="en-US" dirty="0"/>
          </a:p>
          <a:p>
            <a:pPr lvl="2"/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202500" lvl="3" indent="0">
              <a:buNone/>
            </a:pP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0" lvl="2" indent="0">
              <a:buNone/>
            </a:pPr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NAO and Pepper Tutorial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439" y="1071931"/>
            <a:ext cx="4541521" cy="33764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72741" y="1019361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Connect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40054" y="1013157"/>
            <a:ext cx="1774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Autonomous life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79094" y="1663846"/>
            <a:ext cx="1774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Robot view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6654" y="3797446"/>
            <a:ext cx="1774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Behaviors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38815" y="2436994"/>
            <a:ext cx="1774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Drag behaviors</a:t>
            </a:r>
          </a:p>
          <a:p>
            <a:r>
              <a:rPr lang="en-US" dirty="0">
                <a:solidFill>
                  <a:schemeClr val="tx2"/>
                </a:solidFill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2007743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Behaviours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40504" y="1019361"/>
            <a:ext cx="7825978" cy="3496469"/>
          </a:xfrm>
        </p:spPr>
        <p:txBody>
          <a:bodyPr/>
          <a:lstStyle/>
          <a:p>
            <a:pPr marL="202500" lvl="3" indent="0">
              <a:buNone/>
            </a:pPr>
            <a:endParaRPr lang="en-US" dirty="0"/>
          </a:p>
          <a:p>
            <a:pPr lvl="2"/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202500" lvl="3" indent="0">
              <a:buNone/>
            </a:pP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0" lvl="2" indent="0">
              <a:buNone/>
            </a:pPr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NAO and Pepper Tutorial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614" y="938676"/>
            <a:ext cx="2678426" cy="350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898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40504" y="1019361"/>
            <a:ext cx="7825978" cy="3496469"/>
          </a:xfrm>
        </p:spPr>
        <p:txBody>
          <a:bodyPr/>
          <a:lstStyle/>
          <a:p>
            <a:pPr marL="202500" lvl="3" indent="0">
              <a:buNone/>
            </a:pPr>
            <a:endParaRPr lang="en-US" dirty="0"/>
          </a:p>
          <a:p>
            <a:pPr lvl="2"/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202500" lvl="3" indent="0">
              <a:buNone/>
            </a:pP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0" lvl="2" indent="0">
              <a:buNone/>
            </a:pPr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NAO and Pepper Tutorial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6425" y="1018142"/>
            <a:ext cx="5490595" cy="32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4146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Adjust code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40504" y="1019361"/>
            <a:ext cx="7825978" cy="3496469"/>
          </a:xfrm>
        </p:spPr>
        <p:txBody>
          <a:bodyPr/>
          <a:lstStyle/>
          <a:p>
            <a:pPr marL="202500" lvl="3" indent="0">
              <a:buNone/>
            </a:pPr>
            <a:endParaRPr lang="en-US" dirty="0"/>
          </a:p>
          <a:p>
            <a:pPr lvl="2"/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202500" lvl="3" indent="0">
              <a:buNone/>
            </a:pP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0" lvl="2" indent="0">
              <a:buNone/>
            </a:pPr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NAO and Pepper Tutorial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7425" y="1018142"/>
            <a:ext cx="3680815" cy="3238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08848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with the real robot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40504" y="1019361"/>
            <a:ext cx="7825978" cy="3496469"/>
          </a:xfrm>
        </p:spPr>
        <p:txBody>
          <a:bodyPr/>
          <a:lstStyle/>
          <a:p>
            <a:pPr marL="202500" lvl="3" indent="0">
              <a:buNone/>
            </a:pPr>
            <a:endParaRPr lang="en-US" dirty="0"/>
          </a:p>
          <a:p>
            <a:pPr lvl="2"/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202500" lvl="3" indent="0">
              <a:buNone/>
            </a:pP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0" lvl="2" indent="0">
              <a:buNone/>
            </a:pPr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NAO and Pepper Tutorial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Tijdelijke aanduiding voor inhoud 2"/>
          <p:cNvSpPr txBox="1">
            <a:spLocks/>
          </p:cNvSpPr>
          <p:nvPr/>
        </p:nvSpPr>
        <p:spPr>
          <a:xfrm>
            <a:off x="610099" y="1073150"/>
            <a:ext cx="7825978" cy="349646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514350" rtl="0" eaLnBrk="1" latinLnBrk="0" hangingPunct="1">
              <a:lnSpc>
                <a:spcPts val="1800"/>
              </a:lnSpc>
              <a:spcBef>
                <a:spcPts val="413"/>
              </a:spcBef>
              <a:spcAft>
                <a:spcPts val="413"/>
              </a:spcAft>
              <a:buFont typeface="Arial" panose="020B0604020202020204" pitchFamily="34" charset="0"/>
              <a:buNone/>
              <a:defRPr sz="16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0" indent="0" algn="l" defTabSz="514350" rtl="0" eaLnBrk="1" latinLnBrk="0" hangingPunct="1">
              <a:lnSpc>
                <a:spcPts val="1800"/>
              </a:lnSpc>
              <a:spcBef>
                <a:spcPts val="413"/>
              </a:spcBef>
              <a:spcAft>
                <a:spcPts val="413"/>
              </a:spcAft>
              <a:buFont typeface="Arial" panose="020B0604020202020204" pitchFamily="34" charset="0"/>
              <a:buNone/>
              <a:defRPr sz="19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02500" indent="-202500" algn="l" defTabSz="514350" rtl="0" eaLnBrk="1" latinLnBrk="0" hangingPunct="1">
              <a:lnSpc>
                <a:spcPts val="1800"/>
              </a:lnSpc>
              <a:spcBef>
                <a:spcPts val="413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6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405000" indent="-202500" algn="l" defTabSz="514350" rtl="0" eaLnBrk="1" latinLnBrk="0" hangingPunct="1">
              <a:lnSpc>
                <a:spcPts val="1650"/>
              </a:lnSpc>
              <a:spcBef>
                <a:spcPts val="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607500" indent="-202500" algn="l" defTabSz="514350" rtl="0" eaLnBrk="1" latinLnBrk="0" hangingPunct="1">
              <a:lnSpc>
                <a:spcPts val="15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3"/>
            <a:endParaRPr lang="en-US" dirty="0"/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marL="0" lvl="2" indent="0">
              <a:buFont typeface="Arial" panose="020B0604020202020204" pitchFamily="34" charset="0"/>
              <a:buNone/>
            </a:pPr>
            <a:endParaRPr lang="en-US" dirty="0"/>
          </a:p>
          <a:p>
            <a:pPr marL="202500" lvl="3" indent="0">
              <a:buFont typeface="Arial" panose="020B0604020202020204" pitchFamily="34" charset="0"/>
              <a:buNone/>
            </a:pPr>
            <a:endParaRPr lang="en-US" dirty="0"/>
          </a:p>
          <a:p>
            <a:pPr marL="0" lvl="2" indent="0">
              <a:buFont typeface="Arial" panose="020B0604020202020204" pitchFamily="34" charset="0"/>
              <a:buNone/>
            </a:pPr>
            <a:endParaRPr lang="en-US" dirty="0"/>
          </a:p>
          <a:p>
            <a:pPr marL="0" lvl="2" indent="0">
              <a:buFont typeface="Arial" panose="020B0604020202020204" pitchFamily="34" charset="0"/>
              <a:buNone/>
            </a:pPr>
            <a:endParaRPr lang="en-US" dirty="0"/>
          </a:p>
          <a:p>
            <a:pPr marL="0" lvl="2" indent="0">
              <a:buFont typeface="Arial" panose="020B0604020202020204" pitchFamily="34" charset="0"/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0" lvl="2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1206" y="1091076"/>
            <a:ext cx="4315754" cy="2879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ijdelijke aanduiding voor inhoud 2"/>
          <p:cNvSpPr txBox="1">
            <a:spLocks/>
          </p:cNvSpPr>
          <p:nvPr/>
        </p:nvSpPr>
        <p:spPr>
          <a:xfrm>
            <a:off x="762499" y="1225550"/>
            <a:ext cx="7825978" cy="349646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514350" rtl="0" eaLnBrk="1" latinLnBrk="0" hangingPunct="1">
              <a:lnSpc>
                <a:spcPts val="1800"/>
              </a:lnSpc>
              <a:spcBef>
                <a:spcPts val="413"/>
              </a:spcBef>
              <a:spcAft>
                <a:spcPts val="413"/>
              </a:spcAft>
              <a:buFont typeface="Arial" panose="020B0604020202020204" pitchFamily="34" charset="0"/>
              <a:buNone/>
              <a:defRPr sz="16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0" indent="0" algn="l" defTabSz="514350" rtl="0" eaLnBrk="1" latinLnBrk="0" hangingPunct="1">
              <a:lnSpc>
                <a:spcPts val="1800"/>
              </a:lnSpc>
              <a:spcBef>
                <a:spcPts val="413"/>
              </a:spcBef>
              <a:spcAft>
                <a:spcPts val="413"/>
              </a:spcAft>
              <a:buFont typeface="Arial" panose="020B0604020202020204" pitchFamily="34" charset="0"/>
              <a:buNone/>
              <a:defRPr sz="19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02500" indent="-202500" algn="l" defTabSz="514350" rtl="0" eaLnBrk="1" latinLnBrk="0" hangingPunct="1">
              <a:lnSpc>
                <a:spcPts val="1800"/>
              </a:lnSpc>
              <a:spcBef>
                <a:spcPts val="413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6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405000" indent="-202500" algn="l" defTabSz="514350" rtl="0" eaLnBrk="1" latinLnBrk="0" hangingPunct="1">
              <a:lnSpc>
                <a:spcPts val="1650"/>
              </a:lnSpc>
              <a:spcBef>
                <a:spcPts val="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607500" indent="-202500" algn="l" defTabSz="514350" rtl="0" eaLnBrk="1" latinLnBrk="0" hangingPunct="1">
              <a:lnSpc>
                <a:spcPts val="15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US" dirty="0"/>
              <a:t>Only one </a:t>
            </a:r>
            <a:r>
              <a:rPr lang="en-US" dirty="0" err="1"/>
              <a:t>Choregraphe</a:t>
            </a:r>
            <a:r>
              <a:rPr lang="en-US" dirty="0"/>
              <a:t> at the same time</a:t>
            </a:r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marL="0" lvl="2" indent="0">
              <a:buFont typeface="Arial" panose="020B0604020202020204" pitchFamily="34" charset="0"/>
              <a:buNone/>
            </a:pPr>
            <a:endParaRPr lang="en-US" dirty="0"/>
          </a:p>
          <a:p>
            <a:pPr marL="202500" lvl="3" indent="0">
              <a:buFont typeface="Arial" panose="020B0604020202020204" pitchFamily="34" charset="0"/>
              <a:buNone/>
            </a:pPr>
            <a:endParaRPr lang="en-US" dirty="0"/>
          </a:p>
          <a:p>
            <a:pPr marL="0" lvl="2" indent="0">
              <a:buFont typeface="Arial" panose="020B0604020202020204" pitchFamily="34" charset="0"/>
              <a:buNone/>
            </a:pPr>
            <a:endParaRPr lang="en-US" dirty="0"/>
          </a:p>
          <a:p>
            <a:pPr marL="0" lvl="2" indent="0">
              <a:buFont typeface="Arial" panose="020B0604020202020204" pitchFamily="34" charset="0"/>
              <a:buNone/>
            </a:pPr>
            <a:endParaRPr lang="en-US" dirty="0"/>
          </a:p>
          <a:p>
            <a:pPr marL="0" lvl="2" indent="0">
              <a:buFont typeface="Arial" panose="020B0604020202020204" pitchFamily="34" charset="0"/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0" lvl="2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93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animations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40504" y="1019361"/>
            <a:ext cx="7825978" cy="3496469"/>
          </a:xfrm>
        </p:spPr>
        <p:txBody>
          <a:bodyPr/>
          <a:lstStyle/>
          <a:p>
            <a:pPr marL="202500" lvl="3" indent="0">
              <a:buNone/>
            </a:pPr>
            <a:endParaRPr lang="en-US" dirty="0"/>
          </a:p>
          <a:p>
            <a:pPr lvl="2"/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202500" lvl="3" indent="0">
              <a:buNone/>
            </a:pP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0" lvl="2" indent="0">
              <a:buNone/>
            </a:pPr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NAO and Pepper Tutorial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Tijdelijke aanduiding voor inhoud 2"/>
          <p:cNvSpPr txBox="1">
            <a:spLocks/>
          </p:cNvSpPr>
          <p:nvPr/>
        </p:nvSpPr>
        <p:spPr>
          <a:xfrm>
            <a:off x="610099" y="1073150"/>
            <a:ext cx="7825978" cy="349646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514350" rtl="0" eaLnBrk="1" latinLnBrk="0" hangingPunct="1">
              <a:lnSpc>
                <a:spcPts val="1800"/>
              </a:lnSpc>
              <a:spcBef>
                <a:spcPts val="413"/>
              </a:spcBef>
              <a:spcAft>
                <a:spcPts val="413"/>
              </a:spcAft>
              <a:buFont typeface="Arial" panose="020B0604020202020204" pitchFamily="34" charset="0"/>
              <a:buNone/>
              <a:defRPr sz="16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0" indent="0" algn="l" defTabSz="514350" rtl="0" eaLnBrk="1" latinLnBrk="0" hangingPunct="1">
              <a:lnSpc>
                <a:spcPts val="1800"/>
              </a:lnSpc>
              <a:spcBef>
                <a:spcPts val="413"/>
              </a:spcBef>
              <a:spcAft>
                <a:spcPts val="413"/>
              </a:spcAft>
              <a:buFont typeface="Arial" panose="020B0604020202020204" pitchFamily="34" charset="0"/>
              <a:buNone/>
              <a:defRPr sz="19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02500" indent="-202500" algn="l" defTabSz="514350" rtl="0" eaLnBrk="1" latinLnBrk="0" hangingPunct="1">
              <a:lnSpc>
                <a:spcPts val="1800"/>
              </a:lnSpc>
              <a:spcBef>
                <a:spcPts val="413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6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405000" indent="-202500" algn="l" defTabSz="514350" rtl="0" eaLnBrk="1" latinLnBrk="0" hangingPunct="1">
              <a:lnSpc>
                <a:spcPts val="1650"/>
              </a:lnSpc>
              <a:spcBef>
                <a:spcPts val="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607500" indent="-202500" algn="l" defTabSz="514350" rtl="0" eaLnBrk="1" latinLnBrk="0" hangingPunct="1">
              <a:lnSpc>
                <a:spcPts val="15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US" dirty="0"/>
              <a:t>Using animation mode</a:t>
            </a:r>
          </a:p>
          <a:p>
            <a:pPr lvl="3"/>
            <a:r>
              <a:rPr lang="en-US" dirty="0"/>
              <a:t>Watch the color of the eyes</a:t>
            </a:r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2"/>
            <a:r>
              <a:rPr lang="en-US" dirty="0"/>
              <a:t>Adjusting the joints of the virtual robot</a:t>
            </a:r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marL="0" lvl="2" indent="0">
              <a:buFont typeface="Arial" panose="020B0604020202020204" pitchFamily="34" charset="0"/>
              <a:buNone/>
            </a:pPr>
            <a:endParaRPr lang="en-US" dirty="0"/>
          </a:p>
          <a:p>
            <a:pPr marL="202500" lvl="3" indent="0">
              <a:buFont typeface="Arial" panose="020B0604020202020204" pitchFamily="34" charset="0"/>
              <a:buNone/>
            </a:pPr>
            <a:endParaRPr lang="en-US" dirty="0"/>
          </a:p>
          <a:p>
            <a:pPr marL="0" lvl="2" indent="0">
              <a:buFont typeface="Arial" panose="020B0604020202020204" pitchFamily="34" charset="0"/>
              <a:buNone/>
            </a:pPr>
            <a:endParaRPr lang="en-US" dirty="0"/>
          </a:p>
          <a:p>
            <a:pPr marL="0" lvl="2" indent="0">
              <a:buFont typeface="Arial" panose="020B0604020202020204" pitchFamily="34" charset="0"/>
              <a:buNone/>
            </a:pPr>
            <a:endParaRPr lang="en-US" dirty="0"/>
          </a:p>
          <a:p>
            <a:pPr marL="0" lvl="2" indent="0">
              <a:buFont typeface="Arial" panose="020B0604020202020204" pitchFamily="34" charset="0"/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0" lvl="2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4602" y="1071931"/>
            <a:ext cx="4707255" cy="9156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9640" y="1987607"/>
            <a:ext cx="4294665" cy="242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549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40504" y="1019361"/>
            <a:ext cx="7825978" cy="3496469"/>
          </a:xfrm>
        </p:spPr>
        <p:txBody>
          <a:bodyPr/>
          <a:lstStyle/>
          <a:p>
            <a:pPr marL="202500" lvl="3" indent="0">
              <a:buNone/>
            </a:pPr>
            <a:endParaRPr lang="en-US" dirty="0"/>
          </a:p>
          <a:p>
            <a:pPr lvl="2"/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202500" lvl="3" indent="0">
              <a:buNone/>
            </a:pP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0" lvl="2" indent="0">
              <a:buNone/>
            </a:pPr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NAO and Pepper Tutorial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0" y="1195227"/>
            <a:ext cx="1485900" cy="1276350"/>
          </a:xfrm>
          <a:prstGeom prst="rect">
            <a:avLst/>
          </a:prstGeom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38663" y="1195227"/>
            <a:ext cx="5865495" cy="947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jdelijke aanduiding voor inhoud 2"/>
          <p:cNvSpPr txBox="1">
            <a:spLocks/>
          </p:cNvSpPr>
          <p:nvPr/>
        </p:nvSpPr>
        <p:spPr>
          <a:xfrm>
            <a:off x="610099" y="2647443"/>
            <a:ext cx="7825978" cy="192217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514350" rtl="0" eaLnBrk="1" latinLnBrk="0" hangingPunct="1">
              <a:lnSpc>
                <a:spcPts val="1800"/>
              </a:lnSpc>
              <a:spcBef>
                <a:spcPts val="413"/>
              </a:spcBef>
              <a:spcAft>
                <a:spcPts val="413"/>
              </a:spcAft>
              <a:buFont typeface="Arial" panose="020B0604020202020204" pitchFamily="34" charset="0"/>
              <a:buNone/>
              <a:defRPr sz="16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0" indent="0" algn="l" defTabSz="514350" rtl="0" eaLnBrk="1" latinLnBrk="0" hangingPunct="1">
              <a:lnSpc>
                <a:spcPts val="1800"/>
              </a:lnSpc>
              <a:spcBef>
                <a:spcPts val="413"/>
              </a:spcBef>
              <a:spcAft>
                <a:spcPts val="413"/>
              </a:spcAft>
              <a:buFont typeface="Arial" panose="020B0604020202020204" pitchFamily="34" charset="0"/>
              <a:buNone/>
              <a:defRPr sz="19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02500" indent="-202500" algn="l" defTabSz="514350" rtl="0" eaLnBrk="1" latinLnBrk="0" hangingPunct="1">
              <a:lnSpc>
                <a:spcPts val="1800"/>
              </a:lnSpc>
              <a:spcBef>
                <a:spcPts val="413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6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405000" indent="-202500" algn="l" defTabSz="514350" rtl="0" eaLnBrk="1" latinLnBrk="0" hangingPunct="1">
              <a:lnSpc>
                <a:spcPts val="1650"/>
              </a:lnSpc>
              <a:spcBef>
                <a:spcPts val="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607500" indent="-202500" algn="l" defTabSz="514350" rtl="0" eaLnBrk="1" latinLnBrk="0" hangingPunct="1">
              <a:lnSpc>
                <a:spcPts val="15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3"/>
            <a:r>
              <a:rPr lang="en-US" dirty="0"/>
              <a:t>(1) Upper part timeline with numbered frames. Lower part contains the </a:t>
            </a:r>
            <a:r>
              <a:rPr lang="en-US" dirty="0" err="1"/>
              <a:t>keyframes</a:t>
            </a:r>
            <a:endParaRPr lang="en-US" dirty="0"/>
          </a:p>
          <a:p>
            <a:pPr lvl="3"/>
            <a:r>
              <a:rPr lang="en-US" dirty="0"/>
              <a:t>(2) list of parallel behaviors</a:t>
            </a:r>
          </a:p>
          <a:p>
            <a:pPr lvl="3"/>
            <a:r>
              <a:rPr lang="en-US" dirty="0"/>
              <a:t>(3) timeline edit button, the current frame indicator, and the general timeline scrollbar.</a:t>
            </a:r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marL="0" lvl="2" indent="0">
              <a:buFont typeface="Arial" panose="020B0604020202020204" pitchFamily="34" charset="0"/>
              <a:buNone/>
            </a:pPr>
            <a:endParaRPr lang="en-US" dirty="0"/>
          </a:p>
          <a:p>
            <a:pPr marL="202500" lvl="3" indent="0">
              <a:buFont typeface="Arial" panose="020B0604020202020204" pitchFamily="34" charset="0"/>
              <a:buNone/>
            </a:pPr>
            <a:endParaRPr lang="en-US" dirty="0"/>
          </a:p>
          <a:p>
            <a:pPr marL="0" lvl="2" indent="0">
              <a:buFont typeface="Arial" panose="020B0604020202020204" pitchFamily="34" charset="0"/>
              <a:buNone/>
            </a:pPr>
            <a:endParaRPr lang="en-US" dirty="0"/>
          </a:p>
          <a:p>
            <a:pPr marL="0" lvl="2" indent="0">
              <a:buFont typeface="Arial" panose="020B0604020202020204" pitchFamily="34" charset="0"/>
              <a:buNone/>
            </a:pPr>
            <a:endParaRPr lang="en-US" dirty="0"/>
          </a:p>
          <a:p>
            <a:pPr marL="0" lvl="2" indent="0">
              <a:buFont typeface="Arial" panose="020B0604020202020204" pitchFamily="34" charset="0"/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0" lvl="2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062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0100" y="1073150"/>
            <a:ext cx="7922712" cy="3496469"/>
          </a:xfrm>
        </p:spPr>
        <p:txBody>
          <a:bodyPr/>
          <a:lstStyle/>
          <a:p>
            <a:pPr lvl="2"/>
            <a:r>
              <a:rPr lang="en-US" dirty="0"/>
              <a:t>The NAO Robot</a:t>
            </a:r>
          </a:p>
          <a:p>
            <a:pPr lvl="2"/>
            <a:r>
              <a:rPr lang="en-US" dirty="0"/>
              <a:t>The Pepper Robot</a:t>
            </a:r>
          </a:p>
          <a:p>
            <a:pPr lvl="2"/>
            <a:r>
              <a:rPr lang="en-US" dirty="0"/>
              <a:t>Reserving the robots</a:t>
            </a:r>
          </a:p>
          <a:p>
            <a:pPr lvl="2"/>
            <a:r>
              <a:rPr lang="en-US" dirty="0"/>
              <a:t>Using </a:t>
            </a:r>
            <a:r>
              <a:rPr lang="en-US" dirty="0" err="1"/>
              <a:t>Choregraphe</a:t>
            </a:r>
            <a:endParaRPr lang="en-US" dirty="0"/>
          </a:p>
          <a:p>
            <a:pPr lvl="2"/>
            <a:r>
              <a:rPr lang="en-US" dirty="0"/>
              <a:t>Using Python</a:t>
            </a:r>
          </a:p>
          <a:p>
            <a:pPr lvl="2"/>
            <a:r>
              <a:rPr lang="en-US" dirty="0"/>
              <a:t>Using NAO lib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0" lvl="2" indent="0">
              <a:buNone/>
            </a:pPr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NAO and Pepper Tutorial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439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7D37E-04DD-4255-8886-EA588EAC5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Animating the robot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668BB-7459-40D9-99BE-4E2B7AD3A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timeline box is extremely handy to program gestures and movements.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contains a nice graphical interface for stop-motion animation of the robot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Best of all, the gesture/motion can be exported to python and “run” using the </a:t>
            </a:r>
            <a:r>
              <a:rPr lang="en-US" dirty="0" err="1"/>
              <a:t>nao.RunMovement</a:t>
            </a:r>
            <a:r>
              <a:rPr lang="en-US" dirty="0"/>
              <a:t>() command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CA56CA-62E2-4196-AAE5-101400E2E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Presentation – by Insert Header and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079C6A-D7C5-43DC-8F62-DCD272EC8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20</a:t>
            </a:fld>
            <a:endParaRPr lang="en-US" dirty="0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7B0A5294-3A1A-4841-9246-F9F25FD04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0594" y="3007854"/>
            <a:ext cx="5865495" cy="947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936280B4-CE7B-4B9B-9851-23F4E8C114F3}"/>
              </a:ext>
            </a:extLst>
          </p:cNvPr>
          <p:cNvSpPr/>
          <p:nvPr/>
        </p:nvSpPr>
        <p:spPr>
          <a:xfrm>
            <a:off x="2941983" y="3160643"/>
            <a:ext cx="1699591" cy="228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63BCB7-DE3D-4733-9C57-34586BFC34F2}"/>
              </a:ext>
            </a:extLst>
          </p:cNvPr>
          <p:cNvSpPr txBox="1"/>
          <p:nvPr/>
        </p:nvSpPr>
        <p:spPr>
          <a:xfrm>
            <a:off x="3685931" y="2647515"/>
            <a:ext cx="3529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Right click here for direct animation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E9C589E-2C0D-42E0-86A6-534FA88187A6}"/>
              </a:ext>
            </a:extLst>
          </p:cNvPr>
          <p:cNvSpPr/>
          <p:nvPr/>
        </p:nvSpPr>
        <p:spPr>
          <a:xfrm>
            <a:off x="1729409" y="3006635"/>
            <a:ext cx="318052" cy="3826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414FB9-398C-4E2C-B2E6-458CB64A857D}"/>
              </a:ext>
            </a:extLst>
          </p:cNvPr>
          <p:cNvSpPr txBox="1"/>
          <p:nvPr/>
        </p:nvSpPr>
        <p:spPr>
          <a:xfrm>
            <a:off x="228602" y="2420356"/>
            <a:ext cx="2404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Use Edit button for advanced features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84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D02A8-90C9-43CA-9BE9-23C1C233D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Directly storing keyframes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1A31D-7907-4448-8265-5F7AC6093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100" y="1038066"/>
            <a:ext cx="7922712" cy="3630943"/>
          </a:xfrm>
        </p:spPr>
        <p:txBody>
          <a:bodyPr>
            <a:no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Move the robot into the desired posture manually</a:t>
            </a:r>
          </a:p>
          <a:p>
            <a:pPr marL="488250" lvl="2" indent="-285750"/>
            <a:r>
              <a:rPr lang="en-US" dirty="0"/>
              <a:t>Turn arm/leg/head/body motors off and move limb into position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Select a frame position on the timeline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Press (or use context menu of timeline, see below)</a:t>
            </a:r>
          </a:p>
          <a:p>
            <a:pPr marL="545400" lvl="2" indent="-342900"/>
            <a:r>
              <a:rPr lang="en-US" dirty="0"/>
              <a:t>F8 Store Whole body, 	F9 Store Head</a:t>
            </a:r>
          </a:p>
          <a:p>
            <a:pPr marL="545400" lvl="2" indent="-342900"/>
            <a:r>
              <a:rPr lang="en-US" dirty="0"/>
              <a:t>F10 Store Arms,		F11 Store Legs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Repeat until entire movement is programmed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Right click on timeline to activate the context menu</a:t>
            </a:r>
          </a:p>
          <a:p>
            <a:pPr marL="545400" lvl="2" indent="-342900"/>
            <a:r>
              <a:rPr lang="en-US" dirty="0"/>
              <a:t>Choose Export Motion to Clipboard/Python/Bezier</a:t>
            </a:r>
          </a:p>
          <a:p>
            <a:pPr marL="545400" lvl="2" indent="-342900"/>
            <a:endParaRPr lang="en-US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b="1" dirty="0"/>
              <a:t>Note: </a:t>
            </a:r>
            <a:r>
              <a:rPr lang="en-US" dirty="0"/>
              <a:t>the framerate is normally 25 frames/second, so </a:t>
            </a:r>
            <a:r>
              <a:rPr lang="en-US" b="1" dirty="0"/>
              <a:t>DO NOT </a:t>
            </a:r>
            <a:r>
              <a:rPr lang="en-US" dirty="0"/>
              <a:t>put keyframes to close to each other or you will get very fast movements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b="1" dirty="0"/>
              <a:t>Always test with virtual robot first</a:t>
            </a:r>
          </a:p>
          <a:p>
            <a:pPr marL="488250" lvl="2" indent="-285750"/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545279-AE25-4883-BF36-5EDA85928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8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2BB9D-5DD9-4196-B60A-E15C1D941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stop-motion recording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1AC0B-76C8-48A6-9969-669C11A85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0326" y="4175171"/>
            <a:ext cx="3472485" cy="39444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 manual for details!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F4F018-D41D-4557-99F4-2A34C7EDA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Presentation – by Insert Header and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7F990B-50B1-49A8-B8EC-331DE4E1C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22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F449DF-0E9B-46A8-853D-E9D406EAB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9214" y="1644511"/>
            <a:ext cx="2000250" cy="2152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D452EE-3B2D-434D-B02B-1B85984D1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611" y="1251392"/>
            <a:ext cx="4081255" cy="3254833"/>
          </a:xfrm>
          <a:prstGeom prst="rect">
            <a:avLst/>
          </a:prstGeom>
        </p:spPr>
      </p:pic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9989429F-D2DC-4685-8788-D90DC3E9D064}"/>
              </a:ext>
            </a:extLst>
          </p:cNvPr>
          <p:cNvSpPr/>
          <p:nvPr/>
        </p:nvSpPr>
        <p:spPr>
          <a:xfrm>
            <a:off x="1210912" y="824948"/>
            <a:ext cx="1850339" cy="570239"/>
          </a:xfrm>
          <a:prstGeom prst="wedgeRoundRectCallout">
            <a:avLst>
              <a:gd name="adj1" fmla="val -50936"/>
              <a:gd name="adj2" fmla="val 62500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2"/>
                </a:solidFill>
              </a:rPr>
              <a:t>Make sure to enable recording buttons</a:t>
            </a:r>
            <a:endParaRPr lang="en-GB" sz="1400" b="1" dirty="0">
              <a:solidFill>
                <a:schemeClr val="bg2"/>
              </a:solidFill>
            </a:endParaRP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5E66642F-557A-4A44-AE62-6941DA417F9F}"/>
              </a:ext>
            </a:extLst>
          </p:cNvPr>
          <p:cNvSpPr/>
          <p:nvPr/>
        </p:nvSpPr>
        <p:spPr>
          <a:xfrm>
            <a:off x="2663687" y="2028315"/>
            <a:ext cx="1530626" cy="1022997"/>
          </a:xfrm>
          <a:prstGeom prst="wedgeRoundRectCallout">
            <a:avLst>
              <a:gd name="adj1" fmla="val -53300"/>
              <a:gd name="adj2" fmla="val -80814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2"/>
                </a:solidFill>
              </a:rPr>
              <a:t>Choose settings for selecting an advanced recording mode</a:t>
            </a:r>
            <a:endParaRPr lang="en-GB" sz="1400" b="1" dirty="0">
              <a:solidFill>
                <a:schemeClr val="bg2"/>
              </a:solidFill>
            </a:endParaRP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DBADB87F-ABDD-4FBC-9BC3-7892B5CD95DE}"/>
              </a:ext>
            </a:extLst>
          </p:cNvPr>
          <p:cNvSpPr/>
          <p:nvPr/>
        </p:nvSpPr>
        <p:spPr>
          <a:xfrm>
            <a:off x="664611" y="2932503"/>
            <a:ext cx="1530626" cy="1022997"/>
          </a:xfrm>
          <a:prstGeom prst="wedgeRoundRectCallout">
            <a:avLst>
              <a:gd name="adj1" fmla="val 27219"/>
              <a:gd name="adj2" fmla="val -100245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2"/>
                </a:solidFill>
              </a:rPr>
              <a:t>You can select here which joints or joint groups to record</a:t>
            </a:r>
            <a:endParaRPr lang="en-GB" sz="1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60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2023D-CED3-4AC2-AA50-88E342584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Editing recorded motions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26D8F-831F-4B66-A834-50A4F11CB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72C443-12E9-4BD9-9530-3021BBCBA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Presentation – by Insert Header and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03740B-B91D-4E43-ACCE-96DCBA018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23</a:t>
            </a:fld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78BB7B5-D845-4CBB-BEDF-ABA385879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0594" y="1186781"/>
            <a:ext cx="6823557" cy="3391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9810464A-AFC6-47FB-80DC-DCEA0DC5B3FF}"/>
              </a:ext>
            </a:extLst>
          </p:cNvPr>
          <p:cNvSpPr/>
          <p:nvPr/>
        </p:nvSpPr>
        <p:spPr>
          <a:xfrm>
            <a:off x="1321904" y="1331843"/>
            <a:ext cx="427383" cy="407505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068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938" y="3325528"/>
            <a:ext cx="7923213" cy="394448"/>
          </a:xfrm>
        </p:spPr>
        <p:txBody>
          <a:bodyPr/>
          <a:lstStyle/>
          <a:p>
            <a:r>
              <a:rPr lang="en-US" dirty="0"/>
              <a:t>Using Python and </a:t>
            </a:r>
            <a:r>
              <a:rPr lang="en-US" dirty="0" err="1"/>
              <a:t>Naoqi</a:t>
            </a:r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NAO and Pepper Tutorial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052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Python Installation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40504" y="1019361"/>
            <a:ext cx="7825978" cy="3496469"/>
          </a:xfrm>
        </p:spPr>
        <p:txBody>
          <a:bodyPr/>
          <a:lstStyle/>
          <a:p>
            <a:pPr lvl="2"/>
            <a:r>
              <a:rPr lang="en-US" dirty="0"/>
              <a:t>Install the 32-bit version of Python 2.7</a:t>
            </a:r>
          </a:p>
          <a:p>
            <a:pPr lvl="2"/>
            <a:r>
              <a:rPr lang="en-US" dirty="0"/>
              <a:t>Install the </a:t>
            </a:r>
            <a:r>
              <a:rPr lang="en-US" dirty="0" err="1"/>
              <a:t>Naoqi</a:t>
            </a:r>
            <a:r>
              <a:rPr lang="en-US" dirty="0"/>
              <a:t> SDK for Python (2.1.4 for NAO and 2.5.5 for Pepper)</a:t>
            </a:r>
          </a:p>
          <a:p>
            <a:pPr lvl="2"/>
            <a:r>
              <a:rPr lang="en-US" dirty="0"/>
              <a:t>Open the Python editor “Idle” and open a Python shell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Type</a:t>
            </a:r>
          </a:p>
          <a:p>
            <a:pPr marL="405000" lvl="4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naoqi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5000" lvl="4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/>
              <a:t>If you get no error messages Python and </a:t>
            </a:r>
            <a:r>
              <a:rPr lang="en-US" dirty="0" err="1"/>
              <a:t>Naoqi</a:t>
            </a:r>
            <a:r>
              <a:rPr lang="en-US" dirty="0"/>
              <a:t> are installed correctly</a:t>
            </a:r>
          </a:p>
          <a:p>
            <a:pPr lvl="2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>
                <a:cs typeface="Courier New" panose="02070309020205020404" pitchFamily="49" charset="0"/>
              </a:rPr>
              <a:t>You can use pip (Python Package Installer) to install packages</a:t>
            </a:r>
          </a:p>
          <a:p>
            <a:pPr lvl="3"/>
            <a:r>
              <a:rPr lang="en-US" dirty="0">
                <a:cs typeface="Courier New" panose="02070309020205020404" pitchFamily="49" charset="0"/>
              </a:rPr>
              <a:t>In Windows: run </a:t>
            </a:r>
            <a:r>
              <a:rPr lang="en-US" dirty="0" err="1">
                <a:cs typeface="Courier New" panose="02070309020205020404" pitchFamily="49" charset="0"/>
              </a:rPr>
              <a:t>cmd</a:t>
            </a:r>
            <a:endParaRPr lang="en-US" dirty="0">
              <a:cs typeface="Courier New" panose="02070309020205020404" pitchFamily="49" charset="0"/>
            </a:endParaRPr>
          </a:p>
          <a:p>
            <a:pPr lvl="3"/>
            <a:r>
              <a:rPr lang="en-US" dirty="0">
                <a:cs typeface="Courier New" panose="02070309020205020404" pitchFamily="49" charset="0"/>
              </a:rPr>
              <a:t>Type python –m pip install</a:t>
            </a:r>
          </a:p>
          <a:p>
            <a:pPr marL="405000" lvl="4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NAO and Pepper Tutorial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1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WinPython</a:t>
            </a:r>
            <a:r>
              <a:rPr lang="nl-NL" dirty="0"/>
              <a:t> Installation (</a:t>
            </a:r>
            <a:r>
              <a:rPr lang="nl-NL" dirty="0" err="1"/>
              <a:t>Easier</a:t>
            </a:r>
            <a:r>
              <a:rPr lang="nl-NL" dirty="0"/>
              <a:t>!)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Install</a:t>
            </a:r>
            <a:r>
              <a:rPr lang="nl-NL" dirty="0"/>
              <a:t> </a:t>
            </a:r>
            <a:r>
              <a:rPr lang="nl-NL" dirty="0" err="1"/>
              <a:t>WinPython</a:t>
            </a:r>
            <a:r>
              <a:rPr lang="nl-NL" dirty="0"/>
              <a:t> (</a:t>
            </a:r>
            <a:r>
              <a:rPr lang="nl-NL" dirty="0" err="1"/>
              <a:t>see</a:t>
            </a:r>
            <a:r>
              <a:rPr lang="nl-NL" dirty="0"/>
              <a:t> </a:t>
            </a:r>
            <a:r>
              <a:rPr lang="nl-NL" dirty="0" err="1"/>
              <a:t>handouts</a:t>
            </a:r>
            <a:r>
              <a:rPr lang="nl-NL" dirty="0"/>
              <a:t>)</a:t>
            </a:r>
          </a:p>
          <a:p>
            <a:pPr lvl="1"/>
            <a:r>
              <a:rPr lang="nl-NL" dirty="0" err="1"/>
              <a:t>Includes</a:t>
            </a:r>
            <a:r>
              <a:rPr lang="nl-NL" dirty="0"/>
              <a:t> most important </a:t>
            </a:r>
            <a:r>
              <a:rPr lang="nl-NL" dirty="0" err="1"/>
              <a:t>extensions</a:t>
            </a:r>
            <a:r>
              <a:rPr lang="nl-NL" dirty="0"/>
              <a:t>/</a:t>
            </a:r>
            <a:r>
              <a:rPr lang="nl-NL" dirty="0" err="1"/>
              <a:t>libraries</a:t>
            </a:r>
            <a:endParaRPr lang="nl-NL" dirty="0"/>
          </a:p>
          <a:p>
            <a:r>
              <a:rPr lang="nl-NL" dirty="0"/>
              <a:t>Register </a:t>
            </a:r>
            <a:r>
              <a:rPr lang="nl-NL" dirty="0" err="1"/>
              <a:t>WinPython</a:t>
            </a:r>
            <a:r>
              <a:rPr lang="nl-NL" dirty="0"/>
              <a:t>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WinPython</a:t>
            </a:r>
            <a:r>
              <a:rPr lang="nl-NL" dirty="0"/>
              <a:t> Control panel</a:t>
            </a:r>
          </a:p>
          <a:p>
            <a:endParaRPr lang="nl-NL" dirty="0"/>
          </a:p>
          <a:p>
            <a:r>
              <a:rPr lang="nl-NL" dirty="0" err="1"/>
              <a:t>Install</a:t>
            </a:r>
            <a:r>
              <a:rPr lang="nl-NL" dirty="0"/>
              <a:t> the </a:t>
            </a:r>
            <a:r>
              <a:rPr lang="nl-NL" dirty="0" err="1"/>
              <a:t>Naoqi</a:t>
            </a:r>
            <a:r>
              <a:rPr lang="nl-NL" dirty="0"/>
              <a:t> SDK </a:t>
            </a:r>
            <a:r>
              <a:rPr lang="nl-NL" dirty="0" err="1"/>
              <a:t>for</a:t>
            </a:r>
            <a:r>
              <a:rPr lang="nl-NL" dirty="0"/>
              <a:t> Python</a:t>
            </a:r>
          </a:p>
          <a:p>
            <a:r>
              <a:rPr lang="nl-NL" dirty="0"/>
              <a:t>Open the Python editor “</a:t>
            </a:r>
            <a:r>
              <a:rPr lang="nl-NL" dirty="0" err="1"/>
              <a:t>Idle</a:t>
            </a:r>
            <a:r>
              <a:rPr lang="nl-NL" dirty="0"/>
              <a:t>”</a:t>
            </a:r>
          </a:p>
          <a:p>
            <a:r>
              <a:rPr lang="nl-NL" dirty="0"/>
              <a:t>open a Python shell </a:t>
            </a:r>
            <a:r>
              <a:rPr lang="nl-NL" dirty="0" err="1"/>
              <a:t>and</a:t>
            </a:r>
            <a:r>
              <a:rPr lang="nl-NL" dirty="0"/>
              <a:t> type</a:t>
            </a:r>
            <a:br>
              <a:rPr lang="nl-NL" dirty="0"/>
            </a:br>
            <a:br>
              <a:rPr lang="nl-NL" dirty="0"/>
            </a:br>
            <a:r>
              <a:rPr lang="nl-NL" dirty="0">
                <a:latin typeface="Courier" pitchFamily="49" charset="0"/>
              </a:rPr>
              <a:t>import </a:t>
            </a:r>
            <a:r>
              <a:rPr lang="nl-NL" dirty="0" err="1">
                <a:latin typeface="Courier" pitchFamily="49" charset="0"/>
              </a:rPr>
              <a:t>naoqi</a:t>
            </a:r>
            <a:endParaRPr lang="nl-NL" dirty="0">
              <a:latin typeface="Courier" pitchFamily="49" charset="0"/>
            </a:endParaRPr>
          </a:p>
          <a:p>
            <a:endParaRPr lang="nl-NL" dirty="0">
              <a:latin typeface="Courier" pitchFamily="49" charset="0"/>
            </a:endParaRPr>
          </a:p>
          <a:p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get</a:t>
            </a:r>
            <a:r>
              <a:rPr lang="nl-NL" dirty="0"/>
              <a:t> </a:t>
            </a:r>
            <a:r>
              <a:rPr lang="nl-NL" dirty="0" err="1"/>
              <a:t>no</a:t>
            </a:r>
            <a:r>
              <a:rPr lang="nl-NL" dirty="0"/>
              <a:t> </a:t>
            </a:r>
            <a:r>
              <a:rPr lang="nl-NL" dirty="0" err="1"/>
              <a:t>error</a:t>
            </a:r>
            <a:r>
              <a:rPr lang="nl-NL" dirty="0"/>
              <a:t> </a:t>
            </a:r>
            <a:r>
              <a:rPr lang="nl-NL" dirty="0" err="1"/>
              <a:t>messages</a:t>
            </a:r>
            <a:r>
              <a:rPr lang="nl-NL" dirty="0"/>
              <a:t> Python is </a:t>
            </a:r>
            <a:r>
              <a:rPr lang="nl-NL" dirty="0" err="1"/>
              <a:t>installed</a:t>
            </a:r>
            <a:r>
              <a:rPr lang="nl-NL" dirty="0"/>
              <a:t> </a:t>
            </a:r>
            <a:r>
              <a:rPr lang="nl-NL" dirty="0" err="1"/>
              <a:t>correctly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626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Troubleshooting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40504" y="1019361"/>
            <a:ext cx="7825978" cy="3496469"/>
          </a:xfrm>
        </p:spPr>
        <p:txBody>
          <a:bodyPr/>
          <a:lstStyle/>
          <a:p>
            <a:pPr lvl="2"/>
            <a:r>
              <a:rPr lang="en-US" dirty="0"/>
              <a:t>Make sure Python and </a:t>
            </a:r>
            <a:r>
              <a:rPr lang="en-US" dirty="0" err="1"/>
              <a:t>Naoqi</a:t>
            </a:r>
            <a:r>
              <a:rPr lang="en-US" dirty="0"/>
              <a:t> are installed in the right location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Check the Python Path, add the location of Python and </a:t>
            </a:r>
            <a:r>
              <a:rPr lang="en-US" dirty="0" err="1"/>
              <a:t>Naoqi</a:t>
            </a:r>
            <a:r>
              <a:rPr lang="en-US" dirty="0"/>
              <a:t> to the python path</a:t>
            </a:r>
          </a:p>
          <a:p>
            <a:pPr lvl="2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>
                <a:cs typeface="Courier New" panose="02070309020205020404" pitchFamily="49" charset="0"/>
              </a:rPr>
              <a:t>Is Python 2.7 the only installation of Python?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NAO and Pepper Tutorial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347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40504" y="1019361"/>
            <a:ext cx="7825978" cy="3496469"/>
          </a:xfrm>
        </p:spPr>
        <p:txBody>
          <a:bodyPr/>
          <a:lstStyle/>
          <a:p>
            <a:pPr lvl="2"/>
            <a:r>
              <a:rPr lang="en-US" dirty="0"/>
              <a:t>Install </a:t>
            </a:r>
            <a:r>
              <a:rPr lang="en-US" dirty="0" err="1"/>
              <a:t>numpy</a:t>
            </a:r>
            <a:endParaRPr lang="en-US" dirty="0"/>
          </a:p>
          <a:p>
            <a:pPr lvl="2"/>
            <a:r>
              <a:rPr lang="en-US" dirty="0">
                <a:cs typeface="Courier New" panose="02070309020205020404" pitchFamily="49" charset="0"/>
              </a:rPr>
              <a:t>Install </a:t>
            </a:r>
            <a:r>
              <a:rPr lang="en-US" dirty="0" err="1">
                <a:cs typeface="Courier New" panose="02070309020205020404" pitchFamily="49" charset="0"/>
              </a:rPr>
              <a:t>scipy</a:t>
            </a:r>
            <a:endParaRPr lang="en-US" dirty="0">
              <a:cs typeface="Courier New" panose="02070309020205020404" pitchFamily="49" charset="0"/>
            </a:endParaRPr>
          </a:p>
          <a:p>
            <a:pPr lvl="2"/>
            <a:r>
              <a:rPr lang="en-US" dirty="0" err="1">
                <a:cs typeface="Courier New" panose="02070309020205020404" pitchFamily="49" charset="0"/>
              </a:rPr>
              <a:t>OpenCV</a:t>
            </a:r>
            <a:r>
              <a:rPr lang="en-US" dirty="0">
                <a:cs typeface="Courier New" panose="02070309020205020404" pitchFamily="49" charset="0"/>
              </a:rPr>
              <a:t> (if you need computer vision)</a:t>
            </a:r>
          </a:p>
          <a:p>
            <a:pPr lvl="2"/>
            <a:endParaRPr lang="en-US" dirty="0">
              <a:cs typeface="Courier New" panose="02070309020205020404" pitchFamily="49" charset="0"/>
            </a:endParaRPr>
          </a:p>
          <a:p>
            <a:pPr lvl="2"/>
            <a:r>
              <a:rPr lang="en-US" dirty="0">
                <a:cs typeface="Courier New" panose="02070309020205020404" pitchFamily="49" charset="0"/>
              </a:rPr>
              <a:t>Other useful libraries </a:t>
            </a:r>
          </a:p>
          <a:p>
            <a:pPr lvl="3"/>
            <a:r>
              <a:rPr lang="en-US" dirty="0" err="1">
                <a:cs typeface="Courier New" panose="02070309020205020404" pitchFamily="49" charset="0"/>
              </a:rPr>
              <a:t>Tk</a:t>
            </a:r>
            <a:r>
              <a:rPr lang="en-US" dirty="0">
                <a:cs typeface="Courier New" panose="02070309020205020404" pitchFamily="49" charset="0"/>
              </a:rPr>
              <a:t> (Universal window manager)</a:t>
            </a:r>
          </a:p>
          <a:p>
            <a:pPr lvl="3"/>
            <a:r>
              <a:rPr lang="en-US" dirty="0">
                <a:cs typeface="Courier New" panose="02070309020205020404" pitchFamily="49" charset="0"/>
              </a:rPr>
              <a:t>PIL (Python Image Library)</a:t>
            </a:r>
          </a:p>
          <a:p>
            <a:pPr lvl="3"/>
            <a:r>
              <a:rPr lang="en-US" dirty="0" err="1">
                <a:cs typeface="Courier New" panose="02070309020205020404" pitchFamily="49" charset="0"/>
              </a:rPr>
              <a:t>Matplotlib</a:t>
            </a:r>
            <a:endParaRPr lang="en-US" dirty="0">
              <a:cs typeface="Courier New" panose="02070309020205020404" pitchFamily="49" charset="0"/>
            </a:endParaRPr>
          </a:p>
          <a:p>
            <a:pPr marL="405000" lvl="4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NAO and Pepper Tutorial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396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OpenCV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40504" y="1019361"/>
            <a:ext cx="7825978" cy="349646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OpenCV</a:t>
            </a:r>
            <a:r>
              <a:rPr lang="nl-NL" dirty="0"/>
              <a:t> is a </a:t>
            </a:r>
            <a:r>
              <a:rPr lang="nl-NL" dirty="0" err="1"/>
              <a:t>huge</a:t>
            </a:r>
            <a:r>
              <a:rPr lang="nl-NL" dirty="0"/>
              <a:t> </a:t>
            </a:r>
            <a:r>
              <a:rPr lang="nl-NL" dirty="0" err="1"/>
              <a:t>library</a:t>
            </a: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try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find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installer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windows</a:t>
            </a:r>
            <a:r>
              <a:rPr lang="nl-NL" dirty="0"/>
              <a:t> (</a:t>
            </a:r>
            <a:r>
              <a:rPr lang="nl-NL" dirty="0" err="1"/>
              <a:t>previous</a:t>
            </a:r>
            <a:r>
              <a:rPr lang="nl-NL" dirty="0"/>
              <a:t> slides)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Or, </a:t>
            </a:r>
            <a:r>
              <a:rPr lang="nl-NL" dirty="0" err="1"/>
              <a:t>you</a:t>
            </a:r>
            <a:r>
              <a:rPr lang="nl-NL" dirty="0"/>
              <a:t> download </a:t>
            </a:r>
            <a:r>
              <a:rPr lang="nl-NL" dirty="0" err="1"/>
              <a:t>it</a:t>
            </a:r>
            <a:r>
              <a:rPr lang="nl-NL" dirty="0"/>
              <a:t> form opencv.org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NL" dirty="0"/>
              <a:t>Download </a:t>
            </a:r>
            <a:r>
              <a:rPr lang="nl-NL" dirty="0" err="1"/>
              <a:t>and</a:t>
            </a:r>
            <a:r>
              <a:rPr lang="nl-NL" dirty="0"/>
              <a:t> extract </a:t>
            </a:r>
            <a:r>
              <a:rPr lang="nl-NL" dirty="0" err="1"/>
              <a:t>the</a:t>
            </a:r>
            <a:r>
              <a:rPr lang="nl-NL" dirty="0"/>
              <a:t> files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NL" dirty="0"/>
              <a:t>Copy </a:t>
            </a:r>
            <a:r>
              <a:rPr lang="nl-NL" dirty="0" err="1"/>
              <a:t>the</a:t>
            </a:r>
            <a:r>
              <a:rPr lang="nl-NL" dirty="0"/>
              <a:t> cv2.pyd file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Python </a:t>
            </a:r>
            <a:r>
              <a:rPr lang="nl-NL" dirty="0" err="1"/>
              <a:t>distribution</a:t>
            </a:r>
            <a:endParaRPr lang="nl-NL" dirty="0"/>
          </a:p>
          <a:p>
            <a:pPr marL="488250" lvl="2" indent="-285750"/>
            <a:r>
              <a:rPr lang="nl-NL" dirty="0"/>
              <a:t>	I </a:t>
            </a:r>
            <a:r>
              <a:rPr lang="nl-NL" dirty="0" err="1"/>
              <a:t>am</a:t>
            </a:r>
            <a:r>
              <a:rPr lang="nl-NL" dirty="0"/>
              <a:t> </a:t>
            </a:r>
            <a:r>
              <a:rPr lang="nl-NL" dirty="0" err="1"/>
              <a:t>using</a:t>
            </a:r>
            <a:r>
              <a:rPr lang="nl-NL" dirty="0"/>
              <a:t> a 32bit machine </a:t>
            </a:r>
            <a:r>
              <a:rPr lang="nl-NL" dirty="0" err="1"/>
              <a:t>with</a:t>
            </a:r>
            <a:r>
              <a:rPr lang="nl-NL" dirty="0"/>
              <a:t> python 2.7</a:t>
            </a:r>
          </a:p>
          <a:p>
            <a:pPr marL="488250" lvl="2" indent="-285750"/>
            <a:r>
              <a:rPr lang="nl-NL" dirty="0"/>
              <a:t>Look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file &lt;</a:t>
            </a:r>
            <a:r>
              <a:rPr lang="nl-NL" dirty="0" err="1"/>
              <a:t>path_to_opencv</a:t>
            </a:r>
            <a:r>
              <a:rPr lang="nl-NL" dirty="0"/>
              <a:t>&gt;\</a:t>
            </a:r>
            <a:r>
              <a:rPr lang="nl-NL" dirty="0" err="1"/>
              <a:t>build</a:t>
            </a:r>
            <a:r>
              <a:rPr lang="nl-NL" dirty="0"/>
              <a:t>\Python\x86\cv2.pyd</a:t>
            </a:r>
          </a:p>
          <a:p>
            <a:pPr marL="488250" lvl="2" indent="-285750"/>
            <a:r>
              <a:rPr lang="nl-NL" dirty="0"/>
              <a:t>Copy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&lt;</a:t>
            </a:r>
            <a:r>
              <a:rPr lang="nl-NL" dirty="0" err="1"/>
              <a:t>path_to_python</a:t>
            </a:r>
            <a:r>
              <a:rPr lang="nl-NL" dirty="0"/>
              <a:t>&gt;\</a:t>
            </a:r>
            <a:r>
              <a:rPr lang="nl-NL" dirty="0" err="1"/>
              <a:t>Lib</a:t>
            </a:r>
            <a:r>
              <a:rPr lang="nl-NL" dirty="0"/>
              <a:t>\site-packages\cv2.pyd</a:t>
            </a:r>
            <a:endParaRPr lang="en-US" dirty="0"/>
          </a:p>
          <a:p>
            <a:pPr marL="405000" lvl="4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NAO and Pepper Tutorial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392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NAO Robot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0100" y="1073150"/>
            <a:ext cx="7922712" cy="3496469"/>
          </a:xfrm>
        </p:spPr>
        <p:txBody>
          <a:bodyPr/>
          <a:lstStyle/>
          <a:p>
            <a:pPr lvl="2"/>
            <a:r>
              <a:rPr lang="en-US" dirty="0"/>
              <a:t>60-cm tall humanoid robot</a:t>
            </a:r>
          </a:p>
          <a:p>
            <a:pPr marL="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lvl="2"/>
            <a:r>
              <a:rPr lang="en-US" dirty="0">
                <a:solidFill>
                  <a:schemeClr val="tx2"/>
                </a:solidFill>
              </a:rPr>
              <a:t>Bender</a:t>
            </a:r>
            <a:r>
              <a:rPr lang="en-US" dirty="0"/>
              <a:t> 			</a:t>
            </a:r>
            <a:r>
              <a:rPr lang="en-US" strike="sngStrike" dirty="0">
                <a:solidFill>
                  <a:srgbClr val="F8AD18"/>
                </a:solidFill>
              </a:rPr>
              <a:t>Marvin </a:t>
            </a:r>
            <a:r>
              <a:rPr lang="en-US" dirty="0">
                <a:solidFill>
                  <a:schemeClr val="tx1"/>
                </a:solidFill>
              </a:rPr>
              <a:t>???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0" lvl="2" indent="0">
              <a:buNone/>
            </a:pPr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NAO and Pepper Tutorial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34" name="Picture 10" descr="Afbeeldingsresultaat voor na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4380" y="187814"/>
            <a:ext cx="2783429" cy="4760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184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OpenCV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40504" y="1019361"/>
            <a:ext cx="7825978" cy="349646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Test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installation</a:t>
            </a:r>
            <a:r>
              <a:rPr lang="nl-NL" dirty="0"/>
              <a:t> </a:t>
            </a:r>
            <a:r>
              <a:rPr lang="nl-NL" dirty="0" err="1"/>
              <a:t>using</a:t>
            </a:r>
            <a:endParaRPr lang="nl-NL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NL" sz="1600" dirty="0"/>
              <a:t>import cv2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We </a:t>
            </a:r>
            <a:r>
              <a:rPr lang="nl-NL" dirty="0" err="1"/>
              <a:t>often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cv </a:t>
            </a:r>
            <a:r>
              <a:rPr lang="nl-NL" dirty="0" err="1"/>
              <a:t>rather</a:t>
            </a:r>
            <a:r>
              <a:rPr lang="nl-NL" dirty="0"/>
              <a:t> </a:t>
            </a:r>
            <a:r>
              <a:rPr lang="nl-NL" dirty="0" err="1"/>
              <a:t>than</a:t>
            </a:r>
            <a:r>
              <a:rPr lang="nl-NL" dirty="0"/>
              <a:t> cv2: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NL" sz="1600" dirty="0"/>
              <a:t>import cv2.cv as cv</a:t>
            </a:r>
            <a:endParaRPr lang="en-US" sz="16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automatically</a:t>
            </a:r>
            <a:r>
              <a:rPr lang="nl-NL" dirty="0"/>
              <a:t> do </a:t>
            </a:r>
            <a:r>
              <a:rPr lang="nl-NL" dirty="0" err="1"/>
              <a:t>this</a:t>
            </a:r>
            <a:r>
              <a:rPr lang="nl-NL" dirty="0"/>
              <a:t>, </a:t>
            </a:r>
            <a:r>
              <a:rPr lang="nl-NL" dirty="0" err="1"/>
              <a:t>create</a:t>
            </a:r>
            <a:r>
              <a:rPr lang="nl-NL" dirty="0"/>
              <a:t> a file cv.py in </a:t>
            </a:r>
            <a:r>
              <a:rPr lang="nl-NL" dirty="0" err="1"/>
              <a:t>to</a:t>
            </a:r>
            <a:r>
              <a:rPr lang="nl-NL" dirty="0"/>
              <a:t> &lt;</a:t>
            </a:r>
            <a:r>
              <a:rPr lang="nl-NL" dirty="0" err="1"/>
              <a:t>path_to_python</a:t>
            </a:r>
            <a:r>
              <a:rPr lang="nl-NL" dirty="0"/>
              <a:t>&gt;\</a:t>
            </a:r>
            <a:r>
              <a:rPr lang="nl-NL" dirty="0" err="1"/>
              <a:t>Lib</a:t>
            </a:r>
            <a:r>
              <a:rPr lang="nl-NL" dirty="0"/>
              <a:t>\site-packages\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following</a:t>
            </a:r>
            <a:r>
              <a:rPr lang="nl-NL" dirty="0"/>
              <a:t> content: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NL" sz="1600" dirty="0" err="1"/>
              <a:t>from</a:t>
            </a:r>
            <a:r>
              <a:rPr lang="nl-NL" sz="1600" dirty="0"/>
              <a:t> cv2.cv import 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enable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old</a:t>
            </a:r>
            <a:r>
              <a:rPr lang="nl-NL" dirty="0"/>
              <a:t> “import cv” </a:t>
            </a:r>
            <a:r>
              <a:rPr lang="nl-NL" dirty="0" err="1"/>
              <a:t>command</a:t>
            </a:r>
            <a:endParaRPr lang="nl-NL" dirty="0"/>
          </a:p>
          <a:p>
            <a:pPr marL="405000" lvl="4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NAO and Pepper Tutorial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81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NAO-lib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0099" y="1073150"/>
            <a:ext cx="7825978" cy="3496469"/>
          </a:xfrm>
        </p:spPr>
        <p:txBody>
          <a:bodyPr/>
          <a:lstStyle/>
          <a:p>
            <a:pPr lvl="2"/>
            <a:r>
              <a:rPr lang="en-US" dirty="0"/>
              <a:t>A custom-built library simplifies many functions of </a:t>
            </a:r>
            <a:r>
              <a:rPr lang="en-US" dirty="0" err="1"/>
              <a:t>Naoqi</a:t>
            </a:r>
            <a:endParaRPr lang="en-US" dirty="0"/>
          </a:p>
          <a:p>
            <a:pPr lvl="2"/>
            <a:r>
              <a:rPr lang="en-US" dirty="0"/>
              <a:t>Meant for NAO, and the </a:t>
            </a:r>
            <a:r>
              <a:rPr lang="en-US" dirty="0" err="1"/>
              <a:t>naoqi</a:t>
            </a:r>
            <a:r>
              <a:rPr lang="en-US" dirty="0"/>
              <a:t>-version of NAO</a:t>
            </a:r>
          </a:p>
          <a:p>
            <a:pPr lvl="2"/>
            <a:r>
              <a:rPr lang="en-US" dirty="0"/>
              <a:t>Latest version will be shared with you</a:t>
            </a:r>
          </a:p>
          <a:p>
            <a:pPr lvl="3"/>
            <a:r>
              <a:rPr lang="en-US" dirty="0"/>
              <a:t>nao.py includes cv</a:t>
            </a:r>
          </a:p>
          <a:p>
            <a:pPr lvl="3"/>
            <a:r>
              <a:rPr lang="en-US" dirty="0"/>
              <a:t>nao_nocv.py does not</a:t>
            </a:r>
          </a:p>
          <a:p>
            <a:pPr lvl="3"/>
            <a:endParaRPr lang="en-US" dirty="0"/>
          </a:p>
          <a:p>
            <a:pPr lvl="2"/>
            <a:r>
              <a:rPr lang="en-US" dirty="0"/>
              <a:t>Installing </a:t>
            </a:r>
            <a:r>
              <a:rPr lang="en-US" dirty="0" err="1"/>
              <a:t>nao</a:t>
            </a:r>
            <a:r>
              <a:rPr lang="en-US" dirty="0"/>
              <a:t>-lib</a:t>
            </a:r>
          </a:p>
          <a:p>
            <a:pPr lvl="3"/>
            <a:r>
              <a:rPr lang="en-US" dirty="0"/>
              <a:t>Create a directory with a python file with one line of code</a:t>
            </a:r>
          </a:p>
          <a:p>
            <a:pPr lvl="4"/>
            <a:r>
              <a:rPr lang="en-US" dirty="0"/>
              <a:t>import </a:t>
            </a:r>
            <a:r>
              <a:rPr lang="en-US" dirty="0" err="1"/>
              <a:t>nao_nocv</a:t>
            </a:r>
            <a:r>
              <a:rPr lang="en-US" dirty="0"/>
              <a:t> as </a:t>
            </a:r>
            <a:r>
              <a:rPr lang="en-US" dirty="0" err="1"/>
              <a:t>nao</a:t>
            </a:r>
            <a:endParaRPr lang="en-US" dirty="0"/>
          </a:p>
          <a:p>
            <a:pPr lvl="3"/>
            <a:r>
              <a:rPr lang="en-US" dirty="0"/>
              <a:t>Copy nao.py or nao_nocv.py in the same directory</a:t>
            </a:r>
          </a:p>
          <a:p>
            <a:pPr lvl="3"/>
            <a:r>
              <a:rPr lang="en-US" dirty="0"/>
              <a:t>Press F5 to run and test the program</a:t>
            </a:r>
          </a:p>
          <a:p>
            <a:pPr lvl="4"/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0" lvl="2" indent="0">
              <a:buNone/>
            </a:pPr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NAO and Pepper Tutorial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88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robot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0099" y="1073150"/>
            <a:ext cx="7825978" cy="3496469"/>
          </a:xfrm>
        </p:spPr>
        <p:txBody>
          <a:bodyPr/>
          <a:lstStyle/>
          <a:p>
            <a:pPr lvl="2"/>
            <a:r>
              <a:rPr lang="en-US" dirty="0"/>
              <a:t>Installing the simulated robot</a:t>
            </a:r>
          </a:p>
          <a:p>
            <a:pPr lvl="3"/>
            <a:r>
              <a:rPr lang="en-US" dirty="0"/>
              <a:t>Run the program naoqi-bin.exe that is installed along with </a:t>
            </a:r>
            <a:r>
              <a:rPr lang="en-US" dirty="0" err="1"/>
              <a:t>Choregraphe</a:t>
            </a:r>
            <a:endParaRPr lang="en-US" dirty="0"/>
          </a:p>
          <a:p>
            <a:pPr lvl="3"/>
            <a:r>
              <a:rPr lang="en-US" dirty="0"/>
              <a:t>Note your local IP address or use “127.0.0.1”</a:t>
            </a:r>
          </a:p>
          <a:p>
            <a:pPr lvl="3"/>
            <a:endParaRPr lang="en-US" dirty="0"/>
          </a:p>
          <a:p>
            <a:pPr lvl="2"/>
            <a:r>
              <a:rPr lang="en-US" dirty="0"/>
              <a:t>Add the line</a:t>
            </a:r>
          </a:p>
          <a:p>
            <a:pPr lvl="3"/>
            <a:r>
              <a:rPr lang="en-US" dirty="0" err="1"/>
              <a:t>Nao.InitProxy</a:t>
            </a:r>
            <a:r>
              <a:rPr lang="en-US" dirty="0"/>
              <a:t>(“127.0.0.1”, [0])</a:t>
            </a:r>
          </a:p>
          <a:p>
            <a:pPr lvl="2"/>
            <a:r>
              <a:rPr lang="en-US" dirty="0"/>
              <a:t>If all goes well you are connected to the simulated robot</a:t>
            </a:r>
          </a:p>
          <a:p>
            <a:pPr lvl="3"/>
            <a:r>
              <a:rPr lang="en-US" dirty="0"/>
              <a:t>You can use Python to move the virtual robot in </a:t>
            </a:r>
            <a:r>
              <a:rPr lang="en-US" dirty="0" err="1"/>
              <a:t>Choregraphe</a:t>
            </a:r>
            <a:endParaRPr lang="en-US" dirty="0"/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lvl="4"/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0" lvl="2" indent="0">
              <a:buNone/>
            </a:pPr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NAO and Pepper Tutorial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83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Simulated</a:t>
            </a:r>
            <a:r>
              <a:rPr lang="nl-NL" dirty="0"/>
              <a:t> robot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nl-NL" dirty="0" err="1"/>
              <a:t>Choregraphe</a:t>
            </a:r>
            <a:endParaRPr lang="nl-NL" dirty="0"/>
          </a:p>
          <a:p>
            <a:r>
              <a:rPr lang="nl-NL" dirty="0"/>
              <a:t>Run </a:t>
            </a:r>
            <a:r>
              <a:rPr lang="nl-NL" dirty="0" err="1"/>
              <a:t>the</a:t>
            </a:r>
            <a:r>
              <a:rPr lang="nl-NL" dirty="0"/>
              <a:t> program naoqi-bin.exe </a:t>
            </a:r>
            <a:r>
              <a:rPr lang="nl-NL" dirty="0" err="1"/>
              <a:t>that</a:t>
            </a:r>
            <a:r>
              <a:rPr lang="nl-NL" dirty="0"/>
              <a:t> is </a:t>
            </a:r>
            <a:r>
              <a:rPr lang="nl-NL" dirty="0" err="1"/>
              <a:t>resides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“bin” subdirectory of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choregraphe</a:t>
            </a:r>
            <a:r>
              <a:rPr lang="nl-NL" dirty="0"/>
              <a:t> </a:t>
            </a:r>
            <a:r>
              <a:rPr lang="nl-NL" dirty="0" err="1"/>
              <a:t>installation</a:t>
            </a:r>
            <a:endParaRPr lang="nl-NL" dirty="0"/>
          </a:p>
          <a:p>
            <a:endParaRPr lang="nl-NL" dirty="0"/>
          </a:p>
          <a:p>
            <a:r>
              <a:rPr lang="nl-NL" dirty="0" err="1"/>
              <a:t>Note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local</a:t>
            </a:r>
            <a:r>
              <a:rPr lang="nl-NL" dirty="0"/>
              <a:t> IP </a:t>
            </a:r>
            <a:r>
              <a:rPr lang="nl-NL" dirty="0" err="1"/>
              <a:t>address</a:t>
            </a:r>
            <a:r>
              <a:rPr lang="nl-NL" dirty="0"/>
              <a:t> or </a:t>
            </a:r>
            <a:r>
              <a:rPr lang="nl-NL" dirty="0" err="1"/>
              <a:t>use</a:t>
            </a:r>
            <a:r>
              <a:rPr lang="nl-NL" dirty="0"/>
              <a:t> “127.0.0.1”</a:t>
            </a:r>
          </a:p>
          <a:p>
            <a:r>
              <a:rPr lang="nl-NL" dirty="0"/>
              <a:t>in </a:t>
            </a:r>
            <a:r>
              <a:rPr lang="nl-NL" dirty="0" err="1"/>
              <a:t>your</a:t>
            </a:r>
            <a:r>
              <a:rPr lang="nl-NL" dirty="0"/>
              <a:t> program </a:t>
            </a: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line:</a:t>
            </a:r>
          </a:p>
          <a:p>
            <a:endParaRPr lang="nl-NL" dirty="0"/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nao.InitProxy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(“127.0.0.1”, [0])</a:t>
            </a:r>
          </a:p>
          <a:p>
            <a:endParaRPr lang="nl-NL" dirty="0"/>
          </a:p>
          <a:p>
            <a:r>
              <a:rPr lang="nl-NL" dirty="0" err="1"/>
              <a:t>If</a:t>
            </a:r>
            <a:r>
              <a:rPr lang="nl-NL" dirty="0"/>
              <a:t> all </a:t>
            </a:r>
            <a:r>
              <a:rPr lang="nl-NL" dirty="0" err="1"/>
              <a:t>goes</a:t>
            </a:r>
            <a:r>
              <a:rPr lang="nl-NL" dirty="0"/>
              <a:t> well </a:t>
            </a:r>
            <a:r>
              <a:rPr lang="nl-NL" dirty="0" err="1"/>
              <a:t>you</a:t>
            </a:r>
            <a:r>
              <a:rPr lang="nl-NL" dirty="0"/>
              <a:t> are </a:t>
            </a:r>
            <a:r>
              <a:rPr lang="nl-NL" dirty="0" err="1"/>
              <a:t>connected</a:t>
            </a:r>
            <a:r>
              <a:rPr lang="nl-NL" dirty="0"/>
              <a:t> to the </a:t>
            </a:r>
            <a:r>
              <a:rPr lang="nl-NL" dirty="0" err="1"/>
              <a:t>simulated</a:t>
            </a:r>
            <a:r>
              <a:rPr lang="nl-NL" dirty="0"/>
              <a:t> robot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54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Simulated</a:t>
            </a:r>
            <a:r>
              <a:rPr lang="nl-NL" dirty="0"/>
              <a:t> robot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2"/>
            </a:pPr>
            <a:r>
              <a:rPr lang="nl-NL" dirty="0" err="1"/>
              <a:t>Webots</a:t>
            </a:r>
            <a:endParaRPr lang="nl-NL" dirty="0"/>
          </a:p>
          <a:p>
            <a:r>
              <a:rPr lang="nl-NL" dirty="0"/>
              <a:t>Run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webots</a:t>
            </a:r>
            <a:r>
              <a:rPr lang="nl-NL" dirty="0"/>
              <a:t> program</a:t>
            </a:r>
          </a:p>
          <a:p>
            <a:r>
              <a:rPr lang="nl-NL" dirty="0"/>
              <a:t>Download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naoqisim</a:t>
            </a:r>
            <a:r>
              <a:rPr lang="nl-NL" dirty="0"/>
              <a:t> project </a:t>
            </a:r>
            <a:r>
              <a:rPr lang="nl-NL" dirty="0" err="1"/>
              <a:t>from</a:t>
            </a:r>
            <a:r>
              <a:rPr lang="nl-NL" dirty="0"/>
              <a:t> canvas/…</a:t>
            </a:r>
          </a:p>
          <a:p>
            <a:r>
              <a:rPr lang="nl-NL" dirty="0"/>
              <a:t>Accept acces </a:t>
            </a:r>
            <a:r>
              <a:rPr lang="nl-NL" dirty="0" err="1"/>
              <a:t>to</a:t>
            </a:r>
            <a:r>
              <a:rPr lang="nl-NL" dirty="0"/>
              <a:t> private </a:t>
            </a:r>
            <a:r>
              <a:rPr lang="nl-NL" dirty="0" err="1"/>
              <a:t>and</a:t>
            </a:r>
            <a:r>
              <a:rPr lang="nl-NL" dirty="0"/>
              <a:t> domain </a:t>
            </a:r>
            <a:r>
              <a:rPr lang="nl-NL" dirty="0" err="1"/>
              <a:t>networks</a:t>
            </a:r>
            <a:endParaRPr lang="nl-NL" dirty="0"/>
          </a:p>
          <a:p>
            <a:r>
              <a:rPr lang="nl-NL" dirty="0"/>
              <a:t>Open sample </a:t>
            </a:r>
            <a:r>
              <a:rPr lang="nl-NL" dirty="0" err="1"/>
              <a:t>world</a:t>
            </a:r>
            <a:r>
              <a:rPr lang="nl-NL" dirty="0"/>
              <a:t> “</a:t>
            </a:r>
            <a:r>
              <a:rPr lang="nl-NL" dirty="0" err="1"/>
              <a:t>nao_indoors.wbt</a:t>
            </a:r>
            <a:r>
              <a:rPr lang="nl-NL" dirty="0"/>
              <a:t>”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downloaded</a:t>
            </a:r>
            <a:r>
              <a:rPr lang="nl-NL" dirty="0"/>
              <a:t> project </a:t>
            </a:r>
            <a:r>
              <a:rPr lang="nl-NL" dirty="0" err="1"/>
              <a:t>location</a:t>
            </a:r>
            <a:endParaRPr lang="nl-NL" dirty="0"/>
          </a:p>
          <a:p>
            <a:endParaRPr lang="nl-NL" dirty="0"/>
          </a:p>
          <a:p>
            <a:r>
              <a:rPr lang="nl-NL" dirty="0" err="1"/>
              <a:t>Note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local</a:t>
            </a:r>
            <a:r>
              <a:rPr lang="nl-NL" dirty="0"/>
              <a:t> IP </a:t>
            </a:r>
            <a:r>
              <a:rPr lang="nl-NL" dirty="0" err="1"/>
              <a:t>address</a:t>
            </a:r>
            <a:r>
              <a:rPr lang="nl-NL" dirty="0"/>
              <a:t> or </a:t>
            </a:r>
            <a:r>
              <a:rPr lang="nl-NL" dirty="0" err="1"/>
              <a:t>use</a:t>
            </a:r>
            <a:r>
              <a:rPr lang="nl-NL" dirty="0"/>
              <a:t> “127.0.0.1”</a:t>
            </a:r>
          </a:p>
          <a:p>
            <a:r>
              <a:rPr lang="nl-NL" dirty="0"/>
              <a:t>in </a:t>
            </a:r>
            <a:r>
              <a:rPr lang="nl-NL" dirty="0" err="1"/>
              <a:t>your</a:t>
            </a:r>
            <a:r>
              <a:rPr lang="nl-NL" dirty="0"/>
              <a:t> program </a:t>
            </a: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line:</a:t>
            </a:r>
          </a:p>
          <a:p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nao.InitProxy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(“127.0.0.1”, [0])</a:t>
            </a:r>
          </a:p>
          <a:p>
            <a:endParaRPr lang="nl-NL" dirty="0"/>
          </a:p>
          <a:p>
            <a:r>
              <a:rPr lang="nl-NL" dirty="0" err="1"/>
              <a:t>If</a:t>
            </a:r>
            <a:r>
              <a:rPr lang="nl-NL" dirty="0"/>
              <a:t> all </a:t>
            </a:r>
            <a:r>
              <a:rPr lang="nl-NL" dirty="0" err="1"/>
              <a:t>goes</a:t>
            </a:r>
            <a:r>
              <a:rPr lang="nl-NL" dirty="0"/>
              <a:t> well </a:t>
            </a:r>
            <a:r>
              <a:rPr lang="nl-NL" dirty="0" err="1"/>
              <a:t>you</a:t>
            </a:r>
            <a:r>
              <a:rPr lang="nl-NL" dirty="0"/>
              <a:t> are </a:t>
            </a:r>
            <a:r>
              <a:rPr lang="nl-NL" dirty="0" err="1"/>
              <a:t>connected</a:t>
            </a:r>
            <a:r>
              <a:rPr lang="nl-NL" dirty="0"/>
              <a:t> to the </a:t>
            </a:r>
            <a:r>
              <a:rPr lang="nl-NL" dirty="0" err="1"/>
              <a:t>simulated</a:t>
            </a:r>
            <a:r>
              <a:rPr lang="nl-NL" dirty="0"/>
              <a:t> robot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636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Real robot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Connect </a:t>
            </a:r>
            <a:r>
              <a:rPr lang="nl-NL" dirty="0" err="1"/>
              <a:t>the</a:t>
            </a:r>
            <a:r>
              <a:rPr lang="nl-NL" dirty="0"/>
              <a:t> router</a:t>
            </a:r>
          </a:p>
          <a:p>
            <a:r>
              <a:rPr lang="nl-NL" dirty="0"/>
              <a:t>Start </a:t>
            </a:r>
            <a:r>
              <a:rPr lang="nl-NL" dirty="0" err="1"/>
              <a:t>the</a:t>
            </a:r>
            <a:r>
              <a:rPr lang="nl-NL" dirty="0"/>
              <a:t> robot </a:t>
            </a:r>
            <a:r>
              <a:rPr lang="nl-NL" dirty="0" err="1"/>
              <a:t>by</a:t>
            </a:r>
            <a:r>
              <a:rPr lang="nl-NL" dirty="0"/>
              <a:t> pressing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chest</a:t>
            </a:r>
            <a:r>
              <a:rPr lang="nl-NL" dirty="0"/>
              <a:t> button</a:t>
            </a:r>
          </a:p>
          <a:p>
            <a:r>
              <a:rPr lang="nl-NL" dirty="0"/>
              <a:t>Press </a:t>
            </a:r>
            <a:r>
              <a:rPr lang="nl-NL" dirty="0" err="1"/>
              <a:t>once</a:t>
            </a:r>
            <a:r>
              <a:rPr lang="nl-NL" dirty="0"/>
              <a:t> on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chest</a:t>
            </a:r>
            <a:r>
              <a:rPr lang="nl-NL" dirty="0"/>
              <a:t> button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hear</a:t>
            </a:r>
            <a:r>
              <a:rPr lang="nl-NL" dirty="0"/>
              <a:t> </a:t>
            </a:r>
            <a:r>
              <a:rPr lang="nl-NL" dirty="0" err="1"/>
              <a:t>Nao</a:t>
            </a:r>
            <a:r>
              <a:rPr lang="nl-NL" dirty="0"/>
              <a:t> say </a:t>
            </a:r>
            <a:r>
              <a:rPr lang="nl-NL" dirty="0" err="1"/>
              <a:t>its</a:t>
            </a:r>
            <a:r>
              <a:rPr lang="nl-NL" dirty="0"/>
              <a:t> </a:t>
            </a:r>
            <a:r>
              <a:rPr lang="nl-NL" dirty="0" err="1"/>
              <a:t>own</a:t>
            </a:r>
            <a:r>
              <a:rPr lang="nl-NL" dirty="0"/>
              <a:t> </a:t>
            </a:r>
            <a:r>
              <a:rPr lang="nl-NL" dirty="0" err="1"/>
              <a:t>ip</a:t>
            </a:r>
            <a:r>
              <a:rPr lang="nl-NL" dirty="0"/>
              <a:t> </a:t>
            </a:r>
            <a:r>
              <a:rPr lang="nl-NL" dirty="0" err="1"/>
              <a:t>address</a:t>
            </a:r>
            <a:r>
              <a:rPr lang="nl-NL" dirty="0"/>
              <a:t>.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cannot</a:t>
            </a:r>
            <a:r>
              <a:rPr lang="nl-NL" dirty="0"/>
              <a:t> </a:t>
            </a:r>
            <a:r>
              <a:rPr lang="nl-NL" dirty="0" err="1"/>
              <a:t>connect</a:t>
            </a:r>
            <a:r>
              <a:rPr lang="nl-NL" dirty="0"/>
              <a:t> make </a:t>
            </a:r>
            <a:r>
              <a:rPr lang="nl-NL" dirty="0" err="1"/>
              <a:t>sure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wireless</a:t>
            </a:r>
            <a:r>
              <a:rPr lang="nl-NL" dirty="0"/>
              <a:t> </a:t>
            </a:r>
            <a:r>
              <a:rPr lang="nl-NL" dirty="0" err="1"/>
              <a:t>configuration</a:t>
            </a:r>
            <a:r>
              <a:rPr lang="nl-NL" dirty="0"/>
              <a:t> is ok (</a:t>
            </a:r>
            <a:r>
              <a:rPr lang="nl-NL" dirty="0" err="1"/>
              <a:t>ask</a:t>
            </a:r>
            <a:r>
              <a:rPr lang="nl-NL" dirty="0"/>
              <a:t> help)</a:t>
            </a:r>
          </a:p>
          <a:p>
            <a:endParaRPr lang="nl-NL" dirty="0"/>
          </a:p>
          <a:p>
            <a:r>
              <a:rPr lang="nl-NL" dirty="0" err="1"/>
              <a:t>Note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robot’s</a:t>
            </a:r>
            <a:r>
              <a:rPr lang="nl-NL" dirty="0"/>
              <a:t> IP </a:t>
            </a:r>
            <a:r>
              <a:rPr lang="nl-NL" dirty="0" err="1"/>
              <a:t>address</a:t>
            </a:r>
            <a:r>
              <a:rPr lang="nl-NL" dirty="0"/>
              <a:t> e.g. “192.168.0.115”</a:t>
            </a:r>
          </a:p>
          <a:p>
            <a:endParaRPr lang="nl-NL" dirty="0"/>
          </a:p>
          <a:p>
            <a:r>
              <a:rPr lang="nl-NL" dirty="0"/>
              <a:t>in </a:t>
            </a:r>
            <a:r>
              <a:rPr lang="nl-NL" dirty="0" err="1"/>
              <a:t>your</a:t>
            </a:r>
            <a:r>
              <a:rPr lang="nl-NL" dirty="0"/>
              <a:t> program </a:t>
            </a:r>
            <a:r>
              <a:rPr lang="nl-NL" dirty="0" err="1"/>
              <a:t>add</a:t>
            </a:r>
            <a:r>
              <a:rPr lang="nl-NL" dirty="0"/>
              <a:t> the </a:t>
            </a:r>
            <a:r>
              <a:rPr lang="nl-NL" dirty="0" err="1"/>
              <a:t>line</a:t>
            </a:r>
            <a:endParaRPr lang="nl-NL" dirty="0"/>
          </a:p>
          <a:p>
            <a:pPr marL="409575" lvl="2" indent="0">
              <a:buNone/>
            </a:pPr>
            <a:r>
              <a:rPr lang="nl-NL" dirty="0" err="1">
                <a:latin typeface="Courier"/>
              </a:rPr>
              <a:t>nao.InitProxy</a:t>
            </a:r>
            <a:r>
              <a:rPr lang="nl-NL" dirty="0">
                <a:latin typeface="Courier"/>
              </a:rPr>
              <a:t>(“192.168.0.115”, [0])</a:t>
            </a:r>
          </a:p>
          <a:p>
            <a:endParaRPr lang="nl-NL" dirty="0"/>
          </a:p>
          <a:p>
            <a:r>
              <a:rPr lang="nl-NL" dirty="0" err="1"/>
              <a:t>If</a:t>
            </a:r>
            <a:r>
              <a:rPr lang="nl-NL" dirty="0"/>
              <a:t> all </a:t>
            </a:r>
            <a:r>
              <a:rPr lang="nl-NL" dirty="0" err="1"/>
              <a:t>goes</a:t>
            </a:r>
            <a:r>
              <a:rPr lang="nl-NL" dirty="0"/>
              <a:t> well </a:t>
            </a:r>
            <a:r>
              <a:rPr lang="nl-NL" dirty="0" err="1"/>
              <a:t>you</a:t>
            </a:r>
            <a:r>
              <a:rPr lang="nl-NL" dirty="0"/>
              <a:t> are </a:t>
            </a:r>
            <a:r>
              <a:rPr lang="nl-NL" dirty="0" err="1"/>
              <a:t>connected</a:t>
            </a:r>
            <a:r>
              <a:rPr lang="nl-NL" dirty="0"/>
              <a:t> to </a:t>
            </a:r>
            <a:r>
              <a:rPr lang="nl-NL" dirty="0" err="1"/>
              <a:t>the</a:t>
            </a:r>
            <a:r>
              <a:rPr lang="nl-NL" dirty="0"/>
              <a:t> real robot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Real robot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General tips</a:t>
            </a:r>
          </a:p>
          <a:p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shut</a:t>
            </a:r>
            <a:r>
              <a:rPr lang="nl-NL" dirty="0"/>
              <a:t> down </a:t>
            </a:r>
            <a:r>
              <a:rPr lang="nl-NL" dirty="0" err="1"/>
              <a:t>the</a:t>
            </a:r>
            <a:r>
              <a:rPr lang="nl-NL" dirty="0"/>
              <a:t> robot, </a:t>
            </a:r>
            <a:r>
              <a:rPr lang="nl-NL" dirty="0" err="1"/>
              <a:t>press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chest</a:t>
            </a:r>
            <a:r>
              <a:rPr lang="nl-NL" dirty="0"/>
              <a:t> button </a:t>
            </a:r>
            <a:r>
              <a:rPr lang="nl-NL" dirty="0" err="1"/>
              <a:t>for</a:t>
            </a:r>
            <a:r>
              <a:rPr lang="nl-NL" dirty="0"/>
              <a:t> 5 </a:t>
            </a:r>
            <a:r>
              <a:rPr lang="nl-NL" dirty="0" err="1"/>
              <a:t>seconds</a:t>
            </a:r>
            <a:endParaRPr lang="nl-NL" dirty="0"/>
          </a:p>
          <a:p>
            <a:endParaRPr lang="nl-NL" dirty="0"/>
          </a:p>
          <a:p>
            <a:r>
              <a:rPr lang="nl-NL" dirty="0" err="1"/>
              <a:t>Testing</a:t>
            </a:r>
            <a:endParaRPr lang="nl-NL" dirty="0"/>
          </a:p>
          <a:p>
            <a:r>
              <a:rPr lang="nl-NL" dirty="0"/>
              <a:t>Test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simulator! Just change </a:t>
            </a:r>
            <a:r>
              <a:rPr lang="nl-NL" dirty="0" err="1"/>
              <a:t>the</a:t>
            </a:r>
            <a:r>
              <a:rPr lang="nl-NL" dirty="0"/>
              <a:t> IP</a:t>
            </a:r>
          </a:p>
          <a:p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something</a:t>
            </a:r>
            <a:r>
              <a:rPr lang="nl-NL" dirty="0"/>
              <a:t> </a:t>
            </a:r>
            <a:r>
              <a:rPr lang="nl-NL" dirty="0" err="1"/>
              <a:t>goes</a:t>
            </a:r>
            <a:r>
              <a:rPr lang="nl-NL" dirty="0"/>
              <a:t> wrong, </a:t>
            </a:r>
            <a:r>
              <a:rPr lang="nl-NL" dirty="0" err="1"/>
              <a:t>press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chest</a:t>
            </a:r>
            <a:r>
              <a:rPr lang="nl-NL" dirty="0"/>
              <a:t> button </a:t>
            </a:r>
            <a:r>
              <a:rPr lang="nl-NL" dirty="0" err="1"/>
              <a:t>twice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release </a:t>
            </a:r>
            <a:r>
              <a:rPr lang="nl-NL" dirty="0" err="1"/>
              <a:t>the</a:t>
            </a:r>
            <a:r>
              <a:rPr lang="nl-NL" dirty="0"/>
              <a:t> joint </a:t>
            </a:r>
            <a:r>
              <a:rPr lang="nl-NL" dirty="0" err="1"/>
              <a:t>stiffness</a:t>
            </a:r>
            <a:r>
              <a:rPr lang="nl-NL" dirty="0"/>
              <a:t> (do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quickly</a:t>
            </a:r>
            <a:r>
              <a:rPr lang="nl-NL" dirty="0"/>
              <a:t> like a double click) </a:t>
            </a:r>
          </a:p>
          <a:p>
            <a:r>
              <a:rPr lang="nl-NL" dirty="0"/>
              <a:t>Always </a:t>
            </a:r>
            <a:r>
              <a:rPr lang="nl-NL" dirty="0" err="1"/>
              <a:t>pick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up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waist</a:t>
            </a:r>
            <a:endParaRPr lang="nl-NL" dirty="0"/>
          </a:p>
          <a:p>
            <a:r>
              <a:rPr lang="nl-NL" dirty="0"/>
              <a:t>Always </a:t>
            </a:r>
            <a:r>
              <a:rPr lang="nl-NL" dirty="0" err="1"/>
              <a:t>place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robot on </a:t>
            </a:r>
            <a:r>
              <a:rPr lang="nl-NL" dirty="0" err="1"/>
              <a:t>the</a:t>
            </a:r>
            <a:r>
              <a:rPr lang="nl-NL" dirty="0"/>
              <a:t> floor </a:t>
            </a:r>
            <a:r>
              <a:rPr lang="nl-NL" dirty="0" err="1"/>
              <a:t>during</a:t>
            </a:r>
            <a:r>
              <a:rPr lang="nl-NL" dirty="0"/>
              <a:t> </a:t>
            </a:r>
            <a:r>
              <a:rPr lang="nl-NL" dirty="0" err="1"/>
              <a:t>testing</a:t>
            </a:r>
            <a:endParaRPr lang="nl-NL" dirty="0"/>
          </a:p>
          <a:p>
            <a:r>
              <a:rPr lang="nl-NL" dirty="0"/>
              <a:t>Put soft </a:t>
            </a:r>
            <a:r>
              <a:rPr lang="nl-NL" dirty="0" err="1"/>
              <a:t>foam</a:t>
            </a:r>
            <a:r>
              <a:rPr lang="nl-NL" dirty="0"/>
              <a:t> </a:t>
            </a:r>
            <a:r>
              <a:rPr lang="nl-NL" dirty="0" err="1"/>
              <a:t>behind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robot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90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commands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0099" y="1073150"/>
            <a:ext cx="7825978" cy="3496469"/>
          </a:xfrm>
        </p:spPr>
        <p:txBody>
          <a:bodyPr/>
          <a:lstStyle/>
          <a:p>
            <a:pPr marL="0" lvl="2" indent="0">
              <a:buNone/>
            </a:pPr>
            <a:r>
              <a:rPr lang="en-US" dirty="0" err="1"/>
              <a:t>nao.Say</a:t>
            </a:r>
            <a:r>
              <a:rPr lang="en-US" dirty="0"/>
              <a:t>(“Hello”)</a:t>
            </a:r>
          </a:p>
          <a:p>
            <a:pPr marL="0" lvl="2" indent="0">
              <a:buNone/>
            </a:pPr>
            <a:r>
              <a:rPr lang="en-US" dirty="0" err="1"/>
              <a:t>nao.InitPose</a:t>
            </a:r>
            <a:r>
              <a:rPr lang="en-US" dirty="0"/>
              <a:t>() 	#the robot stands up and its joints stiffen</a:t>
            </a:r>
          </a:p>
          <a:p>
            <a:pPr marL="0" lvl="2" indent="0">
              <a:buNone/>
            </a:pPr>
            <a:r>
              <a:rPr lang="en-US" dirty="0" err="1"/>
              <a:t>nao.Crouch</a:t>
            </a:r>
            <a:r>
              <a:rPr lang="en-US" dirty="0"/>
              <a:t>()	#the robot sits down and releases its joint stiffness</a:t>
            </a:r>
          </a:p>
          <a:p>
            <a:pPr marL="0" lvl="2" indent="0">
              <a:buNone/>
            </a:pP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lvl="2"/>
            <a:r>
              <a:rPr lang="en-US" dirty="0"/>
              <a:t>Always start with </a:t>
            </a:r>
            <a:r>
              <a:rPr lang="en-US" dirty="0" err="1"/>
              <a:t>InitPose</a:t>
            </a:r>
            <a:r>
              <a:rPr lang="en-US" dirty="0"/>
              <a:t> and end with Crouch </a:t>
            </a:r>
          </a:p>
          <a:p>
            <a:pPr lvl="3"/>
            <a:r>
              <a:rPr lang="en-US" dirty="0"/>
              <a:t>It will stiffen and release the joints</a:t>
            </a:r>
          </a:p>
          <a:p>
            <a:pPr lvl="3"/>
            <a:r>
              <a:rPr lang="en-US" dirty="0"/>
              <a:t>It provides a standard posture</a:t>
            </a:r>
          </a:p>
          <a:p>
            <a:pPr lvl="3"/>
            <a:r>
              <a:rPr lang="en-US" dirty="0"/>
              <a:t>It prevents “overheating” if the crouches when doing nothing</a:t>
            </a:r>
          </a:p>
          <a:p>
            <a:pPr marL="202500" lvl="3" indent="0">
              <a:buNone/>
            </a:pPr>
            <a:endParaRPr lang="en-US" dirty="0"/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lvl="4"/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0" lvl="2" indent="0">
              <a:buNone/>
            </a:pPr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NAO and Pepper Tutorial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842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NAO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0100" y="1073150"/>
            <a:ext cx="7922712" cy="3496469"/>
          </a:xfrm>
        </p:spPr>
        <p:txBody>
          <a:bodyPr/>
          <a:lstStyle/>
          <a:p>
            <a:pPr lvl="2"/>
            <a:r>
              <a:rPr lang="en-US" dirty="0"/>
              <a:t>Unbox NAO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Carry NAO at the waist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Before switching the robot on: plug in the router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Chest button</a:t>
            </a:r>
          </a:p>
          <a:p>
            <a:pPr lvl="3"/>
            <a:r>
              <a:rPr lang="en-US" dirty="0"/>
              <a:t>On (1 press)		“OGNAK GNOUK”</a:t>
            </a:r>
          </a:p>
          <a:p>
            <a:pPr lvl="3"/>
            <a:r>
              <a:rPr lang="en-US" dirty="0"/>
              <a:t>Off (4 seconds) 	“GNOUK </a:t>
            </a:r>
            <a:r>
              <a:rPr lang="en-US" dirty="0" err="1"/>
              <a:t>GNOUK</a:t>
            </a:r>
            <a:r>
              <a:rPr lang="en-US" dirty="0"/>
              <a:t>”</a:t>
            </a:r>
          </a:p>
          <a:p>
            <a:pPr lvl="3"/>
            <a:r>
              <a:rPr lang="en-US" dirty="0"/>
              <a:t>When on (1 press)	“Hello, I am Marvin. My Internet address is … + Status notifications”</a:t>
            </a:r>
          </a:p>
          <a:p>
            <a:pPr lvl="3"/>
            <a:r>
              <a:rPr lang="en-US" dirty="0"/>
              <a:t>When on (2 press)	Switch on/off autonomous life</a:t>
            </a:r>
          </a:p>
          <a:p>
            <a:pPr marL="0" lvl="2" indent="0">
              <a:buNone/>
            </a:pPr>
            <a:endParaRPr lang="en-US" dirty="0"/>
          </a:p>
          <a:p>
            <a:pPr marL="202500" lvl="3" indent="0">
              <a:buNone/>
            </a:pPr>
            <a:endParaRPr lang="en-US" dirty="0"/>
          </a:p>
          <a:p>
            <a:pPr lvl="2"/>
            <a:endParaRPr lang="en-US" dirty="0"/>
          </a:p>
          <a:p>
            <a:pPr marL="0" lvl="2" indent="0">
              <a:buNone/>
            </a:pPr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NAO and Pepper Tutorial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64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NAO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0100" y="1073150"/>
            <a:ext cx="4507590" cy="3496469"/>
          </a:xfrm>
        </p:spPr>
        <p:txBody>
          <a:bodyPr/>
          <a:lstStyle/>
          <a:p>
            <a:pPr lvl="2"/>
            <a:r>
              <a:rPr lang="en-US" dirty="0"/>
              <a:t>While testing</a:t>
            </a:r>
          </a:p>
          <a:p>
            <a:pPr lvl="3"/>
            <a:r>
              <a:rPr lang="en-US" dirty="0"/>
              <a:t>First test on simulated robot if possible</a:t>
            </a:r>
          </a:p>
          <a:p>
            <a:pPr lvl="3"/>
            <a:r>
              <a:rPr lang="en-US" dirty="0"/>
              <a:t>Always place the robot on the floor</a:t>
            </a:r>
          </a:p>
          <a:p>
            <a:pPr lvl="3"/>
            <a:r>
              <a:rPr lang="en-US" dirty="0"/>
              <a:t>Always use soft foam behind the robot</a:t>
            </a:r>
          </a:p>
          <a:p>
            <a:pPr lvl="3"/>
            <a:endParaRPr lang="en-US" dirty="0"/>
          </a:p>
          <a:p>
            <a:pPr marL="202500" lvl="3" indent="0">
              <a:buNone/>
            </a:pPr>
            <a:endParaRPr lang="en-US" dirty="0"/>
          </a:p>
          <a:p>
            <a:pPr lvl="2"/>
            <a:r>
              <a:rPr lang="en-US" dirty="0"/>
              <a:t>Charger goes in the back</a:t>
            </a:r>
          </a:p>
          <a:p>
            <a:pPr marL="202500" lvl="3" indent="0">
              <a:buNone/>
            </a:pPr>
            <a:endParaRPr lang="en-US" dirty="0"/>
          </a:p>
          <a:p>
            <a:pPr marL="202500" lvl="3" indent="0">
              <a:buNone/>
            </a:pPr>
            <a:endParaRPr lang="en-US" dirty="0"/>
          </a:p>
          <a:p>
            <a:pPr lvl="2"/>
            <a:r>
              <a:rPr lang="en-US" dirty="0"/>
              <a:t>Putting the robot back in the box</a:t>
            </a:r>
          </a:p>
          <a:p>
            <a:pPr lvl="3"/>
            <a:r>
              <a:rPr lang="en-US" dirty="0"/>
              <a:t>It only fits in one way</a:t>
            </a:r>
          </a:p>
          <a:p>
            <a:pPr lvl="3"/>
            <a:r>
              <a:rPr lang="en-US" dirty="0"/>
              <a:t>If you cannot close the suitcase/lid: move the robot until the lid closes</a:t>
            </a:r>
          </a:p>
          <a:p>
            <a:pPr lvl="3"/>
            <a:r>
              <a:rPr lang="en-US" dirty="0"/>
              <a:t>Do not push the lid</a:t>
            </a:r>
          </a:p>
          <a:p>
            <a:pPr lvl="3"/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202500" lvl="3" indent="0">
              <a:buNone/>
            </a:pPr>
            <a:endParaRPr lang="en-US" dirty="0"/>
          </a:p>
          <a:p>
            <a:pPr lvl="2"/>
            <a:endParaRPr lang="en-US" dirty="0"/>
          </a:p>
          <a:p>
            <a:pPr marL="0" lvl="2" indent="0">
              <a:buNone/>
            </a:pPr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NAO and Pepper Tutorial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66" b="15125"/>
          <a:stretch/>
        </p:blipFill>
        <p:spPr>
          <a:xfrm>
            <a:off x="5344369" y="2015172"/>
            <a:ext cx="1624290" cy="24187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63" b="24445"/>
          <a:stretch/>
        </p:blipFill>
        <p:spPr>
          <a:xfrm>
            <a:off x="7195338" y="2222380"/>
            <a:ext cx="1620810" cy="200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20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Pepper Robot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0100" y="1073150"/>
            <a:ext cx="7922712" cy="3496469"/>
          </a:xfrm>
        </p:spPr>
        <p:txBody>
          <a:bodyPr/>
          <a:lstStyle/>
          <a:p>
            <a:pPr lvl="2"/>
            <a:r>
              <a:rPr lang="en-US" dirty="0"/>
              <a:t>120-cm tall humanoid robot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Eve</a:t>
            </a:r>
          </a:p>
          <a:p>
            <a:pPr lvl="2"/>
            <a:endParaRPr lang="en-US" dirty="0"/>
          </a:p>
          <a:p>
            <a:pPr marL="0" lvl="2" indent="0">
              <a:buNone/>
            </a:pPr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NAO and Pepper Tutorial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146" name="Picture 2" descr="Afbeeldingsresultaat voor pepper robo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057" y="146049"/>
            <a:ext cx="4563526" cy="4569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259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Pepper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0100" y="1073150"/>
            <a:ext cx="5130300" cy="3496469"/>
          </a:xfrm>
        </p:spPr>
        <p:txBody>
          <a:bodyPr/>
          <a:lstStyle/>
          <a:p>
            <a:pPr lvl="2"/>
            <a:r>
              <a:rPr lang="en-US" dirty="0"/>
              <a:t>Preferably only move Pepper when it is turned off</a:t>
            </a:r>
          </a:p>
          <a:p>
            <a:pPr lvl="3"/>
            <a:r>
              <a:rPr lang="en-US" dirty="0"/>
              <a:t>One hand on the hip and one on the shoulder</a:t>
            </a:r>
          </a:p>
          <a:p>
            <a:pPr lvl="3"/>
            <a:r>
              <a:rPr lang="en-US" dirty="0"/>
              <a:t>If it is turned on, only move in crouch mode and with power hatch open!</a:t>
            </a:r>
          </a:p>
          <a:p>
            <a:pPr lvl="3"/>
            <a:endParaRPr lang="en-US" dirty="0"/>
          </a:p>
          <a:p>
            <a:pPr lvl="2"/>
            <a:r>
              <a:rPr lang="en-US" dirty="0"/>
              <a:t> Chest button</a:t>
            </a:r>
          </a:p>
          <a:p>
            <a:pPr lvl="3"/>
            <a:r>
              <a:rPr lang="en-US" dirty="0"/>
              <a:t>On (1 press)		“OGNAK GNOUK”</a:t>
            </a:r>
          </a:p>
          <a:p>
            <a:pPr lvl="3"/>
            <a:r>
              <a:rPr lang="en-US" dirty="0"/>
              <a:t>Off (4 seconds) 	“GNOUK </a:t>
            </a:r>
            <a:r>
              <a:rPr lang="en-US" dirty="0" err="1"/>
              <a:t>GNOUK</a:t>
            </a:r>
            <a:r>
              <a:rPr lang="en-US" dirty="0"/>
              <a:t>”</a:t>
            </a:r>
          </a:p>
          <a:p>
            <a:pPr lvl="3"/>
            <a:r>
              <a:rPr lang="en-US" dirty="0"/>
              <a:t>When on (1 press)	“Hello, I am Eve. My Internet address is … + Status notifications”</a:t>
            </a:r>
          </a:p>
          <a:p>
            <a:pPr lvl="3"/>
            <a:r>
              <a:rPr lang="en-US" dirty="0"/>
              <a:t>When on (2 press)	Switch on/off autonomous life</a:t>
            </a:r>
          </a:p>
          <a:p>
            <a:pPr lvl="3"/>
            <a:endParaRPr lang="en-US" dirty="0"/>
          </a:p>
          <a:p>
            <a:pPr lvl="2"/>
            <a:r>
              <a:rPr lang="en-US" dirty="0"/>
              <a:t>Emergency turn off: Red button in neck</a:t>
            </a:r>
          </a:p>
          <a:p>
            <a:pPr lvl="3"/>
            <a:r>
              <a:rPr lang="en-US" dirty="0"/>
              <a:t>You </a:t>
            </a:r>
            <a:r>
              <a:rPr lang="en-US" b="1" dirty="0"/>
              <a:t>DO NOT </a:t>
            </a:r>
            <a:r>
              <a:rPr lang="en-US" dirty="0"/>
              <a:t>need to </a:t>
            </a:r>
            <a:r>
              <a:rPr lang="en-US" b="1" dirty="0"/>
              <a:t>OPEN FLAP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202500" lvl="3" indent="0">
              <a:buNone/>
            </a:pPr>
            <a:endParaRPr lang="en-US" dirty="0"/>
          </a:p>
          <a:p>
            <a:pPr lvl="2"/>
            <a:endParaRPr lang="en-US" dirty="0"/>
          </a:p>
          <a:p>
            <a:pPr marL="0" lvl="2" indent="0">
              <a:buNone/>
            </a:pPr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NAO and Pepper Tutorial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170" name="Picture 2" descr="https://lh3.googleusercontent.com/itzZiYb5ctVy5h-MuVhM6HKyKmg2Q_QSZs62hWD6zhYkw0KOBiJl8gTcj5FcagYywJFyxjRjR2eOxZOXA8KZW28fEsh6tjYAL4zxDuWohTFj3EJTe0vDk3Zhm6kesfRS0NdCAch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1" y="464489"/>
            <a:ext cx="2398712" cy="267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lh4.googleusercontent.com/5-JziSPM4x4OoTRKtq8GuSp6CYVXJ92BoDchYg7L0UJvWjD_36wE2ZM6yAfZKWIGkM3TAggpxhyoSeAAcJNqQs2wOVeIy7r1qY3CND_ImaudiEvLYPqh2Bhg1uwAZuBrae17scPW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400" y="2467527"/>
            <a:ext cx="1615281" cy="203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4050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Pepper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0099" y="1073150"/>
            <a:ext cx="5377951" cy="3496469"/>
          </a:xfrm>
        </p:spPr>
        <p:txBody>
          <a:bodyPr/>
          <a:lstStyle/>
          <a:p>
            <a:pPr lvl="2"/>
            <a:r>
              <a:rPr lang="en-US" dirty="0"/>
              <a:t>While testing:</a:t>
            </a:r>
          </a:p>
          <a:p>
            <a:pPr lvl="3"/>
            <a:r>
              <a:rPr lang="en-US" dirty="0"/>
              <a:t>Make sure Pepper has enough space to move around</a:t>
            </a:r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2"/>
            <a:r>
              <a:rPr lang="en-US" dirty="0"/>
              <a:t>Charger goes in the foot, turn the charger right until it clicks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After turning the robot off, leave it in the lab. It does not have to be put in its box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202500" lvl="3" indent="0">
              <a:buNone/>
            </a:pPr>
            <a:endParaRPr lang="en-US" dirty="0"/>
          </a:p>
          <a:p>
            <a:pPr lvl="2"/>
            <a:endParaRPr lang="en-US" dirty="0"/>
          </a:p>
          <a:p>
            <a:pPr marL="0" lvl="2" indent="0">
              <a:buNone/>
            </a:pPr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NAO and Pepper Tutorial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9218" name="Picture 2" descr="https://lh3.googleusercontent.com/i9W0fa4VOYTFzmX3x_3c9CpJilwKDab7OcI-qXW4TJ1UDRzCtKPRSPEuN_5INOE-5OYiUjLAn46FyFTfywTYCrYNFG5rHkCxWasVwb6Q4KN6wkBJ1yfWepdR0XAtTcGTugpMBH7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25" y="1141438"/>
            <a:ext cx="2657475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842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NAO Robot and Pepper robot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0099" y="1073150"/>
            <a:ext cx="7825978" cy="3496469"/>
          </a:xfrm>
        </p:spPr>
        <p:txBody>
          <a:bodyPr/>
          <a:lstStyle/>
          <a:p>
            <a:pPr marL="0" lvl="2" indent="0">
              <a:buNone/>
            </a:pPr>
            <a:r>
              <a:rPr lang="en-US" dirty="0"/>
              <a:t>Questions/or more details needed?</a:t>
            </a:r>
          </a:p>
          <a:p>
            <a:pPr marL="0" lvl="2" indent="0">
              <a:buNone/>
            </a:pP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0" lvl="2" indent="0">
              <a:buNone/>
            </a:pPr>
            <a:r>
              <a:rPr lang="en-US" dirty="0">
                <a:hlinkClick r:id="rId3"/>
              </a:rPr>
              <a:t>http://doc.aldebaran.com/2-4/index.html</a:t>
            </a: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lvl="2"/>
            <a:r>
              <a:rPr lang="en-US" dirty="0"/>
              <a:t>(or check out the help function of </a:t>
            </a:r>
            <a:r>
              <a:rPr lang="en-US" dirty="0" err="1"/>
              <a:t>choregraphe</a:t>
            </a:r>
            <a:r>
              <a:rPr lang="en-US" dirty="0"/>
              <a:t>)</a:t>
            </a:r>
          </a:p>
          <a:p>
            <a:pPr lvl="2"/>
            <a:endParaRPr lang="en-US" dirty="0"/>
          </a:p>
          <a:p>
            <a:pPr marL="0" lvl="2" indent="0">
              <a:buNone/>
            </a:pPr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NAO and Pepper Tutorial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42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Ue">
  <a:themeElements>
    <a:clrScheme name="TUe_kleuren">
      <a:dk1>
        <a:sysClr val="windowText" lastClr="000000"/>
      </a:dk1>
      <a:lt1>
        <a:sysClr val="window" lastClr="FFFFFF"/>
      </a:lt1>
      <a:dk2>
        <a:srgbClr val="C81919"/>
      </a:dk2>
      <a:lt2>
        <a:srgbClr val="101073"/>
      </a:lt2>
      <a:accent1>
        <a:srgbClr val="C81919"/>
      </a:accent1>
      <a:accent2>
        <a:srgbClr val="101073"/>
      </a:accent2>
      <a:accent3>
        <a:srgbClr val="0066CC"/>
      </a:accent3>
      <a:accent4>
        <a:srgbClr val="00A2DE"/>
      </a:accent4>
      <a:accent5>
        <a:srgbClr val="84D200"/>
      </a:accent5>
      <a:accent6>
        <a:srgbClr val="CEDF00"/>
      </a:accent6>
      <a:hlink>
        <a:srgbClr val="0563C1"/>
      </a:hlink>
      <a:folHlink>
        <a:srgbClr val="954F72"/>
      </a:folHlink>
    </a:clrScheme>
    <a:fontScheme name="TUe_Calib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e_presentatie16x9.potx" id="{770E10A8-3EF9-4F7C-A886-D4D190AA35FD}" vid="{61C23782-C5E4-40BF-AE15-3E192F0EFF69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TUe_presentatie16x9</Template>
  <TotalTime>9103</TotalTime>
  <Words>1922</Words>
  <Application>Microsoft Macintosh PowerPoint</Application>
  <PresentationFormat>On-screen Show (16:9)</PresentationFormat>
  <Paragraphs>531</Paragraphs>
  <Slides>37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Courier</vt:lpstr>
      <vt:lpstr>Courier New</vt:lpstr>
      <vt:lpstr>TUe</vt:lpstr>
      <vt:lpstr>PowerPoint Presentation</vt:lpstr>
      <vt:lpstr>Topics</vt:lpstr>
      <vt:lpstr>The NAO Robot</vt:lpstr>
      <vt:lpstr>Working with NAO</vt:lpstr>
      <vt:lpstr>Working with NAO</vt:lpstr>
      <vt:lpstr>The Pepper Robot</vt:lpstr>
      <vt:lpstr>Working with Pepper</vt:lpstr>
      <vt:lpstr>Working with Pepper</vt:lpstr>
      <vt:lpstr>NAO Robot and Pepper robot</vt:lpstr>
      <vt:lpstr>Reserving the robots</vt:lpstr>
      <vt:lpstr>Using Choregraphe</vt:lpstr>
      <vt:lpstr>Installation</vt:lpstr>
      <vt:lpstr>Using Choregraphe</vt:lpstr>
      <vt:lpstr>Behaviours</vt:lpstr>
      <vt:lpstr>Example</vt:lpstr>
      <vt:lpstr>Adjust code</vt:lpstr>
      <vt:lpstr>Connecting with the real robot</vt:lpstr>
      <vt:lpstr>Creating animations</vt:lpstr>
      <vt:lpstr>Timeline</vt:lpstr>
      <vt:lpstr>Animating the robot</vt:lpstr>
      <vt:lpstr>Directly storing keyframes</vt:lpstr>
      <vt:lpstr>Advanced stop-motion recording</vt:lpstr>
      <vt:lpstr>Editing recorded motions</vt:lpstr>
      <vt:lpstr>Using Python and Naoqi</vt:lpstr>
      <vt:lpstr>Manual Python Installation</vt:lpstr>
      <vt:lpstr>WinPython Installation (Easier!)</vt:lpstr>
      <vt:lpstr>Troubleshooting</vt:lpstr>
      <vt:lpstr>Installation</vt:lpstr>
      <vt:lpstr>OpenCV</vt:lpstr>
      <vt:lpstr>OpenCV</vt:lpstr>
      <vt:lpstr>NAO-lib</vt:lpstr>
      <vt:lpstr>Simulated robot</vt:lpstr>
      <vt:lpstr>Simulated robot</vt:lpstr>
      <vt:lpstr>Simulated robot</vt:lpstr>
      <vt:lpstr>Real robot</vt:lpstr>
      <vt:lpstr>Real robot</vt:lpstr>
      <vt:lpstr>Simple commands</vt:lpstr>
    </vt:vector>
  </TitlesOfParts>
  <Company>TU/e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 over 2 lines</dc:title>
  <dc:creator>Neggers, M.M.E.</dc:creator>
  <cp:lastModifiedBy>Cuijpers, Raymond</cp:lastModifiedBy>
  <cp:revision>195</cp:revision>
  <dcterms:created xsi:type="dcterms:W3CDTF">2018-10-19T08:11:14Z</dcterms:created>
  <dcterms:modified xsi:type="dcterms:W3CDTF">2024-04-23T10:57:38Z</dcterms:modified>
</cp:coreProperties>
</file>