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  <p:sldId id="283" r:id="rId3"/>
    <p:sldId id="280" r:id="rId4"/>
    <p:sldId id="281" r:id="rId5"/>
    <p:sldId id="282" r:id="rId6"/>
    <p:sldId id="258" r:id="rId7"/>
    <p:sldId id="259" r:id="rId8"/>
    <p:sldId id="260" r:id="rId9"/>
    <p:sldId id="265" r:id="rId10"/>
    <p:sldId id="266" r:id="rId11"/>
    <p:sldId id="267" r:id="rId12"/>
    <p:sldId id="264" r:id="rId13"/>
    <p:sldId id="262" r:id="rId14"/>
    <p:sldId id="263" r:id="rId15"/>
    <p:sldId id="261" r:id="rId16"/>
    <p:sldId id="269" r:id="rId17"/>
    <p:sldId id="268" r:id="rId18"/>
    <p:sldId id="270" r:id="rId19"/>
    <p:sldId id="271" r:id="rId20"/>
    <p:sldId id="273" r:id="rId21"/>
    <p:sldId id="274" r:id="rId22"/>
    <p:sldId id="272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4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95400"/>
            <a:ext cx="292417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orang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286000"/>
            <a:ext cx="5616575" cy="803275"/>
          </a:xfrm>
        </p:spPr>
        <p:txBody>
          <a:bodyPr anchor="t"/>
          <a:lstStyle>
            <a:lvl1pPr>
              <a:defRPr baseline="0"/>
            </a:lvl1pPr>
          </a:lstStyle>
          <a:p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081C5-5F55-40C4-822A-29FACD26C7D8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6F4A3-AC73-4001-80BA-EF132208A03B}" type="datetimeFigureOut">
              <a:rPr lang="en-US" altLang="en-US">
                <a:solidFill>
                  <a:srgbClr val="D6004A"/>
                </a:solidFill>
              </a:rPr>
              <a:pPr/>
              <a:t>5/6/2018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1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9CDF-0401-40CF-8057-DC09A7EE3F80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36CE7-FB5A-475D-9C8C-F508668A213A}" type="datetimeFigureOut">
              <a:rPr lang="en-US" altLang="en-US">
                <a:solidFill>
                  <a:srgbClr val="D6004A"/>
                </a:solidFill>
              </a:rPr>
              <a:pPr/>
              <a:t>5/6/2018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1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19537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3921125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7109B-445D-4A64-8F69-7E55204C241A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F4FFD-680D-45F5-8A2F-3415966CFA21}" type="datetimeFigureOut">
              <a:rPr lang="en-US" altLang="en-US">
                <a:solidFill>
                  <a:srgbClr val="D6004A"/>
                </a:solidFill>
              </a:rPr>
              <a:pPr/>
              <a:t>5/6/2018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024812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4ADA-922B-4641-B0A4-2ABFD00F184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065BB-03B5-4698-8DDB-71BCE1B073D1}" type="datetimeFigureOut">
              <a:rPr lang="en-US" altLang="en-US">
                <a:solidFill>
                  <a:srgbClr val="D6004A"/>
                </a:solidFill>
              </a:rPr>
              <a:pPr/>
              <a:t>5/6/2018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4C680-0440-4148-BB30-B74FB9BD059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98FC0-D0A3-4F6B-B4AC-AC1E52587FFA}" type="datetimeFigureOut">
              <a:rPr lang="en-US" altLang="en-US">
                <a:solidFill>
                  <a:srgbClr val="D6004A"/>
                </a:solidFill>
              </a:rPr>
              <a:pPr/>
              <a:t>5/6/2018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960EB-B150-4181-A538-00895C7ABDAD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F29C-5060-4E24-9DE2-CD67277C3F50}" type="datetimeFigureOut">
              <a:rPr lang="en-US" altLang="en-US">
                <a:solidFill>
                  <a:srgbClr val="D6004A"/>
                </a:solidFill>
              </a:rPr>
              <a:pPr/>
              <a:t>5/6/2018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11188" y="1306513"/>
            <a:ext cx="8410575" cy="47990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44725" y="6276975"/>
            <a:ext cx="49133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5263" y="6286500"/>
            <a:ext cx="1254125" cy="457200"/>
          </a:xfrm>
        </p:spPr>
        <p:txBody>
          <a:bodyPr/>
          <a:lstStyle>
            <a:lvl1pPr>
              <a:defRPr/>
            </a:lvl1pPr>
          </a:lstStyle>
          <a:p>
            <a:fld id="{47ED61AC-859B-4724-A3FF-E6637FEAF6AE}" type="datetime1">
              <a:rPr lang="en-US" altLang="en-US">
                <a:solidFill>
                  <a:srgbClr val="D6004A"/>
                </a:solidFill>
              </a:rPr>
              <a:pPr/>
              <a:t>5/6/2018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5175" y="6286500"/>
            <a:ext cx="611188" cy="457200"/>
          </a:xfrm>
        </p:spPr>
        <p:txBody>
          <a:bodyPr/>
          <a:lstStyle>
            <a:lvl1pPr>
              <a:defRPr/>
            </a:lvl1pPr>
          </a:lstStyle>
          <a:p>
            <a:fld id="{F9405728-62B4-48C9-8D01-B0796C8616EB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orange bar sm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248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het opmaakprofiel te bewerken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28797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567488"/>
            <a:ext cx="5762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484079E-BD0C-4765-97B5-67915398F4AE}" type="slidenum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0" name="Picture 11" descr="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0550" y="6567488"/>
            <a:ext cx="5397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B48595C-BB93-4422-9C97-3EA2405D564B}" type="datetimeFigureOut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5/6/2018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opmaakprofielen van de modeltekst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  <a:p>
            <a:pPr lvl="3"/>
            <a:r>
              <a:rPr lang="nl-NL" altLang="en-US" smtClean="0"/>
              <a:t>Vierde niveau</a:t>
            </a:r>
          </a:p>
          <a:p>
            <a:pPr lvl="4"/>
            <a:r>
              <a:rPr lang="nl-NL" altLang="en-US" smtClean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10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065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Manual </a:t>
            </a:r>
            <a:r>
              <a:rPr lang="en-US" dirty="0" err="1" smtClean="0"/>
              <a:t>nao</a:t>
            </a:r>
            <a:r>
              <a:rPr lang="en-US" dirty="0" smtClean="0"/>
              <a:t>-lib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73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detection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Sound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nao.InitSoundDetection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#index of sound start/</a:t>
            </a:r>
            <a:r>
              <a:rPr lang="en-US" dirty="0" smtClean="0"/>
              <a:t>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[1]		#</a:t>
            </a:r>
            <a:r>
              <a:rPr lang="en-US" dirty="0"/>
              <a:t>type: 1=start, 0=end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		#</a:t>
            </a:r>
            <a:r>
              <a:rPr lang="en-US" dirty="0"/>
              <a:t>confidence: probability that there was a sound</a:t>
            </a:r>
          </a:p>
        </p:txBody>
      </p:sp>
    </p:spTree>
    <p:extLst>
      <p:ext uri="{BB962C8B-B14F-4D97-AF65-F5344CB8AC3E}">
        <p14:creationId xmlns:p14="http://schemas.microsoft.com/office/powerpoint/2010/main" val="20983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Localization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Sound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nao.InitSoundLocalization</a:t>
            </a:r>
            <a:r>
              <a:rPr lang="en-US" dirty="0" smtClean="0"/>
              <a:t>(switch=True)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nao.DetectSoundLocation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#azimuth 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[1]</a:t>
            </a:r>
            <a:r>
              <a:rPr lang="en-US" dirty="0"/>
              <a:t>		</a:t>
            </a:r>
            <a:r>
              <a:rPr lang="en-US" dirty="0" smtClean="0"/>
              <a:t>#elevation </a:t>
            </a:r>
            <a:r>
              <a:rPr lang="en-US" dirty="0"/>
              <a:t>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[2]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/>
              <a:t>confidence: probability that there was a sound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[3]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 err="1" smtClean="0"/>
              <a:t>Headposition</a:t>
            </a:r>
            <a:r>
              <a:rPr lang="en-US" dirty="0" smtClean="0"/>
              <a:t> 6D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default postures: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Note: Prior to version 1.40 </a:t>
            </a:r>
            <a:r>
              <a:rPr lang="en-US" dirty="0" err="1" smtClean="0"/>
              <a:t>InitPose</a:t>
            </a:r>
            <a:r>
              <a:rPr lang="en-US" dirty="0" smtClean="0"/>
              <a:t> expects a crouch pose!!</a:t>
            </a:r>
          </a:p>
          <a:p>
            <a:endParaRPr lang="en-US" dirty="0" smtClean="0"/>
          </a:p>
          <a:p>
            <a:r>
              <a:rPr lang="en-US" smtClean="0"/>
              <a:t>From version </a:t>
            </a:r>
            <a:r>
              <a:rPr lang="en-US" dirty="0" smtClean="0"/>
              <a:t>1.40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10097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ao.Crouch</a:t>
            </a:r>
            <a:r>
              <a:rPr lang="en-US" dirty="0" smtClean="0"/>
              <a:t>() # </a:t>
            </a:r>
            <a:r>
              <a:rPr lang="en-US" dirty="0" err="1" smtClean="0"/>
              <a:t>goto</a:t>
            </a:r>
            <a:r>
              <a:rPr lang="en-US" dirty="0" smtClean="0"/>
              <a:t> crouch pose and turn motors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7749" y="426843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nao.GoToPosture</a:t>
            </a:r>
            <a:r>
              <a:rPr lang="en-US" dirty="0" smtClean="0"/>
              <a:t>(</a:t>
            </a:r>
            <a:r>
              <a:rPr lang="en-US" dirty="0" err="1" smtClean="0"/>
              <a:t>the_pose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#Available postures are “Stand”, “Sit”, “Crouch”,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walking there are two variants.</a:t>
            </a:r>
          </a:p>
          <a:p>
            <a:r>
              <a:rPr lang="en-US" dirty="0" smtClean="0"/>
              <a:t>The first variant sets the heading direction and speed (don’t forget to turn it off! (zero speed)):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second method expects a distance in 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Turn motors on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494402"/>
            <a:ext cx="6741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, </a:t>
            </a:r>
            <a:r>
              <a:rPr lang="en-US" dirty="0" err="1" smtClean="0"/>
              <a:t>freq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 """"</a:t>
            </a:r>
          </a:p>
          <a:p>
            <a:r>
              <a:rPr lang="en-US" dirty="0" smtClean="0"/>
              <a:t>    dx = forward speed, </a:t>
            </a:r>
            <a:r>
              <a:rPr lang="en-US" dirty="0" err="1" smtClean="0"/>
              <a:t>dtheta</a:t>
            </a:r>
            <a:r>
              <a:rPr lang="en-US" dirty="0" smtClean="0"/>
              <a:t> = rotational speed,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dy</a:t>
            </a:r>
            <a:r>
              <a:rPr lang="en-US" dirty="0" smtClean="0"/>
              <a:t> = </a:t>
            </a:r>
            <a:r>
              <a:rPr lang="en-US" dirty="0" err="1" smtClean="0"/>
              <a:t>sidewards</a:t>
            </a:r>
            <a:r>
              <a:rPr lang="en-US" dirty="0" smtClean="0"/>
              <a:t> speed, </a:t>
            </a:r>
            <a:r>
              <a:rPr lang="en-US" dirty="0" err="1" smtClean="0"/>
              <a:t>freq</a:t>
            </a:r>
            <a:r>
              <a:rPr lang="en-US" dirty="0" smtClean="0"/>
              <a:t> = step frequency.</a:t>
            </a:r>
          </a:p>
          <a:p>
            <a:r>
              <a:rPr lang="en-US" dirty="0" smtClean="0"/>
              <a:t>    Allows </a:t>
            </a:r>
            <a:r>
              <a:rPr lang="en-US" dirty="0" err="1" smtClean="0"/>
              <a:t>Nao</a:t>
            </a:r>
            <a:r>
              <a:rPr lang="en-US" dirty="0" smtClean="0"/>
              <a:t> to move in a certain direction</a:t>
            </a:r>
          </a:p>
          <a:p>
            <a:r>
              <a:rPr lang="en-US" dirty="0" smtClean="0"/>
              <a:t>    with a certain speed.</a:t>
            </a:r>
          </a:p>
          <a:p>
            <a:r>
              <a:rPr lang="en-US" dirty="0" smtClean="0"/>
              <a:t>All values should be -1 and 1 except </a:t>
            </a:r>
            <a:r>
              <a:rPr lang="en-US" dirty="0" err="1" smtClean="0"/>
              <a:t>freq</a:t>
            </a:r>
            <a:r>
              <a:rPr lang="en-US" dirty="0" smtClean="0"/>
              <a:t> between 0 and 1</a:t>
            </a:r>
          </a:p>
          <a:p>
            <a:r>
              <a:rPr lang="en-US" dirty="0" smtClean="0"/>
              <a:t>    """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nao.Walk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7749" y="5986425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 smtClean="0"/>
              <a:t>nao.Stiffen</a:t>
            </a:r>
            <a:r>
              <a:rPr lang="en-US" dirty="0" smtClean="0"/>
              <a:t>() # turns all motors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moving the head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forget to turn the </a:t>
            </a:r>
            <a:r>
              <a:rPr lang="en-US" dirty="0" err="1" smtClean="0"/>
              <a:t>headmotors</a:t>
            </a:r>
            <a:r>
              <a:rPr lang="en-US" dirty="0" smtClean="0"/>
              <a:t> on/off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8" y="1710097"/>
            <a:ext cx="8030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nao.MoveHead</a:t>
            </a:r>
            <a:r>
              <a:rPr lang="en-US" dirty="0" smtClean="0"/>
              <a:t>(</a:t>
            </a:r>
            <a:r>
              <a:rPr lang="en-US" dirty="0" err="1" smtClean="0"/>
              <a:t>yaw_val</a:t>
            </a:r>
            <a:r>
              <a:rPr lang="en-US" dirty="0" smtClean="0"/>
              <a:t>=0, </a:t>
            </a:r>
            <a:r>
              <a:rPr lang="en-US" dirty="0" err="1" smtClean="0"/>
              <a:t>pitch_val</a:t>
            </a:r>
            <a:r>
              <a:rPr lang="en-US" dirty="0" smtClean="0"/>
              <a:t>=0, </a:t>
            </a:r>
            <a:r>
              <a:rPr lang="en-US" dirty="0" err="1" smtClean="0"/>
              <a:t>isAbsolute</a:t>
            </a:r>
            <a:r>
              <a:rPr lang="en-US" dirty="0" smtClean="0"/>
              <a:t>=True, </a:t>
            </a:r>
            <a:r>
              <a:rPr lang="en-US" dirty="0" err="1" smtClean="0"/>
              <a:t>timeLists</a:t>
            </a:r>
            <a:r>
              <a:rPr lang="en-US" dirty="0" smtClean="0"/>
              <a:t>=[[1],[1]])</a:t>
            </a:r>
          </a:p>
          <a:p>
            <a:endParaRPr lang="en-US" dirty="0" smtClean="0"/>
          </a:p>
          <a:p>
            <a:r>
              <a:rPr lang="en-US" dirty="0" smtClean="0"/>
              <a:t>yaw=</a:t>
            </a:r>
            <a:r>
              <a:rPr lang="en-US" dirty="0" err="1" smtClean="0"/>
              <a:t>nao.GetYaw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pitch = </a:t>
            </a:r>
            <a:r>
              <a:rPr lang="en-US" dirty="0" err="1" smtClean="0"/>
              <a:t>nao.GetPitch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yaw, pitch = </a:t>
            </a:r>
            <a:r>
              <a:rPr lang="en-US" dirty="0" err="1" smtClean="0"/>
              <a:t>nao.GetYawPitch</a:t>
            </a:r>
            <a:r>
              <a:rPr lang="en-US" dirty="0" smtClean="0"/>
              <a:t>():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nao.InitTrack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ao.EndTrack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first needs to be initialized with the words to be recognized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initialized, speech recognition needs to be turned on.</a:t>
            </a:r>
          </a:p>
          <a:p>
            <a:endParaRPr lang="en-US" dirty="0" smtClean="0"/>
          </a:p>
          <a:p>
            <a:r>
              <a:rPr lang="en-US" dirty="0" smtClean="0"/>
              <a:t>When speech recognition is on, you can detect speech using: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4740" y="1948635"/>
            <a:ext cx="8030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myWordList</a:t>
            </a:r>
            <a:r>
              <a:rPr lang="en-US" dirty="0" smtClean="0"/>
              <a:t>=[“Hello”, “Yes”, “No”, What is your name?”]</a:t>
            </a:r>
          </a:p>
          <a:p>
            <a:r>
              <a:rPr lang="en-US" dirty="0" err="1" smtClean="0"/>
              <a:t>mylanguage</a:t>
            </a:r>
            <a:r>
              <a:rPr lang="en-US" dirty="0" smtClean="0"/>
              <a:t>=“English”</a:t>
            </a:r>
          </a:p>
          <a:p>
            <a:r>
              <a:rPr lang="en-US" dirty="0" err="1" smtClean="0"/>
              <a:t>nao.InitSpeech</a:t>
            </a:r>
            <a:r>
              <a:rPr lang="en-US" dirty="0" smtClean="0"/>
              <a:t>(</a:t>
            </a:r>
            <a:r>
              <a:rPr lang="en-US" dirty="0" err="1" smtClean="0"/>
              <a:t>myWordlist,myLanguage</a:t>
            </a:r>
            <a:r>
              <a:rPr lang="en-US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1124" y="4131833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ao.asr.subscribe</a:t>
            </a:r>
            <a:r>
              <a:rPr lang="en-US" dirty="0" smtClean="0"/>
              <a:t>(“</a:t>
            </a:r>
            <a:r>
              <a:rPr lang="en-US" dirty="0" err="1" smtClean="0"/>
              <a:t>MyModule</a:t>
            </a:r>
            <a:r>
              <a:rPr lang="en-US" dirty="0" smtClean="0"/>
              <a:t>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24" y="5429104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result=</a:t>
            </a:r>
            <a:r>
              <a:rPr lang="en-US" dirty="0" err="1" smtClean="0"/>
              <a:t>nao.DetectSpeech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404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contains the list of recognized words and the probability of being correct. The list is sorted, so that the most probable word is always first in the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robot needs to speak again you first need to turn speech recognition off.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next slide shows a simple 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1123" y="2433101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esult=[“</a:t>
            </a:r>
            <a:r>
              <a:rPr lang="en-US" dirty="0" err="1" smtClean="0"/>
              <a:t>MyFirstWord</a:t>
            </a:r>
            <a:r>
              <a:rPr lang="en-US" dirty="0" smtClean="0"/>
              <a:t>”, 0.312414, “</a:t>
            </a:r>
            <a:r>
              <a:rPr lang="en-US" dirty="0" err="1" smtClean="0"/>
              <a:t>MySecondWord</a:t>
            </a:r>
            <a:r>
              <a:rPr lang="en-US" dirty="0" smtClean="0"/>
              <a:t>”, 0.103141]</a:t>
            </a:r>
          </a:p>
        </p:txBody>
      </p:sp>
      <p:sp>
        <p:nvSpPr>
          <p:cNvPr id="7" name="Rectangle 6"/>
          <p:cNvSpPr/>
          <p:nvPr/>
        </p:nvSpPr>
        <p:spPr>
          <a:xfrm>
            <a:off x="871124" y="4031920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result=</a:t>
            </a:r>
            <a:r>
              <a:rPr lang="en-US" dirty="0" err="1" smtClean="0"/>
              <a:t>nao.asr.unsubscribe</a:t>
            </a:r>
            <a:r>
              <a:rPr lang="en-US" dirty="0" smtClean="0"/>
              <a:t>(“</a:t>
            </a:r>
            <a:r>
              <a:rPr lang="en-US" dirty="0" err="1" smtClean="0"/>
              <a:t>MyModule</a:t>
            </a:r>
            <a:r>
              <a:rPr lang="en-US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7408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777" y="1611534"/>
            <a:ext cx="803047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testspeech</a:t>
            </a:r>
            <a:r>
              <a:rPr lang="en-US" dirty="0"/>
              <a:t>(</a:t>
            </a:r>
            <a:r>
              <a:rPr lang="en-US" dirty="0" err="1"/>
              <a:t>maxcount</a:t>
            </a:r>
            <a:r>
              <a:rPr lang="en-US" dirty="0"/>
              <a:t>=50):</a:t>
            </a:r>
          </a:p>
          <a:p>
            <a:r>
              <a:rPr lang="en-US" dirty="0"/>
              <a:t>    </a:t>
            </a:r>
            <a:r>
              <a:rPr lang="en-US" dirty="0" err="1"/>
              <a:t>wordList</a:t>
            </a:r>
            <a:r>
              <a:rPr lang="en-US" dirty="0"/>
              <a:t>=["</a:t>
            </a:r>
            <a:r>
              <a:rPr lang="en-US" dirty="0" err="1"/>
              <a:t>yes","no","hello</a:t>
            </a:r>
            <a:r>
              <a:rPr lang="en-US" dirty="0"/>
              <a:t>", "</a:t>
            </a:r>
            <a:r>
              <a:rPr lang="en-US" dirty="0" err="1"/>
              <a:t>Nao","goodbye</a:t>
            </a:r>
            <a:r>
              <a:rPr lang="en-US" dirty="0"/>
              <a:t>"]</a:t>
            </a:r>
          </a:p>
          <a:p>
            <a:r>
              <a:rPr lang="en-US" dirty="0"/>
              <a:t>    </a:t>
            </a:r>
            <a:r>
              <a:rPr lang="en-US" dirty="0" err="1"/>
              <a:t>the_language</a:t>
            </a:r>
            <a:r>
              <a:rPr lang="en-US" dirty="0"/>
              <a:t>="English"</a:t>
            </a:r>
          </a:p>
          <a:p>
            <a:r>
              <a:rPr lang="en-US" dirty="0"/>
              <a:t>    </a:t>
            </a:r>
            <a:r>
              <a:rPr lang="en-US" dirty="0" err="1"/>
              <a:t>nao.InitSpeech</a:t>
            </a:r>
            <a:r>
              <a:rPr lang="en-US" dirty="0"/>
              <a:t>(</a:t>
            </a:r>
            <a:r>
              <a:rPr lang="en-US" dirty="0" err="1"/>
              <a:t>wordList,the_language</a:t>
            </a:r>
            <a:r>
              <a:rPr lang="en-US" dirty="0"/>
              <a:t>)</a:t>
            </a:r>
          </a:p>
          <a:p>
            <a:r>
              <a:rPr lang="en-US" dirty="0"/>
              <a:t>    count=0</a:t>
            </a:r>
          </a:p>
          <a:p>
            <a:r>
              <a:rPr lang="en-US" dirty="0"/>
              <a:t>    </a:t>
            </a:r>
            <a:r>
              <a:rPr lang="en-US" dirty="0" err="1"/>
              <a:t>nao.asr.subscribe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while count&lt;</a:t>
            </a:r>
            <a:r>
              <a:rPr lang="en-US" dirty="0" err="1"/>
              <a:t>maxcount</a:t>
            </a:r>
            <a:r>
              <a:rPr lang="en-US" dirty="0"/>
              <a:t>:</a:t>
            </a:r>
          </a:p>
          <a:p>
            <a:r>
              <a:rPr lang="en-US" dirty="0"/>
              <a:t>       </a:t>
            </a:r>
            <a:r>
              <a:rPr lang="en-US" dirty="0" smtClean="0"/>
              <a:t> result=</a:t>
            </a:r>
            <a:r>
              <a:rPr lang="en-US" dirty="0" err="1" smtClean="0"/>
              <a:t>nao.DetectSpeech</a:t>
            </a:r>
            <a:r>
              <a:rPr lang="en-US" dirty="0"/>
              <a:t>()</a:t>
            </a:r>
          </a:p>
          <a:p>
            <a:r>
              <a:rPr lang="en-US" dirty="0" smtClean="0"/>
              <a:t>        if </a:t>
            </a:r>
            <a:r>
              <a:rPr lang="en-US" dirty="0" err="1"/>
              <a:t>len</a:t>
            </a:r>
            <a:r>
              <a:rPr lang="en-US" dirty="0"/>
              <a:t>(result)&gt;0:</a:t>
            </a:r>
          </a:p>
          <a:p>
            <a:r>
              <a:rPr lang="en-US" dirty="0"/>
              <a:t>            print result</a:t>
            </a:r>
          </a:p>
          <a:p>
            <a:r>
              <a:rPr lang="en-US" dirty="0"/>
              <a:t>            </a:t>
            </a:r>
            <a:r>
              <a:rPr lang="en-US" dirty="0" err="1"/>
              <a:t>nao.asr.unsubscribe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        </a:t>
            </a:r>
            <a:r>
              <a:rPr lang="en-US" dirty="0" err="1"/>
              <a:t>nao.Say</a:t>
            </a:r>
            <a:r>
              <a:rPr lang="en-US" dirty="0"/>
              <a:t>("You said: "+result[0]+".")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(0.2)</a:t>
            </a:r>
          </a:p>
          <a:p>
            <a:r>
              <a:rPr lang="en-US" dirty="0"/>
              <a:t>            </a:t>
            </a:r>
            <a:r>
              <a:rPr lang="en-US" dirty="0" err="1"/>
              <a:t>nao.asr.subscribe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(0.2)</a:t>
            </a:r>
          </a:p>
          <a:p>
            <a:r>
              <a:rPr lang="en-US" dirty="0"/>
              <a:t>        count=count+1</a:t>
            </a:r>
          </a:p>
          <a:p>
            <a:r>
              <a:rPr lang="en-US" dirty="0"/>
              <a:t>    </a:t>
            </a:r>
            <a:r>
              <a:rPr lang="en-US" dirty="0" err="1"/>
              <a:t>nao.asr.unsubscribe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60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choregraphe</a:t>
            </a:r>
            <a:r>
              <a:rPr lang="en-US" dirty="0" smtClean="0"/>
              <a:t>, one can export movement files to Python</a:t>
            </a:r>
          </a:p>
          <a:p>
            <a:r>
              <a:rPr lang="en-US" dirty="0" smtClean="0"/>
              <a:t>To run them, make sure that these movement files are findable by Python in a gestures subdirectory.</a:t>
            </a:r>
          </a:p>
          <a:p>
            <a:r>
              <a:rPr lang="en-US" dirty="0" smtClean="0"/>
              <a:t>Typically you put all “gestures” in a subdirectory “gestures” of your project. The file extension is by default “.</a:t>
            </a:r>
            <a:r>
              <a:rPr lang="en-US" dirty="0" err="1" smtClean="0"/>
              <a:t>py</a:t>
            </a:r>
            <a:r>
              <a:rPr lang="en-US" dirty="0" smtClean="0"/>
              <a:t>”  or “.</a:t>
            </a:r>
            <a:r>
              <a:rPr lang="en-US" dirty="0" err="1" smtClean="0"/>
              <a:t>ges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 list all available gestures:</a:t>
            </a:r>
          </a:p>
          <a:p>
            <a:endParaRPr lang="en-US" dirty="0"/>
          </a:p>
          <a:p>
            <a:r>
              <a:rPr lang="en-US" dirty="0" smtClean="0"/>
              <a:t>To play back single gesture: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8261" y="48171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nao.GetAvailableGestures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261" y="568218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nao.RunMovement</a:t>
            </a:r>
            <a:r>
              <a:rPr lang="en-US" dirty="0" smtClean="0"/>
              <a:t>(“the_name_of_the_gesture.py”)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0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LED patterns, make sure that these LED pattern files are findable by Python in a “led” subdirectory. </a:t>
            </a:r>
          </a:p>
          <a:p>
            <a:r>
              <a:rPr lang="en-US" dirty="0" smtClean="0"/>
              <a:t>Typically you put all LED patterns in a subdirectory “led” of your project.</a:t>
            </a:r>
          </a:p>
          <a:p>
            <a:endParaRPr lang="en-US" dirty="0" smtClean="0"/>
          </a:p>
          <a:p>
            <a:r>
              <a:rPr lang="en-US" dirty="0" smtClean="0"/>
              <a:t>To list all available LED patterns:</a:t>
            </a:r>
          </a:p>
          <a:p>
            <a:endParaRPr lang="en-US" dirty="0"/>
          </a:p>
          <a:p>
            <a:r>
              <a:rPr lang="en-US" dirty="0" smtClean="0"/>
              <a:t>To play back single LED pattern: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8261" y="4008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nao.GetAvailableLEDPatterns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261" y="4913555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nao.RunLED</a:t>
            </a:r>
            <a:r>
              <a:rPr lang="en-US" dirty="0" smtClean="0"/>
              <a:t>(“</a:t>
            </a:r>
            <a:r>
              <a:rPr lang="en-US" dirty="0" err="1" smtClean="0"/>
              <a:t>the_name_of_the_led_pattern.led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you can use nao.py you need to import it and initialize it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nao.InitProxy</a:t>
            </a:r>
            <a:r>
              <a:rPr lang="en-US" dirty="0" smtClean="0"/>
              <a:t> </a:t>
            </a:r>
            <a:r>
              <a:rPr lang="en-US" dirty="0" smtClean="0"/>
              <a:t>connects to the robot specified by the IP address of the robot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nao_nocv_2_0 as </a:t>
            </a:r>
            <a:r>
              <a:rPr lang="en-US" dirty="0" err="1" smtClean="0"/>
              <a:t>nao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obot_IP</a:t>
            </a:r>
            <a:r>
              <a:rPr lang="en-US" dirty="0" smtClean="0"/>
              <a:t>=“127.0.0.1”</a:t>
            </a:r>
            <a:endParaRPr lang="en-US" dirty="0"/>
          </a:p>
          <a:p>
            <a:r>
              <a:rPr lang="en-US" dirty="0" err="1" smtClean="0"/>
              <a:t>nao.InitProxy</a:t>
            </a:r>
            <a:r>
              <a:rPr lang="en-US" dirty="0" smtClean="0"/>
              <a:t>(</a:t>
            </a:r>
            <a:r>
              <a:rPr lang="en-US" dirty="0" err="1" smtClean="0"/>
              <a:t>robot_IP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332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Pattern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LED pattern is a csv file (“;” as delimiter)</a:t>
            </a:r>
          </a:p>
          <a:p>
            <a:r>
              <a:rPr lang="en-US" dirty="0" smtClean="0"/>
              <a:t>The first row contains text labels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 err="1" smtClean="0"/>
              <a:t>Groupname</a:t>
            </a:r>
            <a:r>
              <a:rPr lang="en-US" sz="1800" dirty="0" smtClean="0"/>
              <a:t> specifies the LED group as defined in </a:t>
            </a:r>
            <a:r>
              <a:rPr lang="en-US" sz="1800" dirty="0" err="1" smtClean="0"/>
              <a:t>naoqi</a:t>
            </a:r>
            <a:r>
              <a:rPr lang="en-US" sz="1800" dirty="0" smtClean="0"/>
              <a:t> (see SDK manual)</a:t>
            </a:r>
          </a:p>
          <a:p>
            <a:r>
              <a:rPr lang="en-US" sz="1800" dirty="0" err="1" smtClean="0"/>
              <a:t>r,g,b</a:t>
            </a:r>
            <a:r>
              <a:rPr lang="en-US" sz="1800" dirty="0" smtClean="0"/>
              <a:t> are integers between 0 and 255 that specify the RGB </a:t>
            </a:r>
            <a:r>
              <a:rPr lang="en-US" sz="1800" dirty="0" err="1" smtClean="0"/>
              <a:t>colour</a:t>
            </a:r>
            <a:endParaRPr lang="en-US" sz="1800" dirty="0" smtClean="0"/>
          </a:p>
          <a:p>
            <a:r>
              <a:rPr lang="en-US" sz="1800" dirty="0" smtClean="0"/>
              <a:t>Frequency is the frequency in Hz; 0 is </a:t>
            </a:r>
            <a:r>
              <a:rPr lang="en-US" sz="1800" dirty="0"/>
              <a:t>c</a:t>
            </a:r>
            <a:r>
              <a:rPr lang="en-US" sz="1800" dirty="0" smtClean="0"/>
              <a:t>ontinuously on</a:t>
            </a:r>
          </a:p>
          <a:p>
            <a:r>
              <a:rPr lang="en-US" sz="1800" dirty="0" smtClean="0"/>
              <a:t>Duration specifies the duration of the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in s.</a:t>
            </a:r>
            <a:endParaRPr lang="en-US" sz="18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8114"/>
              </p:ext>
            </p:extLst>
          </p:nvPr>
        </p:nvGraphicFramePr>
        <p:xfrm>
          <a:off x="965994" y="2184876"/>
          <a:ext cx="5644356" cy="21204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40726"/>
                <a:gridCol w="940726"/>
                <a:gridCol w="940726"/>
                <a:gridCol w="940726"/>
                <a:gridCol w="940726"/>
                <a:gridCol w="940726"/>
              </a:tblGrid>
              <a:tr h="10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groupname</a:t>
                      </a:r>
                      <a:r>
                        <a:rPr lang="en-US" sz="1400" u="none" strike="noStrike" dirty="0">
                          <a:effectLst/>
                        </a:rPr>
                        <a:t>(see help.txt)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frequency(0 = continuously 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duration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FaceLeds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FaceLeds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Pattern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groups:</a:t>
            </a:r>
          </a:p>
          <a:p>
            <a:endParaRPr lang="en-US" dirty="0" smtClean="0"/>
          </a:p>
          <a:p>
            <a:r>
              <a:rPr lang="en-US" sz="1200" dirty="0" smtClean="0"/>
              <a:t>[</a:t>
            </a:r>
            <a:r>
              <a:rPr lang="en-US" sz="1200" dirty="0"/>
              <a:t>'</a:t>
            </a:r>
            <a:r>
              <a:rPr lang="en-US" sz="1200" dirty="0" err="1"/>
              <a:t>AllLeds</a:t>
            </a:r>
            <a:r>
              <a:rPr lang="en-US" sz="1200" dirty="0"/>
              <a:t>', '</a:t>
            </a:r>
            <a:r>
              <a:rPr lang="en-US" sz="1200" dirty="0" err="1"/>
              <a:t>AllLedsBlue</a:t>
            </a:r>
            <a:r>
              <a:rPr lang="en-US" sz="1200" dirty="0"/>
              <a:t>', '</a:t>
            </a:r>
            <a:r>
              <a:rPr lang="en-US" sz="1200" dirty="0" err="1"/>
              <a:t>AllLedsGreen</a:t>
            </a:r>
            <a:r>
              <a:rPr lang="en-US" sz="1200" dirty="0"/>
              <a:t>', '</a:t>
            </a:r>
            <a:r>
              <a:rPr lang="en-US" sz="1200" dirty="0" err="1"/>
              <a:t>AllLedsRed</a:t>
            </a:r>
            <a:r>
              <a:rPr lang="en-US" sz="1200" dirty="0"/>
              <a:t>', '</a:t>
            </a:r>
            <a:r>
              <a:rPr lang="en-US" sz="1200" dirty="0" err="1"/>
              <a:t>BrainLeds</a:t>
            </a:r>
            <a:r>
              <a:rPr lang="en-US" sz="1200" dirty="0"/>
              <a:t>', '</a:t>
            </a:r>
            <a:r>
              <a:rPr lang="en-US" sz="1200" dirty="0" err="1"/>
              <a:t>BrainLedsBack</a:t>
            </a:r>
            <a:r>
              <a:rPr lang="en-US" sz="1200" dirty="0"/>
              <a:t>', '</a:t>
            </a:r>
            <a:r>
              <a:rPr lang="en-US" sz="1200" dirty="0" err="1"/>
              <a:t>BrainLedsFront</a:t>
            </a:r>
            <a:r>
              <a:rPr lang="en-US" sz="1200" dirty="0"/>
              <a:t>', '</a:t>
            </a:r>
            <a:r>
              <a:rPr lang="en-US" sz="1200" dirty="0" err="1"/>
              <a:t>BrainLedsLeft</a:t>
            </a:r>
            <a:r>
              <a:rPr lang="en-US" sz="1200" dirty="0"/>
              <a:t>', '</a:t>
            </a:r>
            <a:r>
              <a:rPr lang="en-US" sz="1200" dirty="0" err="1"/>
              <a:t>BrainLedsMiddle</a:t>
            </a:r>
            <a:r>
              <a:rPr lang="en-US" sz="1200" dirty="0"/>
              <a:t>', '</a:t>
            </a:r>
            <a:r>
              <a:rPr lang="en-US" sz="1200" dirty="0" err="1"/>
              <a:t>BrainLedsRight</a:t>
            </a:r>
            <a:r>
              <a:rPr lang="en-US" sz="1200" dirty="0"/>
              <a:t>', '</a:t>
            </a:r>
            <a:r>
              <a:rPr lang="en-US" sz="1200" dirty="0" err="1"/>
              <a:t>ChestLeds</a:t>
            </a:r>
            <a:r>
              <a:rPr lang="en-US" sz="1200" dirty="0"/>
              <a:t>', '</a:t>
            </a:r>
            <a:r>
              <a:rPr lang="en-US" sz="1200" dirty="0" err="1"/>
              <a:t>EarLeds</a:t>
            </a:r>
            <a:r>
              <a:rPr lang="en-US" sz="1200" dirty="0"/>
              <a:t>', 'FaceLed0', 'FaceLed1', 'FaceLed2', 'FaceLed3', 'FaceLed4', 'FaceLed5', 'FaceLed6', 'FaceLed7', 'FaceLedLeft0', 'FaceLedLeft1', 'FaceLedLeft2', 'FaceLedLeft3', 'FaceLedLeft4', 'FaceLedLeft5', 'FaceLedLeft6', 'FaceLedLeft7', 'FaceLedRight0', 'FaceLedRight1', 'FaceLedRight2', 'FaceLedRight3', 'FaceLedRight4', 'FaceLedRight5', 'FaceLedRight6', 'FaceLedRight7', '</a:t>
            </a:r>
            <a:r>
              <a:rPr lang="en-US" sz="1200" dirty="0" err="1"/>
              <a:t>FaceLeds</a:t>
            </a:r>
            <a:r>
              <a:rPr lang="en-US" sz="1200" dirty="0"/>
              <a:t>', '</a:t>
            </a:r>
            <a:r>
              <a:rPr lang="en-US" sz="1200" dirty="0" err="1"/>
              <a:t>FaceLedsBottom</a:t>
            </a:r>
            <a:r>
              <a:rPr lang="en-US" sz="1200" dirty="0"/>
              <a:t>', '</a:t>
            </a:r>
            <a:r>
              <a:rPr lang="en-US" sz="1200" dirty="0" err="1"/>
              <a:t>FaceLedsExternal</a:t>
            </a:r>
            <a:r>
              <a:rPr lang="en-US" sz="1200" dirty="0"/>
              <a:t>', '</a:t>
            </a:r>
            <a:r>
              <a:rPr lang="en-US" sz="1200" dirty="0" err="1"/>
              <a:t>FaceLedsInternal</a:t>
            </a:r>
            <a:r>
              <a:rPr lang="en-US" sz="1200" dirty="0"/>
              <a:t>', '</a:t>
            </a:r>
            <a:r>
              <a:rPr lang="en-US" sz="1200" dirty="0" err="1"/>
              <a:t>FaceLedsLeftBottom</a:t>
            </a:r>
            <a:r>
              <a:rPr lang="en-US" sz="1200" dirty="0"/>
              <a:t>', '</a:t>
            </a:r>
            <a:r>
              <a:rPr lang="en-US" sz="1200" dirty="0" err="1"/>
              <a:t>FaceLedsLeftExternal</a:t>
            </a:r>
            <a:r>
              <a:rPr lang="en-US" sz="1200" dirty="0"/>
              <a:t>', '</a:t>
            </a:r>
            <a:r>
              <a:rPr lang="en-US" sz="1200" dirty="0" err="1"/>
              <a:t>FaceLedsLeftInternal</a:t>
            </a:r>
            <a:r>
              <a:rPr lang="en-US" sz="1200" dirty="0"/>
              <a:t>', '</a:t>
            </a:r>
            <a:r>
              <a:rPr lang="en-US" sz="1200" dirty="0" err="1"/>
              <a:t>FaceLedsLeftTop</a:t>
            </a:r>
            <a:r>
              <a:rPr lang="en-US" sz="1200" dirty="0"/>
              <a:t>', '</a:t>
            </a:r>
            <a:r>
              <a:rPr lang="en-US" sz="1200" dirty="0" err="1"/>
              <a:t>FaceLedsRightBottom</a:t>
            </a:r>
            <a:r>
              <a:rPr lang="en-US" sz="1200" dirty="0"/>
              <a:t>', '</a:t>
            </a:r>
            <a:r>
              <a:rPr lang="en-US" sz="1200" dirty="0" err="1"/>
              <a:t>FaceLedsRightExternal</a:t>
            </a:r>
            <a:r>
              <a:rPr lang="en-US" sz="1200" dirty="0"/>
              <a:t>', '</a:t>
            </a:r>
            <a:r>
              <a:rPr lang="en-US" sz="1200" dirty="0" err="1"/>
              <a:t>FaceLedsRightInternal</a:t>
            </a:r>
            <a:r>
              <a:rPr lang="en-US" sz="1200" dirty="0"/>
              <a:t>', '</a:t>
            </a:r>
            <a:r>
              <a:rPr lang="en-US" sz="1200" dirty="0" err="1"/>
              <a:t>FaceLedsRightTop</a:t>
            </a:r>
            <a:r>
              <a:rPr lang="en-US" sz="1200" dirty="0"/>
              <a:t>', '</a:t>
            </a:r>
            <a:r>
              <a:rPr lang="en-US" sz="1200" dirty="0" err="1"/>
              <a:t>FaceLedsTop</a:t>
            </a:r>
            <a:r>
              <a:rPr lang="en-US" sz="1200" dirty="0"/>
              <a:t>', '</a:t>
            </a:r>
            <a:r>
              <a:rPr lang="en-US" sz="1200" dirty="0" err="1"/>
              <a:t>FeetLeds</a:t>
            </a:r>
            <a:r>
              <a:rPr lang="en-US" sz="1200" dirty="0"/>
              <a:t>', '</a:t>
            </a:r>
            <a:r>
              <a:rPr lang="en-US" sz="1200" dirty="0" err="1"/>
              <a:t>LeftEarLeds</a:t>
            </a:r>
            <a:r>
              <a:rPr lang="en-US" sz="1200" dirty="0"/>
              <a:t>', '</a:t>
            </a:r>
            <a:r>
              <a:rPr lang="en-US" sz="1200" dirty="0" err="1"/>
              <a:t>LeftEarLedsBack</a:t>
            </a:r>
            <a:r>
              <a:rPr lang="en-US" sz="1200" dirty="0"/>
              <a:t>', '</a:t>
            </a:r>
            <a:r>
              <a:rPr lang="en-US" sz="1200" dirty="0" err="1"/>
              <a:t>LeftEarLedsEven</a:t>
            </a:r>
            <a:r>
              <a:rPr lang="en-US" sz="1200" dirty="0"/>
              <a:t>', '</a:t>
            </a:r>
            <a:r>
              <a:rPr lang="en-US" sz="1200" dirty="0" err="1"/>
              <a:t>LeftEarLedsFront</a:t>
            </a:r>
            <a:r>
              <a:rPr lang="en-US" sz="1200" dirty="0"/>
              <a:t>', '</a:t>
            </a:r>
            <a:r>
              <a:rPr lang="en-US" sz="1200" dirty="0" err="1"/>
              <a:t>LeftEarLedsOdd</a:t>
            </a:r>
            <a:r>
              <a:rPr lang="en-US" sz="1200" dirty="0"/>
              <a:t>', '</a:t>
            </a:r>
            <a:r>
              <a:rPr lang="en-US" sz="1200" dirty="0" err="1"/>
              <a:t>LeftFaceLeds</a:t>
            </a:r>
            <a:r>
              <a:rPr lang="en-US" sz="1200" dirty="0"/>
              <a:t>', '</a:t>
            </a:r>
            <a:r>
              <a:rPr lang="en-US" sz="1200" dirty="0" err="1"/>
              <a:t>LeftFaceLedsBlue</a:t>
            </a:r>
            <a:r>
              <a:rPr lang="en-US" sz="1200" dirty="0"/>
              <a:t>', '</a:t>
            </a:r>
            <a:r>
              <a:rPr lang="en-US" sz="1200" dirty="0" err="1"/>
              <a:t>LeftFaceLedsGreen</a:t>
            </a:r>
            <a:r>
              <a:rPr lang="en-US" sz="1200" dirty="0"/>
              <a:t>', '</a:t>
            </a:r>
            <a:r>
              <a:rPr lang="en-US" sz="1200" dirty="0" err="1"/>
              <a:t>LeftFaceLedsRed</a:t>
            </a:r>
            <a:r>
              <a:rPr lang="en-US" sz="1200" dirty="0"/>
              <a:t>', '</a:t>
            </a:r>
            <a:r>
              <a:rPr lang="en-US" sz="1200" dirty="0" err="1"/>
              <a:t>LeftFootLeds</a:t>
            </a:r>
            <a:r>
              <a:rPr lang="en-US" sz="1200" dirty="0"/>
              <a:t>', '</a:t>
            </a:r>
            <a:r>
              <a:rPr lang="en-US" sz="1200" dirty="0" err="1"/>
              <a:t>RightEarLeds</a:t>
            </a:r>
            <a:r>
              <a:rPr lang="en-US" sz="1200" dirty="0"/>
              <a:t>', '</a:t>
            </a:r>
            <a:r>
              <a:rPr lang="en-US" sz="1200" dirty="0" err="1"/>
              <a:t>RightEarLedsBack</a:t>
            </a:r>
            <a:r>
              <a:rPr lang="en-US" sz="1200" dirty="0"/>
              <a:t>', '</a:t>
            </a:r>
            <a:r>
              <a:rPr lang="en-US" sz="1200" dirty="0" err="1"/>
              <a:t>RightEarLedsEven</a:t>
            </a:r>
            <a:r>
              <a:rPr lang="en-US" sz="1200" dirty="0"/>
              <a:t>', '</a:t>
            </a:r>
            <a:r>
              <a:rPr lang="en-US" sz="1200" dirty="0" err="1"/>
              <a:t>RightEarLedsFront</a:t>
            </a:r>
            <a:r>
              <a:rPr lang="en-US" sz="1200" dirty="0"/>
              <a:t>', '</a:t>
            </a:r>
            <a:r>
              <a:rPr lang="en-US" sz="1200" dirty="0" err="1"/>
              <a:t>RightEarLedsOdd</a:t>
            </a:r>
            <a:r>
              <a:rPr lang="en-US" sz="1200" dirty="0"/>
              <a:t>', '</a:t>
            </a:r>
            <a:r>
              <a:rPr lang="en-US" sz="1200" dirty="0" err="1"/>
              <a:t>RightFaceLeds</a:t>
            </a:r>
            <a:r>
              <a:rPr lang="en-US" sz="1200" dirty="0"/>
              <a:t>', '</a:t>
            </a:r>
            <a:r>
              <a:rPr lang="en-US" sz="1200" dirty="0" err="1"/>
              <a:t>RightFaceLedsBlue</a:t>
            </a:r>
            <a:r>
              <a:rPr lang="en-US" sz="1200" dirty="0"/>
              <a:t>', '</a:t>
            </a:r>
            <a:r>
              <a:rPr lang="en-US" sz="1200" dirty="0" err="1"/>
              <a:t>RightFaceLedsGreen</a:t>
            </a:r>
            <a:r>
              <a:rPr lang="en-US" sz="1200" dirty="0"/>
              <a:t>', '</a:t>
            </a:r>
            <a:r>
              <a:rPr lang="en-US" sz="1200" dirty="0" err="1"/>
              <a:t>RightFaceLedsRed</a:t>
            </a:r>
            <a:r>
              <a:rPr lang="en-US" sz="1200" dirty="0"/>
              <a:t>', '</a:t>
            </a:r>
            <a:r>
              <a:rPr lang="en-US" sz="1200" dirty="0" err="1"/>
              <a:t>RightFootLeds</a:t>
            </a:r>
            <a:r>
              <a:rPr lang="en-US" sz="1200" dirty="0"/>
              <a:t>']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4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test: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1513" y="200252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testleds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dirty="0" err="1"/>
              <a:t>leds</a:t>
            </a:r>
            <a:r>
              <a:rPr lang="en-US" dirty="0"/>
              <a:t>=</a:t>
            </a:r>
            <a:r>
              <a:rPr lang="en-US" dirty="0" err="1"/>
              <a:t>nao.GetAvailableLEDPatterns</a:t>
            </a:r>
            <a:r>
              <a:rPr lang="en-US" dirty="0"/>
              <a:t>()</a:t>
            </a:r>
          </a:p>
          <a:p>
            <a:r>
              <a:rPr lang="en-US" dirty="0"/>
              <a:t>    for l in </a:t>
            </a:r>
            <a:r>
              <a:rPr lang="en-US" dirty="0" err="1"/>
              <a:t>leds</a:t>
            </a:r>
            <a:r>
              <a:rPr lang="en-US" dirty="0"/>
              <a:t>:</a:t>
            </a:r>
          </a:p>
          <a:p>
            <a:r>
              <a:rPr lang="en-US" dirty="0"/>
              <a:t>        print "LED pattern ", l, </a:t>
            </a:r>
          </a:p>
          <a:p>
            <a:r>
              <a:rPr lang="en-US" dirty="0"/>
              <a:t>        </a:t>
            </a:r>
            <a:r>
              <a:rPr lang="en-US" dirty="0" err="1"/>
              <a:t>nao.RunLED</a:t>
            </a:r>
            <a:r>
              <a:rPr lang="en-US" dirty="0"/>
              <a:t>(l)</a:t>
            </a:r>
          </a:p>
          <a:p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(3)</a:t>
            </a:r>
          </a:p>
          <a:p>
            <a:r>
              <a:rPr lang="en-US" dirty="0"/>
              <a:t>        print " done."</a:t>
            </a:r>
          </a:p>
        </p:txBody>
      </p:sp>
    </p:spTree>
    <p:extLst>
      <p:ext uri="{BB962C8B-B14F-4D97-AF65-F5344CB8AC3E}">
        <p14:creationId xmlns:p14="http://schemas.microsoft.com/office/powerpoint/2010/main" val="265941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NaO</a:t>
            </a:r>
            <a:r>
              <a:rPr lang="en-US" dirty="0" smtClean="0"/>
              <a:t>-Lib </a:t>
            </a:r>
            <a:r>
              <a:rPr lang="en-US" dirty="0" err="1" smtClean="0"/>
              <a:t>REference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17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</a:t>
            </a:r>
            <a:r>
              <a:rPr lang="en-US" dirty="0" err="1" smtClean="0"/>
              <a:t>ao.InitProxy</a:t>
            </a:r>
            <a:r>
              <a:rPr lang="en-US" dirty="0" smtClean="0"/>
              <a:t>(</a:t>
            </a:r>
            <a:r>
              <a:rPr lang="en-US" dirty="0" err="1" smtClean="0"/>
              <a:t>robot_IP</a:t>
            </a:r>
            <a:r>
              <a:rPr lang="en-US" dirty="0" smtClean="0"/>
              <a:t>, </a:t>
            </a:r>
            <a:r>
              <a:rPr lang="en-US" dirty="0" err="1" smtClean="0"/>
              <a:t>proxy_list</a:t>
            </a:r>
            <a:r>
              <a:rPr lang="en-US" dirty="0" smtClean="0"/>
              <a:t> , </a:t>
            </a:r>
            <a:r>
              <a:rPr lang="en-US" dirty="0" err="1" smtClean="0"/>
              <a:t>robot_PORT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Connects to the robot specified by IP address and port number (default 9559)</a:t>
            </a:r>
          </a:p>
          <a:p>
            <a:r>
              <a:rPr lang="en-US" dirty="0" smtClean="0"/>
              <a:t>Defines </a:t>
            </a:r>
            <a:r>
              <a:rPr lang="en-US" dirty="0" err="1" smtClean="0"/>
              <a:t>globals</a:t>
            </a:r>
            <a:r>
              <a:rPr lang="en-US" dirty="0" smtClean="0"/>
              <a:t> of the proxies specified in </a:t>
            </a:r>
            <a:r>
              <a:rPr lang="en-US" dirty="0" err="1" smtClean="0"/>
              <a:t>proxy_list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roxy_list</a:t>
            </a:r>
            <a:r>
              <a:rPr lang="en-US" dirty="0" smtClean="0"/>
              <a:t> is a list of integers. If the list contains 0, it will try to connect all proxies (default [0] ).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32720" y="3889135"/>
            <a:ext cx="70693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def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/>
              <a:t>InitProxy</a:t>
            </a:r>
            <a:r>
              <a:rPr lang="en-US" dirty="0"/>
              <a:t>(IP="</a:t>
            </a:r>
            <a:r>
              <a:rPr lang="en-US" dirty="0" err="1"/>
              <a:t>marvin.local</a:t>
            </a:r>
            <a:r>
              <a:rPr lang="en-US" dirty="0"/>
              <a:t>", proxy=[0], PORT = 9559):</a:t>
            </a:r>
          </a:p>
          <a:p>
            <a:r>
              <a:rPr lang="en-US" dirty="0">
                <a:solidFill>
                  <a:srgbClr val="00B050"/>
                </a:solidFill>
              </a:rPr>
              <a:t>    """proxy: (list) </a:t>
            </a:r>
            <a:r>
              <a:rPr lang="en-US" dirty="0" smtClean="0">
                <a:solidFill>
                  <a:srgbClr val="00B050"/>
                </a:solidFill>
              </a:rPr>
              <a:t>	1-</a:t>
            </a:r>
            <a:r>
              <a:rPr lang="en-US" dirty="0">
                <a:solidFill>
                  <a:srgbClr val="00B050"/>
                </a:solidFill>
              </a:rPr>
              <a:t>&gt;TTS, </a:t>
            </a:r>
            <a:r>
              <a:rPr lang="en-US" dirty="0" smtClean="0">
                <a:solidFill>
                  <a:srgbClr val="00B050"/>
                </a:solidFill>
              </a:rPr>
              <a:t>		2-</a:t>
            </a:r>
            <a:r>
              <a:rPr lang="en-US" dirty="0">
                <a:solidFill>
                  <a:srgbClr val="00B050"/>
                </a:solidFill>
              </a:rPr>
              <a:t>&gt;audio, </a:t>
            </a:r>
            <a:r>
              <a:rPr lang="en-US" dirty="0" smtClean="0">
                <a:solidFill>
                  <a:srgbClr val="00B050"/>
                </a:solidFill>
              </a:rPr>
              <a:t>	3-</a:t>
            </a:r>
            <a:r>
              <a:rPr lang="en-US" dirty="0">
                <a:solidFill>
                  <a:srgbClr val="00B050"/>
                </a:solidFill>
              </a:rPr>
              <a:t>&gt;motion,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		4-</a:t>
            </a:r>
            <a:r>
              <a:rPr lang="en-US" dirty="0">
                <a:solidFill>
                  <a:srgbClr val="00B050"/>
                </a:solidFill>
              </a:rPr>
              <a:t>&gt;memory, </a:t>
            </a:r>
            <a:r>
              <a:rPr lang="en-US" dirty="0" smtClean="0">
                <a:solidFill>
                  <a:srgbClr val="00B050"/>
                </a:solidFill>
              </a:rPr>
              <a:t>	5-</a:t>
            </a:r>
            <a:r>
              <a:rPr lang="en-US" dirty="0">
                <a:solidFill>
                  <a:srgbClr val="00B050"/>
                </a:solidFill>
              </a:rPr>
              <a:t>&gt;face, </a:t>
            </a:r>
            <a:r>
              <a:rPr lang="en-US" dirty="0" smtClean="0">
                <a:solidFill>
                  <a:srgbClr val="00B050"/>
                </a:solidFill>
              </a:rPr>
              <a:t>		6-</a:t>
            </a:r>
            <a:r>
              <a:rPr lang="en-US" dirty="0">
                <a:solidFill>
                  <a:srgbClr val="00B050"/>
                </a:solidFill>
              </a:rPr>
              <a:t>&gt;video,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		7-</a:t>
            </a:r>
            <a:r>
              <a:rPr lang="en-US" dirty="0">
                <a:solidFill>
                  <a:srgbClr val="00B050"/>
                </a:solidFill>
              </a:rPr>
              <a:t>&gt;LED's, </a:t>
            </a:r>
            <a:r>
              <a:rPr lang="en-US" dirty="0" smtClean="0">
                <a:solidFill>
                  <a:srgbClr val="00B050"/>
                </a:solidFill>
              </a:rPr>
              <a:t>	8-</a:t>
            </a:r>
            <a:r>
              <a:rPr lang="en-US" dirty="0">
                <a:solidFill>
                  <a:srgbClr val="00B050"/>
                </a:solidFill>
              </a:rPr>
              <a:t>&gt;Track, </a:t>
            </a:r>
            <a:r>
              <a:rPr lang="en-US" dirty="0" smtClean="0">
                <a:solidFill>
                  <a:srgbClr val="00B050"/>
                </a:solidFill>
              </a:rPr>
              <a:t>	9-</a:t>
            </a:r>
            <a:r>
              <a:rPr lang="en-US" dirty="0">
                <a:solidFill>
                  <a:srgbClr val="00B050"/>
                </a:solidFill>
              </a:rPr>
              <a:t>&gt;Speech,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		10-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 err="1">
                <a:solidFill>
                  <a:srgbClr val="00B050"/>
                </a:solidFill>
              </a:rPr>
              <a:t>Audioplayer</a:t>
            </a:r>
            <a:r>
              <a:rPr lang="en-US" dirty="0">
                <a:solidFill>
                  <a:srgbClr val="00B050"/>
                </a:solidFill>
              </a:rPr>
              <a:t>, 11-&gt;</a:t>
            </a:r>
            <a:r>
              <a:rPr lang="en-US" dirty="0" err="1" smtClean="0">
                <a:solidFill>
                  <a:srgbClr val="00B050"/>
                </a:solidFill>
              </a:rPr>
              <a:t>VisionRecorder</a:t>
            </a:r>
            <a:r>
              <a:rPr lang="en-US" dirty="0" smtClean="0">
                <a:solidFill>
                  <a:srgbClr val="00B050"/>
                </a:solidFill>
              </a:rPr>
              <a:t>, 12-&gt;sonar,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		13-&gt;posture, 14-&gt;landmark, 15-&gt;</a:t>
            </a:r>
            <a:r>
              <a:rPr lang="en-US" dirty="0" err="1" smtClean="0">
                <a:solidFill>
                  <a:srgbClr val="00B050"/>
                </a:solidFill>
              </a:rPr>
              <a:t>sounddetection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		16-&gt;</a:t>
            </a:r>
            <a:r>
              <a:rPr lang="en-US" dirty="0" err="1" smtClean="0">
                <a:solidFill>
                  <a:srgbClr val="00B050"/>
                </a:solidFill>
              </a:rPr>
              <a:t>soundlocalization</a:t>
            </a:r>
            <a:r>
              <a:rPr lang="en-US" dirty="0" smtClean="0">
                <a:solidFill>
                  <a:srgbClr val="00B050"/>
                </a:solidFill>
              </a:rPr>
              <a:t>, 17-&gt;tracker"""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733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roxy_list</a:t>
            </a:r>
            <a:r>
              <a:rPr lang="en-US" dirty="0"/>
              <a:t>	</a:t>
            </a:r>
            <a:r>
              <a:rPr lang="en-US" dirty="0" err="1" smtClean="0"/>
              <a:t>naoqi</a:t>
            </a:r>
            <a:r>
              <a:rPr lang="en-US" dirty="0" smtClean="0"/>
              <a:t>			nao.py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0218" y="1752929"/>
            <a:ext cx="376657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global </a:t>
            </a:r>
            <a:r>
              <a:rPr lang="en-US" sz="1600" dirty="0" err="1"/>
              <a:t>audioProxy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motionProxy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memoryProxy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cameraProxy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ledProxy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tts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trackfaceProxy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playProxy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videoProxy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asr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speechProxy</a:t>
            </a:r>
            <a:r>
              <a:rPr lang="en-US" sz="1600" dirty="0"/>
              <a:t> # same as </a:t>
            </a:r>
            <a:r>
              <a:rPr lang="en-US" sz="1600" dirty="0" err="1"/>
              <a:t>asr</a:t>
            </a:r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sonarProxy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postureProxy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landmarkProxy</a:t>
            </a:r>
            <a:endParaRPr lang="en-US" sz="1600" dirty="0"/>
          </a:p>
          <a:p>
            <a:r>
              <a:rPr lang="en-US" sz="1600" dirty="0" smtClean="0"/>
              <a:t> global </a:t>
            </a:r>
            <a:r>
              <a:rPr lang="en-US" sz="1600" dirty="0" err="1"/>
              <a:t>soundProxy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 smtClean="0"/>
              <a:t>soundLocalizationProxy</a:t>
            </a:r>
            <a:endParaRPr lang="en-US" sz="1600" dirty="0" smtClean="0"/>
          </a:p>
          <a:p>
            <a:r>
              <a:rPr lang="en-US" sz="1600" dirty="0"/>
              <a:t> global </a:t>
            </a:r>
            <a:r>
              <a:rPr lang="en-US" sz="1600" dirty="0" err="1" smtClean="0"/>
              <a:t>trackerProxy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960370" y="1752929"/>
            <a:ext cx="303203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"</a:t>
            </a:r>
            <a:r>
              <a:rPr lang="en-US" sz="1600" dirty="0" err="1" smtClean="0"/>
              <a:t>ALAudioDevice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ALMotion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ALMemory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ALFaceDetection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ALLeds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ALTextToSpeech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ALFaceTracker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ALAudioPlayer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ALVideoRecorder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ALSpeechRecognition</a:t>
            </a:r>
            <a:r>
              <a:rPr lang="en-US" sz="1600" dirty="0" smtClean="0"/>
              <a:t>”</a:t>
            </a:r>
          </a:p>
          <a:p>
            <a:endParaRPr lang="en-US" sz="1600" dirty="0" smtClean="0"/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ALSonar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ALRobotPosture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ALLandMarkDetection</a:t>
            </a:r>
            <a:r>
              <a:rPr lang="en-US" sz="1600" dirty="0"/>
              <a:t>"</a:t>
            </a:r>
            <a:endParaRPr lang="en-US" sz="1600" dirty="0" smtClean="0"/>
          </a:p>
          <a:p>
            <a:r>
              <a:rPr lang="en-US" sz="1600" dirty="0"/>
              <a:t>"</a:t>
            </a:r>
            <a:r>
              <a:rPr lang="en-US" sz="1600" dirty="0" err="1" smtClean="0"/>
              <a:t>ALSoundDetection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 smtClean="0"/>
              <a:t>ALAudioSourceLocalization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ALTracker</a:t>
            </a:r>
            <a:r>
              <a:rPr lang="en-US" sz="1600" dirty="0" smtClean="0"/>
              <a:t>"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27006" y="1752929"/>
            <a:ext cx="4952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</a:p>
          <a:p>
            <a:r>
              <a:rPr lang="en-US" sz="1600" dirty="0" smtClean="0"/>
              <a:t>2</a:t>
            </a:r>
          </a:p>
          <a:p>
            <a:r>
              <a:rPr lang="en-US" sz="1600" dirty="0" smtClean="0"/>
              <a:t>3</a:t>
            </a:r>
          </a:p>
          <a:p>
            <a:r>
              <a:rPr lang="en-US" sz="1600" dirty="0" smtClean="0"/>
              <a:t>4</a:t>
            </a:r>
          </a:p>
          <a:p>
            <a:r>
              <a:rPr lang="en-US" sz="1600" dirty="0" smtClean="0"/>
              <a:t>5</a:t>
            </a:r>
          </a:p>
          <a:p>
            <a:r>
              <a:rPr lang="en-US" sz="1600" dirty="0" smtClean="0"/>
              <a:t>6</a:t>
            </a:r>
          </a:p>
          <a:p>
            <a:r>
              <a:rPr lang="en-US" sz="1600" dirty="0" smtClean="0"/>
              <a:t>7</a:t>
            </a:r>
          </a:p>
          <a:p>
            <a:r>
              <a:rPr lang="en-US" sz="1600" dirty="0" smtClean="0"/>
              <a:t>8</a:t>
            </a:r>
          </a:p>
          <a:p>
            <a:r>
              <a:rPr lang="en-US" sz="1600" dirty="0" smtClean="0"/>
              <a:t>9</a:t>
            </a:r>
          </a:p>
          <a:p>
            <a:r>
              <a:rPr lang="en-US" sz="1600" dirty="0" smtClean="0"/>
              <a:t>10</a:t>
            </a:r>
          </a:p>
          <a:p>
            <a:r>
              <a:rPr lang="en-US" sz="1600" dirty="0" smtClean="0"/>
              <a:t>11</a:t>
            </a:r>
          </a:p>
          <a:p>
            <a:endParaRPr lang="en-US" sz="1600" dirty="0" smtClean="0"/>
          </a:p>
          <a:p>
            <a:r>
              <a:rPr lang="en-US" sz="1600" dirty="0" smtClean="0"/>
              <a:t>12</a:t>
            </a:r>
          </a:p>
          <a:p>
            <a:r>
              <a:rPr lang="en-US" sz="1600" dirty="0" smtClean="0"/>
              <a:t>13</a:t>
            </a:r>
          </a:p>
          <a:p>
            <a:r>
              <a:rPr lang="en-US" sz="1600" dirty="0" smtClean="0"/>
              <a:t>14</a:t>
            </a:r>
          </a:p>
          <a:p>
            <a:r>
              <a:rPr lang="en-US" sz="1600" dirty="0" smtClean="0"/>
              <a:t>15</a:t>
            </a:r>
          </a:p>
          <a:p>
            <a:r>
              <a:rPr lang="en-US" sz="1600" dirty="0" smtClean="0"/>
              <a:t>16</a:t>
            </a:r>
          </a:p>
          <a:p>
            <a:r>
              <a:rPr lang="en-US" sz="1600" dirty="0" smtClean="0"/>
              <a:t>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300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nao.Move</a:t>
            </a:r>
            <a:r>
              <a:rPr lang="en-US" dirty="0" smtClean="0"/>
              <a:t>(</a:t>
            </a:r>
            <a:r>
              <a:rPr lang="en-US" dirty="0" err="1" smtClean="0"/>
              <a:t>dx,dy,dtheta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Non-blocking call that sets the robot in motion.</a:t>
            </a:r>
          </a:p>
          <a:p>
            <a:pPr lvl="1"/>
            <a:r>
              <a:rPr lang="en-US" dirty="0" smtClean="0"/>
              <a:t>dx, </a:t>
            </a:r>
            <a:r>
              <a:rPr lang="en-US" dirty="0" err="1" smtClean="0"/>
              <a:t>dy</a:t>
            </a:r>
            <a:r>
              <a:rPr lang="en-US" dirty="0" smtClean="0"/>
              <a:t> are the normalized forward and side-step velocity (in SI: dx*0.04 m/s)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theta</a:t>
            </a:r>
            <a:r>
              <a:rPr lang="en-US" dirty="0" smtClean="0"/>
              <a:t> is the normalized turn-rate (in SI: dx*0.349 rad/s)</a:t>
            </a:r>
          </a:p>
          <a:p>
            <a:pPr lvl="1"/>
            <a:r>
              <a:rPr lang="en-US" dirty="0" err="1" smtClean="0"/>
              <a:t>Freq</a:t>
            </a:r>
            <a:r>
              <a:rPr lang="en-US" dirty="0" smtClean="0"/>
              <a:t> is the normalized step-frequency (not used in </a:t>
            </a:r>
            <a:r>
              <a:rPr lang="en-US" dirty="0" err="1" smtClean="0"/>
              <a:t>naoqi</a:t>
            </a:r>
            <a:r>
              <a:rPr lang="en-US" dirty="0" smtClean="0"/>
              <a:t> 2.1.x)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9824" y="1899241"/>
            <a:ext cx="51475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def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Move(dx=0, </a:t>
            </a:r>
            <a:r>
              <a:rPr lang="en-US" dirty="0" err="1"/>
              <a:t>dy</a:t>
            </a:r>
            <a:r>
              <a:rPr lang="en-US" dirty="0"/>
              <a:t>=0, </a:t>
            </a:r>
            <a:r>
              <a:rPr lang="en-US" dirty="0" err="1"/>
              <a:t>dtheta</a:t>
            </a:r>
            <a:r>
              <a:rPr lang="en-US" dirty="0"/>
              <a:t>=0, </a:t>
            </a:r>
            <a:r>
              <a:rPr lang="en-US" dirty="0" err="1"/>
              <a:t>freq</a:t>
            </a:r>
            <a:r>
              <a:rPr lang="en-US" dirty="0"/>
              <a:t>=1):</a:t>
            </a:r>
          </a:p>
          <a:p>
            <a:r>
              <a:rPr lang="en-US" dirty="0">
                <a:solidFill>
                  <a:srgbClr val="00B050"/>
                </a:solidFill>
              </a:rPr>
              <a:t>    """"</a:t>
            </a:r>
          </a:p>
          <a:p>
            <a:r>
              <a:rPr lang="en-US" dirty="0">
                <a:solidFill>
                  <a:srgbClr val="00B050"/>
                </a:solidFill>
              </a:rPr>
              <a:t>    dx = forward speed, </a:t>
            </a:r>
            <a:r>
              <a:rPr lang="en-US" dirty="0" err="1">
                <a:solidFill>
                  <a:srgbClr val="00B050"/>
                </a:solidFill>
              </a:rPr>
              <a:t>dtheta</a:t>
            </a:r>
            <a:r>
              <a:rPr lang="en-US" dirty="0">
                <a:solidFill>
                  <a:srgbClr val="00B050"/>
                </a:solidFill>
              </a:rPr>
              <a:t> = rotational speed,</a:t>
            </a:r>
          </a:p>
          <a:p>
            <a:r>
              <a:rPr lang="en-US" dirty="0">
                <a:solidFill>
                  <a:srgbClr val="00B050"/>
                </a:solidFill>
              </a:rPr>
              <a:t>    </a:t>
            </a:r>
            <a:r>
              <a:rPr lang="en-US" dirty="0" err="1">
                <a:solidFill>
                  <a:srgbClr val="00B050"/>
                </a:solidFill>
              </a:rPr>
              <a:t>dy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sidewards</a:t>
            </a:r>
            <a:r>
              <a:rPr lang="en-US" dirty="0">
                <a:solidFill>
                  <a:srgbClr val="00B050"/>
                </a:solidFill>
              </a:rPr>
              <a:t> speed, </a:t>
            </a:r>
            <a:r>
              <a:rPr lang="en-US" dirty="0" err="1">
                <a:solidFill>
                  <a:srgbClr val="00B050"/>
                </a:solidFill>
              </a:rPr>
              <a:t>freq</a:t>
            </a:r>
            <a:r>
              <a:rPr lang="en-US" dirty="0">
                <a:solidFill>
                  <a:srgbClr val="00B050"/>
                </a:solidFill>
              </a:rPr>
              <a:t> = step frequency.</a:t>
            </a:r>
          </a:p>
          <a:p>
            <a:r>
              <a:rPr lang="en-US" dirty="0">
                <a:solidFill>
                  <a:srgbClr val="00B050"/>
                </a:solidFill>
              </a:rPr>
              <a:t>    Allows Nao to move in a certain direction</a:t>
            </a:r>
          </a:p>
          <a:p>
            <a:r>
              <a:rPr lang="en-US" dirty="0">
                <a:solidFill>
                  <a:srgbClr val="00B050"/>
                </a:solidFill>
              </a:rPr>
              <a:t>    with a certain speed.</a:t>
            </a:r>
          </a:p>
          <a:p>
            <a:r>
              <a:rPr lang="en-US" dirty="0">
                <a:solidFill>
                  <a:srgbClr val="00B050"/>
                </a:solidFill>
              </a:rPr>
              <a:t>    """</a:t>
            </a:r>
          </a:p>
        </p:txBody>
      </p:sp>
    </p:spTree>
    <p:extLst>
      <p:ext uri="{BB962C8B-B14F-4D97-AF65-F5344CB8AC3E}">
        <p14:creationId xmlns:p14="http://schemas.microsoft.com/office/powerpoint/2010/main" val="3678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 smtClean="0"/>
              <a:t>can also specify which proxies (default [0]) and which port number (default 9559)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2158500"/>
            <a:ext cx="67418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nao_nocv_2_0 as </a:t>
            </a:r>
            <a:r>
              <a:rPr lang="en-US" dirty="0" err="1" smtClean="0"/>
              <a:t>nao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r</a:t>
            </a:r>
            <a:r>
              <a:rPr lang="en-US" dirty="0" err="1" smtClean="0"/>
              <a:t>obot_IP</a:t>
            </a:r>
            <a:r>
              <a:rPr lang="en-US" dirty="0" smtClean="0"/>
              <a:t>=“192.168.0.115”</a:t>
            </a:r>
            <a:endParaRPr lang="en-US" dirty="0"/>
          </a:p>
          <a:p>
            <a:r>
              <a:rPr lang="en-US" dirty="0" err="1" smtClean="0"/>
              <a:t>robot_PORT</a:t>
            </a:r>
            <a:r>
              <a:rPr lang="en-US" dirty="0" smtClean="0"/>
              <a:t>=52030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roxy_list</a:t>
            </a:r>
            <a:r>
              <a:rPr lang="en-US" dirty="0" smtClean="0"/>
              <a:t>=[1 2 3]</a:t>
            </a:r>
          </a:p>
          <a:p>
            <a:r>
              <a:rPr lang="en-US" dirty="0" err="1" smtClean="0"/>
              <a:t>nao.InitProxy</a:t>
            </a:r>
            <a:r>
              <a:rPr lang="en-US" dirty="0" smtClean="0"/>
              <a:t>(</a:t>
            </a:r>
            <a:r>
              <a:rPr lang="en-US" dirty="0" err="1" smtClean="0"/>
              <a:t>robot_IP</a:t>
            </a:r>
            <a:r>
              <a:rPr lang="en-US" dirty="0" smtClean="0"/>
              <a:t>, </a:t>
            </a:r>
            <a:r>
              <a:rPr lang="en-US" dirty="0" err="1" smtClean="0"/>
              <a:t>proxy_list</a:t>
            </a:r>
            <a:r>
              <a:rPr lang="en-US" dirty="0" smtClean="0"/>
              <a:t>, </a:t>
            </a:r>
            <a:r>
              <a:rPr lang="en-US" dirty="0" err="1" smtClean="0"/>
              <a:t>robot_PORT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51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</a:t>
            </a:r>
            <a:r>
              <a:rPr lang="en-US" dirty="0" err="1" smtClean="0"/>
              <a:t>roxy_list</a:t>
            </a:r>
            <a:r>
              <a:rPr lang="en-US" dirty="0"/>
              <a:t>	</a:t>
            </a:r>
            <a:r>
              <a:rPr lang="en-US" dirty="0" err="1" smtClean="0"/>
              <a:t>naoqi</a:t>
            </a:r>
            <a:r>
              <a:rPr lang="en-US" dirty="0" smtClean="0"/>
              <a:t>			nao.py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80218" y="1752929"/>
            <a:ext cx="3766579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global </a:t>
            </a:r>
            <a:r>
              <a:rPr lang="en-US" sz="1600" dirty="0" err="1"/>
              <a:t>audioProxy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motionProxy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memoryProxy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cameraProxy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ledProxy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tts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trackfaceProxy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playProxy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videoProxy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asr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speechProxy</a:t>
            </a:r>
            <a:r>
              <a:rPr lang="en-US" sz="1600" dirty="0"/>
              <a:t> # same as </a:t>
            </a:r>
            <a:r>
              <a:rPr lang="en-US" sz="1600" dirty="0" err="1"/>
              <a:t>asr</a:t>
            </a:r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sonarProxy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postureProxy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landmarkProxy</a:t>
            </a:r>
            <a:endParaRPr lang="en-US" sz="1600" dirty="0"/>
          </a:p>
          <a:p>
            <a:r>
              <a:rPr lang="en-US" sz="1600" dirty="0" smtClean="0"/>
              <a:t> global </a:t>
            </a:r>
            <a:r>
              <a:rPr lang="en-US" sz="1600" dirty="0" err="1"/>
              <a:t>soundProxy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 smtClean="0"/>
              <a:t>soundLocalizationProxy</a:t>
            </a:r>
            <a:endParaRPr lang="en-US" sz="1600" dirty="0" smtClean="0"/>
          </a:p>
          <a:p>
            <a:r>
              <a:rPr lang="en-US" sz="1600" dirty="0"/>
              <a:t> global </a:t>
            </a:r>
            <a:r>
              <a:rPr lang="en-US" sz="1600" dirty="0" err="1" smtClean="0"/>
              <a:t>trackerProxy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960370" y="1752929"/>
            <a:ext cx="303203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"</a:t>
            </a:r>
            <a:r>
              <a:rPr lang="en-US" sz="1600" dirty="0" err="1" smtClean="0"/>
              <a:t>ALAudioDevice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ALMotion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ALMemory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ALFaceDetection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ALLeds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ALTextToSpeech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ALFaceTracker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ALAudioPlayer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ALVideoRecorder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ALSpeechRecognition</a:t>
            </a:r>
            <a:r>
              <a:rPr lang="en-US" sz="1600" dirty="0" smtClean="0"/>
              <a:t>”</a:t>
            </a:r>
          </a:p>
          <a:p>
            <a:endParaRPr lang="en-US" sz="1600" dirty="0" smtClean="0"/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ALSonar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ALRobotPosture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ALLandMarkDetection</a:t>
            </a:r>
            <a:r>
              <a:rPr lang="en-US" sz="1600" dirty="0"/>
              <a:t>"</a:t>
            </a:r>
            <a:endParaRPr lang="en-US" sz="1600" dirty="0" smtClean="0"/>
          </a:p>
          <a:p>
            <a:r>
              <a:rPr lang="en-US" sz="1600" dirty="0"/>
              <a:t>"</a:t>
            </a:r>
            <a:r>
              <a:rPr lang="en-US" sz="1600" dirty="0" err="1" smtClean="0"/>
              <a:t>ALSoundDetection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 smtClean="0"/>
              <a:t>ALAudioSourceLocalization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ALTracker</a:t>
            </a:r>
            <a:r>
              <a:rPr lang="en-US" sz="1600" dirty="0" smtClean="0"/>
              <a:t>"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927006" y="1752929"/>
            <a:ext cx="4952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1</a:t>
            </a:r>
          </a:p>
          <a:p>
            <a:r>
              <a:rPr lang="en-US" sz="1600" dirty="0" smtClean="0"/>
              <a:t>2</a:t>
            </a:r>
          </a:p>
          <a:p>
            <a:r>
              <a:rPr lang="en-US" sz="1600" dirty="0" smtClean="0"/>
              <a:t>3</a:t>
            </a:r>
          </a:p>
          <a:p>
            <a:r>
              <a:rPr lang="en-US" sz="1600" dirty="0" smtClean="0"/>
              <a:t>4</a:t>
            </a:r>
          </a:p>
          <a:p>
            <a:r>
              <a:rPr lang="en-US" sz="1600" dirty="0" smtClean="0"/>
              <a:t>5</a:t>
            </a:r>
          </a:p>
          <a:p>
            <a:r>
              <a:rPr lang="en-US" sz="1600" dirty="0" smtClean="0"/>
              <a:t>6</a:t>
            </a:r>
          </a:p>
          <a:p>
            <a:r>
              <a:rPr lang="en-US" sz="1600" dirty="0" smtClean="0"/>
              <a:t>7</a:t>
            </a:r>
          </a:p>
          <a:p>
            <a:r>
              <a:rPr lang="en-US" sz="1600" dirty="0" smtClean="0"/>
              <a:t>8</a:t>
            </a:r>
          </a:p>
          <a:p>
            <a:r>
              <a:rPr lang="en-US" sz="1600" dirty="0" smtClean="0"/>
              <a:t>9</a:t>
            </a:r>
          </a:p>
          <a:p>
            <a:r>
              <a:rPr lang="en-US" sz="1600" dirty="0" smtClean="0"/>
              <a:t>10</a:t>
            </a:r>
          </a:p>
          <a:p>
            <a:r>
              <a:rPr lang="en-US" sz="1600" dirty="0" smtClean="0"/>
              <a:t>11</a:t>
            </a:r>
          </a:p>
          <a:p>
            <a:endParaRPr lang="en-US" sz="1600" dirty="0" smtClean="0"/>
          </a:p>
          <a:p>
            <a:r>
              <a:rPr lang="en-US" sz="1600" dirty="0" smtClean="0"/>
              <a:t>12</a:t>
            </a:r>
          </a:p>
          <a:p>
            <a:r>
              <a:rPr lang="en-US" sz="1600" dirty="0" smtClean="0"/>
              <a:t>13</a:t>
            </a:r>
          </a:p>
          <a:p>
            <a:r>
              <a:rPr lang="en-US" sz="1600" dirty="0" smtClean="0"/>
              <a:t>14</a:t>
            </a:r>
          </a:p>
          <a:p>
            <a:r>
              <a:rPr lang="en-US" sz="1600" dirty="0" smtClean="0"/>
              <a:t>15</a:t>
            </a:r>
          </a:p>
          <a:p>
            <a:r>
              <a:rPr lang="en-US" sz="1600" dirty="0" smtClean="0"/>
              <a:t>16</a:t>
            </a:r>
          </a:p>
          <a:p>
            <a:r>
              <a:rPr lang="en-US" sz="1600" dirty="0" smtClean="0"/>
              <a:t>17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47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functions from </a:t>
            </a:r>
            <a:r>
              <a:rPr lang="en-US" dirty="0" err="1" smtClean="0"/>
              <a:t>naoqi</a:t>
            </a:r>
            <a:r>
              <a:rPr lang="en-US" dirty="0" smtClean="0"/>
              <a:t> directly once the proxies have been initialized: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you use a shorthand from nao.py (if available)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numbers are the </a:t>
            </a:r>
            <a:r>
              <a:rPr lang="en-US" dirty="0" smtClean="0">
                <a:solidFill>
                  <a:schemeClr val="bg1"/>
                </a:solidFill>
              </a:rPr>
              <a:t>normalized</a:t>
            </a:r>
            <a:r>
              <a:rPr lang="en-US" dirty="0" smtClean="0"/>
              <a:t> forward velocity, side-step velocity and turn-rate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nao_nocv_2_0 as </a:t>
            </a:r>
            <a:r>
              <a:rPr lang="en-US" dirty="0" err="1" smtClean="0"/>
              <a:t>nao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robot_IP</a:t>
            </a:r>
            <a:r>
              <a:rPr lang="en-US" dirty="0" smtClean="0"/>
              <a:t>=“127.0.0.1”</a:t>
            </a:r>
          </a:p>
          <a:p>
            <a:r>
              <a:rPr lang="en-US" dirty="0" err="1" smtClean="0"/>
              <a:t>nao.InitProxy</a:t>
            </a:r>
            <a:r>
              <a:rPr lang="en-US" dirty="0" smtClean="0"/>
              <a:t>(</a:t>
            </a:r>
            <a:r>
              <a:rPr lang="en-US" dirty="0" err="1" smtClean="0"/>
              <a:t>robot_IP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nao.motionProxy.moveToward</a:t>
            </a:r>
            <a:r>
              <a:rPr lang="en-US" dirty="0" smtClean="0"/>
              <a:t>(1.0, 0.0, 0.0)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86164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</a:t>
            </a:r>
            <a:r>
              <a:rPr lang="en-US" dirty="0" smtClean="0"/>
              <a:t>(1.0, 0.0, 0.0)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sonar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left and right sonar values can be read. It returns the distance in 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Turn it off using: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[SL, SR]=</a:t>
            </a:r>
            <a:r>
              <a:rPr lang="en-US" dirty="0" err="1" smtClean="0"/>
              <a:t>nao.ReadSonar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videocamera</a:t>
            </a:r>
            <a:r>
              <a:rPr lang="en-US" dirty="0" smtClean="0"/>
              <a:t>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retrieve an image use (with </a:t>
            </a:r>
            <a:r>
              <a:rPr lang="en-US" dirty="0" err="1" smtClean="0"/>
              <a:t>openCV</a:t>
            </a:r>
            <a:r>
              <a:rPr lang="en-US" dirty="0" smtClean="0"/>
              <a:t> only)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nao.InitVideo</a:t>
            </a:r>
            <a:r>
              <a:rPr lang="en-US" dirty="0" smtClean="0"/>
              <a:t>(resolution)</a:t>
            </a:r>
          </a:p>
          <a:p>
            <a:endParaRPr lang="en-US" dirty="0"/>
          </a:p>
          <a:p>
            <a:r>
              <a:rPr lang="pt-BR" dirty="0" smtClean="0"/>
              <a:t>#</a:t>
            </a:r>
            <a:r>
              <a:rPr lang="pt-BR" dirty="0" err="1" smtClean="0"/>
              <a:t>resolution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0, 1, 2, 3 </a:t>
            </a:r>
            <a:r>
              <a:rPr lang="pt-BR" dirty="0" err="1" smtClean="0"/>
              <a:t>corresponding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</a:p>
          <a:p>
            <a:r>
              <a:rPr lang="pt-BR" dirty="0" smtClean="0"/>
              <a:t>#[160,120],[320,240],[640,480],[1280,960]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152042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Image=</a:t>
            </a:r>
            <a:r>
              <a:rPr lang="en-US" dirty="0" err="1" smtClean="0"/>
              <a:t>nao.GetImage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Facetracking</a:t>
            </a:r>
            <a:r>
              <a:rPr lang="en-US" dirty="0" smtClean="0"/>
              <a:t> can be enabled/disabled with: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detect a face use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Search for a face using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66117"/>
            <a:ext cx="674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nao.ALTrack</a:t>
            </a:r>
            <a:r>
              <a:rPr lang="en-US" dirty="0" smtClean="0"/>
              <a:t>(True) # turn on motors and enable face tracking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ao.ALTrack</a:t>
            </a:r>
            <a:r>
              <a:rPr lang="en-US" dirty="0" smtClean="0"/>
              <a:t>(False) #disable face tracking</a:t>
            </a:r>
          </a:p>
          <a:p>
            <a:endParaRPr lang="en-US" dirty="0"/>
          </a:p>
          <a:p>
            <a:r>
              <a:rPr lang="en-US" dirty="0" err="1" smtClean="0"/>
              <a:t>nao.EndTrack</a:t>
            </a:r>
            <a:r>
              <a:rPr lang="en-US" dirty="0" smtClean="0"/>
              <a:t>() #turn head motors off</a:t>
            </a:r>
          </a:p>
          <a:p>
            <a:r>
              <a:rPr lang="en-US" dirty="0" err="1" smtClean="0"/>
              <a:t>nao.InitTrack</a:t>
            </a:r>
            <a:r>
              <a:rPr lang="en-US" dirty="0" smtClean="0"/>
              <a:t>() # turn head motors on again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etected, timestamp, [</a:t>
            </a:r>
            <a:r>
              <a:rPr lang="en-US" dirty="0" err="1" smtClean="0"/>
              <a:t>face_x</a:t>
            </a:r>
            <a:r>
              <a:rPr lang="en-US" dirty="0" smtClean="0"/>
              <a:t>, </a:t>
            </a:r>
            <a:r>
              <a:rPr lang="en-US" dirty="0" err="1" smtClean="0"/>
              <a:t>face_y</a:t>
            </a:r>
            <a:r>
              <a:rPr lang="en-US" dirty="0" smtClean="0"/>
              <a:t>] = </a:t>
            </a:r>
            <a:r>
              <a:rPr lang="en-US" dirty="0" err="1" smtClean="0"/>
              <a:t>nao.DetectFace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nao.FindFace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# optional arguments (gain=1.0, offset=[0.0, -0.2])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LandMark</a:t>
            </a:r>
            <a:r>
              <a:rPr lang="en-US" dirty="0" smtClean="0"/>
              <a:t> detection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Landmark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MarkerInfo</a:t>
            </a:r>
            <a:r>
              <a:rPr lang="en-US" dirty="0" smtClean="0"/>
              <a:t> is an array of detected landmarks</a:t>
            </a:r>
          </a:p>
          <a:p>
            <a:r>
              <a:rPr lang="en-US" dirty="0" smtClean="0"/>
              <a:t>Each detected landmark contains 6 fields, for example the first detected landmark contains: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nao.InitLandMark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/>
              <a:t>markerInfo</a:t>
            </a:r>
            <a:r>
              <a:rPr lang="en-US" dirty="0"/>
              <a:t>=</a:t>
            </a:r>
            <a:r>
              <a:rPr lang="en-US" dirty="0" err="1" smtClean="0"/>
              <a:t>nao.DetectLandMark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958" y="4974881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[0][0]		#</a:t>
            </a:r>
            <a:r>
              <a:rPr lang="en-US" dirty="0" err="1"/>
              <a:t>markerID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[0][1]		#</a:t>
            </a:r>
            <a:r>
              <a:rPr lang="en-US" dirty="0"/>
              <a:t>alpha - x location in camera angle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[0][2]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/>
              <a:t>beta  - y location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[0][3]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/>
              <a:t>sizeX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[0][4]		#</a:t>
            </a:r>
            <a:r>
              <a:rPr lang="en-US" dirty="0" err="1"/>
              <a:t>sizeY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[0][5</a:t>
            </a:r>
            <a:r>
              <a:rPr lang="en-US" dirty="0"/>
              <a:t>] </a:t>
            </a:r>
            <a:r>
              <a:rPr lang="en-US" dirty="0" smtClean="0"/>
              <a:t>	#</a:t>
            </a:r>
            <a:r>
              <a:rPr lang="en-US" dirty="0"/>
              <a:t>orientation about vertical </a:t>
            </a:r>
            <a:r>
              <a:rPr lang="en-US" dirty="0" err="1"/>
              <a:t>w.r.</a:t>
            </a:r>
            <a:r>
              <a:rPr lang="en-US" dirty="0"/>
              <a:t> </a:t>
            </a:r>
            <a:r>
              <a:rPr lang="en-US" dirty="0" err="1"/>
              <a:t>Nao's</a:t>
            </a:r>
            <a:r>
              <a:rPr lang="en-US" dirty="0"/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15158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pecial orange">
  <a:themeElements>
    <a:clrScheme name="TUe special orang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orang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1748</Words>
  <Application>Microsoft Office PowerPoint</Application>
  <PresentationFormat>On-screen Show (4:3)</PresentationFormat>
  <Paragraphs>436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MS PGothic</vt:lpstr>
      <vt:lpstr>Arial</vt:lpstr>
      <vt:lpstr>Calibri</vt:lpstr>
      <vt:lpstr>TUe special orange</vt:lpstr>
      <vt:lpstr>Manual nao-lib</vt:lpstr>
      <vt:lpstr>Using nao.py</vt:lpstr>
      <vt:lpstr>Using nao.py</vt:lpstr>
      <vt:lpstr>PowerPoint Presentation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Speech recognition</vt:lpstr>
      <vt:lpstr>Speech recognition</vt:lpstr>
      <vt:lpstr>Speech recognition</vt:lpstr>
      <vt:lpstr>Run movements</vt:lpstr>
      <vt:lpstr>Run LED patterns</vt:lpstr>
      <vt:lpstr>LED Pattern files</vt:lpstr>
      <vt:lpstr>LED Pattern files</vt:lpstr>
      <vt:lpstr>PowerPoint Presentation</vt:lpstr>
      <vt:lpstr>NaO-Lib REference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nao.py</dc:title>
  <dc:creator>Raymond</dc:creator>
  <cp:lastModifiedBy>Cuijpers, R.H.</cp:lastModifiedBy>
  <cp:revision>29</cp:revision>
  <dcterms:created xsi:type="dcterms:W3CDTF">2016-04-25T22:56:43Z</dcterms:created>
  <dcterms:modified xsi:type="dcterms:W3CDTF">2018-05-06T20:28:33Z</dcterms:modified>
</cp:coreProperties>
</file>