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71" r:id="rId2"/>
    <p:sldId id="340" r:id="rId3"/>
    <p:sldId id="341" r:id="rId4"/>
    <p:sldId id="342" r:id="rId5"/>
    <p:sldId id="345" r:id="rId6"/>
    <p:sldId id="346" r:id="rId7"/>
    <p:sldId id="348" r:id="rId8"/>
    <p:sldId id="349" r:id="rId9"/>
    <p:sldId id="344" r:id="rId10"/>
    <p:sldId id="350" r:id="rId11"/>
    <p:sldId id="382" r:id="rId12"/>
    <p:sldId id="351" r:id="rId13"/>
    <p:sldId id="360" r:id="rId14"/>
    <p:sldId id="352" r:id="rId15"/>
    <p:sldId id="353" r:id="rId16"/>
    <p:sldId id="354" r:id="rId17"/>
    <p:sldId id="355" r:id="rId18"/>
    <p:sldId id="358" r:id="rId19"/>
    <p:sldId id="357" r:id="rId20"/>
    <p:sldId id="356" r:id="rId21"/>
    <p:sldId id="371" r:id="rId22"/>
    <p:sldId id="381" r:id="rId23"/>
    <p:sldId id="372" r:id="rId24"/>
    <p:sldId id="370" r:id="rId25"/>
    <p:sldId id="373" r:id="rId26"/>
    <p:sldId id="361" r:id="rId27"/>
    <p:sldId id="359" r:id="rId28"/>
    <p:sldId id="374" r:id="rId29"/>
    <p:sldId id="362" r:id="rId30"/>
    <p:sldId id="363" r:id="rId31"/>
    <p:sldId id="364" r:id="rId32"/>
    <p:sldId id="365" r:id="rId33"/>
    <p:sldId id="367" r:id="rId34"/>
    <p:sldId id="368" r:id="rId35"/>
    <p:sldId id="375" r:id="rId36"/>
    <p:sldId id="378" r:id="rId37"/>
    <p:sldId id="379" r:id="rId38"/>
    <p:sldId id="380" r:id="rId39"/>
    <p:sldId id="369" r:id="rId40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D18"/>
    <a:srgbClr val="F5E7E7"/>
    <a:srgbClr val="EBCCCC"/>
    <a:srgbClr val="C81919"/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6531" autoAdjust="0"/>
  </p:normalViewPr>
  <p:slideViewPr>
    <p:cSldViewPr snapToGrid="0" showGuides="1">
      <p:cViewPr varScale="1">
        <p:scale>
          <a:sx n="147" d="100"/>
          <a:sy n="147" d="100"/>
        </p:scale>
        <p:origin x="1112" y="1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13-02-2025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13-02-2025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4AED-6C6B-6FB2-4E9A-744839B95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EF069AD-E0DB-09FB-5FE6-31C6C24B9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8E94007-E8C9-CD4E-381B-F0F12721A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2383FC-7A46-0E00-96F8-5AE796E89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3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3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46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6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4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3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4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5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1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9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9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1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95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3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99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9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708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91518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6269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2164556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43350"/>
            <a:ext cx="9144000" cy="626269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3" y="669454"/>
            <a:ext cx="1729409" cy="15927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188000"/>
            <a:ext cx="7922712" cy="3381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5751" y="1934507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49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685800"/>
            <a:ext cx="9144000" cy="1416050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022300"/>
            <a:ext cx="9144000" cy="31212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1838744" y="2021081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31" y="2769725"/>
            <a:ext cx="964406" cy="6858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08013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2743204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3483979"/>
            <a:ext cx="964406" cy="6858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188000"/>
            <a:ext cx="7922712" cy="3380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09938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2" r:id="rId4"/>
    <p:sldLayoutId id="2147483661" r:id="rId5"/>
    <p:sldLayoutId id="2147483662" r:id="rId6"/>
    <p:sldLayoutId id="2147483663" r:id="rId7"/>
    <p:sldLayoutId id="214748366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ts val="18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ts val="165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ts val="15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ustermarke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ldebaran.com/support/kb/softwares/pepper-2-5-download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debaran.com/support/kb/nao6/downloads/nao6-software-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2-4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2" b="7760"/>
          <a:stretch/>
        </p:blipFill>
        <p:spPr>
          <a:xfrm>
            <a:off x="-3173" y="617051"/>
            <a:ext cx="9142413" cy="3952568"/>
          </a:xfrm>
        </p:spPr>
      </p:pic>
      <p:sp>
        <p:nvSpPr>
          <p:cNvPr id="8" name="Tijdelijke aanduiding voor tekst 5"/>
          <p:cNvSpPr txBox="1">
            <a:spLocks/>
          </p:cNvSpPr>
          <p:nvPr/>
        </p:nvSpPr>
        <p:spPr>
          <a:xfrm>
            <a:off x="-1587" y="3554362"/>
            <a:ext cx="9144000" cy="627592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NAO and Pepper Tutorial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-1" y="4181953"/>
            <a:ext cx="9144000" cy="38766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Margot Neggers 	Raymond Cuijpers</a:t>
            </a:r>
            <a:br>
              <a:rPr lang="en-US" dirty="0"/>
            </a:br>
            <a:r>
              <a:rPr lang="en-US" dirty="0"/>
              <a:t>m.m.e.neggers@tue.nl 	r.h.cuijpers@tue.nl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Eindhoven							Human-Technology Interaction</a:t>
            </a:r>
          </a:p>
        </p:txBody>
      </p:sp>
    </p:spTree>
    <p:extLst>
      <p:ext uri="{BB962C8B-B14F-4D97-AF65-F5344CB8AC3E}">
        <p14:creationId xmlns:p14="http://schemas.microsoft.com/office/powerpoint/2010/main" val="2543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the robots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sz="2000" b="1" dirty="0"/>
              <a:t>NOT necessary for course 0HVR00 and 0HM280!</a:t>
            </a:r>
          </a:p>
          <a:p>
            <a:pPr marL="0" lvl="2" indent="0">
              <a:buNone/>
            </a:pPr>
            <a:endParaRPr lang="en-US" sz="2000" dirty="0"/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Complete the Robot Tutorial Workshop and we will register your name</a:t>
            </a:r>
          </a:p>
          <a:p>
            <a:pPr marL="342900" lvl="2" indent="-342900">
              <a:buFont typeface="+mj-lt"/>
              <a:buAutoNum type="arabicPeriod"/>
            </a:pPr>
            <a:r>
              <a:rPr lang="en-US" dirty="0"/>
              <a:t>Go to cluster market, login with your student account at </a:t>
            </a:r>
            <a:r>
              <a:rPr lang="en-US" dirty="0">
                <a:hlinkClick r:id="rId3"/>
              </a:rPr>
              <a:t>https://clustermarket.com</a:t>
            </a:r>
            <a:endParaRPr lang="en-US" dirty="0"/>
          </a:p>
          <a:p>
            <a:pPr lvl="3"/>
            <a:r>
              <a:rPr lang="en-US" dirty="0"/>
              <a:t>Choose H&amp;T Labs Reservation System and select the robot from Equipment</a:t>
            </a:r>
          </a:p>
          <a:p>
            <a:pPr lvl="3"/>
            <a:r>
              <a:rPr lang="en-US" dirty="0"/>
              <a:t>Schedule a time slot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Reserve a lab/room (Atlas building only) for using the robot using cluster market</a:t>
            </a:r>
          </a:p>
          <a:p>
            <a:pPr marL="545400" lvl="2" indent="-342900"/>
            <a:r>
              <a:rPr lang="en-US" dirty="0"/>
              <a:t>Works the same as equipment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Notify the appropriate HTI staff member/Lab support</a:t>
            </a:r>
          </a:p>
          <a:p>
            <a:pPr marL="545400" lvl="2" indent="-342900"/>
            <a:r>
              <a:rPr lang="en-US" dirty="0"/>
              <a:t>Only when it is accepted you an receive the robot(s)</a:t>
            </a:r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562C-36BE-4D3C-DE9D-45A1CAE13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A341B-C6D0-FCFB-28FB-2864665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the robots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D41FA-E888-4A7A-BC38-413D5A03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sz="2000" b="1" dirty="0"/>
              <a:t>NOT necessary for course 0HVR00 and 0HM280!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Include in your cluster market time slot:</a:t>
            </a:r>
          </a:p>
          <a:p>
            <a:pPr lvl="2"/>
            <a:r>
              <a:rPr lang="en-US" dirty="0"/>
              <a:t>Names of people who will work with the robot</a:t>
            </a:r>
          </a:p>
          <a:p>
            <a:pPr lvl="2"/>
            <a:r>
              <a:rPr lang="en-US" dirty="0"/>
              <a:t>Location in Atlas</a:t>
            </a:r>
          </a:p>
          <a:p>
            <a:pPr lvl="3"/>
            <a:r>
              <a:rPr lang="en-US" dirty="0"/>
              <a:t>preferably the social robotics lab (also needs to be reserved)</a:t>
            </a:r>
          </a:p>
          <a:p>
            <a:pPr lvl="3"/>
            <a:r>
              <a:rPr lang="en-US" dirty="0"/>
              <a:t>Preferably on the 8</a:t>
            </a:r>
            <a:r>
              <a:rPr lang="en-US" baseline="30000" dirty="0"/>
              <a:t>th</a:t>
            </a:r>
            <a:r>
              <a:rPr lang="en-US" dirty="0"/>
              <a:t> or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2"/>
            <a:r>
              <a:rPr lang="en-US" dirty="0"/>
              <a:t>Reason of reservation (experiment or testing code or education for &lt;course name&gt;)</a:t>
            </a:r>
          </a:p>
          <a:p>
            <a:pPr lvl="2"/>
            <a:r>
              <a:rPr lang="en-US" dirty="0"/>
              <a:t>Phone number of one of the students who are using it.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4D54B6-333C-3E41-AC48-DD12A93E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50E2E8-8C9E-0ED2-A3C4-222C898B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1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Choregraphe</a:t>
            </a:r>
            <a:r>
              <a:rPr lang="en-US" dirty="0"/>
              <a:t> 2.1.4 for NAO v4 and v5</a:t>
            </a:r>
          </a:p>
          <a:p>
            <a:pPr lvl="3"/>
            <a:r>
              <a:rPr lang="en-US" dirty="0"/>
              <a:t>Go to canvas and download</a:t>
            </a:r>
          </a:p>
          <a:p>
            <a:pPr lvl="3"/>
            <a:endParaRPr lang="en-US" dirty="0"/>
          </a:p>
          <a:p>
            <a:pPr lvl="2"/>
            <a:r>
              <a:rPr lang="en-US" dirty="0" err="1"/>
              <a:t>Choregraphe</a:t>
            </a:r>
            <a:r>
              <a:rPr lang="en-US" dirty="0"/>
              <a:t> 2.5.10 for Pepper</a:t>
            </a:r>
          </a:p>
          <a:p>
            <a:pPr lvl="3"/>
            <a:r>
              <a:rPr lang="en-US" dirty="0"/>
              <a:t>Works also with Nao v4 v5</a:t>
            </a:r>
          </a:p>
          <a:p>
            <a:pPr lvl="3"/>
            <a:r>
              <a:rPr lang="en-US" dirty="0">
                <a:hlinkClick r:id="rId3"/>
              </a:rPr>
              <a:t>https://aldebaran.com/support/kb/softwares/pepper-2-5-downloads/</a:t>
            </a:r>
            <a:endParaRPr lang="en-US" dirty="0"/>
          </a:p>
          <a:p>
            <a:pPr lvl="3"/>
            <a:r>
              <a:rPr lang="en-US" dirty="0"/>
              <a:t>License is on the same site</a:t>
            </a:r>
          </a:p>
          <a:p>
            <a:pPr lvl="3"/>
            <a:endParaRPr lang="en-US" dirty="0"/>
          </a:p>
          <a:p>
            <a:pPr lvl="2"/>
            <a:r>
              <a:rPr lang="en-US" dirty="0" err="1"/>
              <a:t>Choregraphe</a:t>
            </a:r>
            <a:r>
              <a:rPr lang="en-US" dirty="0"/>
              <a:t> 2.8.8 for Nao v6 (Robby)</a:t>
            </a:r>
          </a:p>
          <a:p>
            <a:pPr lvl="3"/>
            <a:r>
              <a:rPr lang="en-US" dirty="0">
                <a:hlinkClick r:id="rId4"/>
              </a:rPr>
              <a:t>https://aldebaran.com/support/kb/nao6/downloads/nao6-software-downloads/</a:t>
            </a:r>
            <a:endParaRPr lang="en-US" dirty="0"/>
          </a:p>
          <a:p>
            <a:pPr lvl="3"/>
            <a:r>
              <a:rPr lang="en-US" dirty="0"/>
              <a:t>License is on the same site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9" y="1071931"/>
            <a:ext cx="4541521" cy="3376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2741" y="101936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Connect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054" y="1013157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Autonomous life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9094" y="16638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Robot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654" y="37974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Behaviors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815" y="2436994"/>
            <a:ext cx="177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Drag behaviors</a:t>
            </a:r>
          </a:p>
          <a:p>
            <a:r>
              <a:rPr lang="en-US" dirty="0">
                <a:solidFill>
                  <a:schemeClr val="tx2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77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4" y="938676"/>
            <a:ext cx="2678426" cy="35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425" y="1018142"/>
            <a:ext cx="5490595" cy="3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425" y="1018142"/>
            <a:ext cx="3680815" cy="323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8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the real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206" y="1091076"/>
            <a:ext cx="4315754" cy="287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762499" y="12255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Only one </a:t>
            </a:r>
            <a:r>
              <a:rPr lang="en-US" dirty="0" err="1"/>
              <a:t>Choregraphe</a:t>
            </a:r>
            <a:r>
              <a:rPr lang="en-US" dirty="0"/>
              <a:t> at the same time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animations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Using animation mode</a:t>
            </a:r>
          </a:p>
          <a:p>
            <a:pPr lvl="3"/>
            <a:r>
              <a:rPr lang="en-US" dirty="0"/>
              <a:t>Watch the color of the eyes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Adjusting the joints of the virtual robot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02" y="1071931"/>
            <a:ext cx="4707255" cy="915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40" y="1987607"/>
            <a:ext cx="4294665" cy="24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The NAO Robot</a:t>
            </a:r>
          </a:p>
          <a:p>
            <a:pPr lvl="2"/>
            <a:r>
              <a:rPr lang="en-US" dirty="0"/>
              <a:t>The Pepper Robot</a:t>
            </a:r>
          </a:p>
          <a:p>
            <a:pPr lvl="2"/>
            <a:r>
              <a:rPr lang="en-US" dirty="0"/>
              <a:t>Reserving the robots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  <a:p>
            <a:pPr lvl="2"/>
            <a:r>
              <a:rPr lang="en-US" dirty="0"/>
              <a:t>Using Python</a:t>
            </a:r>
          </a:p>
          <a:p>
            <a:pPr lvl="2"/>
            <a:r>
              <a:rPr lang="en-US" dirty="0"/>
              <a:t>Using NAO lib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1195227"/>
            <a:ext cx="1485900" cy="127635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663" y="1195227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610099" y="2647443"/>
            <a:ext cx="7825978" cy="1922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(1) Upper part timeline with numbered frames. Lower part contains the </a:t>
            </a:r>
            <a:r>
              <a:rPr lang="en-US" dirty="0" err="1"/>
              <a:t>keyframes</a:t>
            </a:r>
            <a:endParaRPr lang="en-US" dirty="0"/>
          </a:p>
          <a:p>
            <a:pPr lvl="3"/>
            <a:r>
              <a:rPr lang="en-US" dirty="0"/>
              <a:t>(2) list of parallel behaviors</a:t>
            </a:r>
          </a:p>
          <a:p>
            <a:pPr lvl="3"/>
            <a:r>
              <a:rPr lang="en-US" dirty="0"/>
              <a:t>(3) timeline edit button, the current frame indicator, and the general timeline scrollbar.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D37E-04DD-4255-8886-EA588EA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the robot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68BB-7459-40D9-99BE-4E2B7AD3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timeline box is extremely handy to program gestures and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a nice graphical interface for stop-motion animation of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of all, the gesture/motion can be exported to python and “run” using the </a:t>
            </a:r>
            <a:r>
              <a:rPr lang="en-US" dirty="0" err="1"/>
              <a:t>nao.RunMovement</a:t>
            </a:r>
            <a:r>
              <a:rPr lang="en-US" dirty="0"/>
              <a:t>() command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56CA-62E2-4196-AAE5-101400E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9C6A-D7C5-43DC-8F62-DCD272EC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B0A5294-3A1A-4841-9246-F9F25FD0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3007854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6280B4-CE7B-4B9B-9851-23F4E8C114F3}"/>
              </a:ext>
            </a:extLst>
          </p:cNvPr>
          <p:cNvSpPr/>
          <p:nvPr/>
        </p:nvSpPr>
        <p:spPr>
          <a:xfrm>
            <a:off x="2941983" y="3160643"/>
            <a:ext cx="1699591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3BCB7-DE3D-4733-9C57-34586BFC34F2}"/>
              </a:ext>
            </a:extLst>
          </p:cNvPr>
          <p:cNvSpPr txBox="1"/>
          <p:nvPr/>
        </p:nvSpPr>
        <p:spPr>
          <a:xfrm>
            <a:off x="3685931" y="2647515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 here for direct animation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C589E-2C0D-42E0-86A6-534FA88187A6}"/>
              </a:ext>
            </a:extLst>
          </p:cNvPr>
          <p:cNvSpPr/>
          <p:nvPr/>
        </p:nvSpPr>
        <p:spPr>
          <a:xfrm>
            <a:off x="1729409" y="3006635"/>
            <a:ext cx="318052" cy="382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14FB9-398C-4E2C-B2E6-458CB64A857D}"/>
              </a:ext>
            </a:extLst>
          </p:cNvPr>
          <p:cNvSpPr txBox="1"/>
          <p:nvPr/>
        </p:nvSpPr>
        <p:spPr>
          <a:xfrm>
            <a:off x="228602" y="2420356"/>
            <a:ext cx="240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Edit button for advanced 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A77E-DBB0-A013-4223-D1DA1E7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38BB-E8A8-A8E7-8B77-2D270DB7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Right click on t</a:t>
            </a:r>
            <a:r>
              <a:rPr lang="en-GB" dirty="0"/>
              <a:t>he</a:t>
            </a:r>
            <a:r>
              <a:rPr lang="en-NL" dirty="0"/>
              <a:t> timeline gives acces to store joints and to export it to python/c++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2692-1371-B096-41CE-F4B19649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733DC-CFA3-406C-1134-EB6B1DCB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25F3661-C771-B157-17A7-58A127724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171" y="1708739"/>
            <a:ext cx="4032069" cy="25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9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2A8-90C9-43CA-9BE9-23C1C233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storing keyframes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A31D-7907-4448-8265-5F7AC609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038066"/>
            <a:ext cx="7922712" cy="3630943"/>
          </a:xfrm>
        </p:spPr>
        <p:txBody>
          <a:bodyPr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robot into the desired posture manually</a:t>
            </a:r>
          </a:p>
          <a:p>
            <a:pPr marL="488250" lvl="2" indent="-285750"/>
            <a:r>
              <a:rPr lang="en-US" dirty="0"/>
              <a:t>Turn arm/leg/head/body motors off and move limb into position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frame position on the timeline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Press (or use context menu of timeline, see below)</a:t>
            </a:r>
          </a:p>
          <a:p>
            <a:pPr marL="545400" lvl="2" indent="-342900"/>
            <a:r>
              <a:rPr lang="en-US" dirty="0"/>
              <a:t>F8 Store Whole body, 	F9 Store Head</a:t>
            </a:r>
          </a:p>
          <a:p>
            <a:pPr marL="545400" lvl="2" indent="-342900"/>
            <a:r>
              <a:rPr lang="en-US" dirty="0"/>
              <a:t>F10 Store Arms,		F11 Store Legs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Repeat until entire movement is programmed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on timeline to activate the context menu</a:t>
            </a:r>
          </a:p>
          <a:p>
            <a:pPr marL="545400" lvl="2" indent="-342900"/>
            <a:r>
              <a:rPr lang="en-US" dirty="0"/>
              <a:t>Choose Export Motion to Clipboard/Python/Bezier</a:t>
            </a:r>
          </a:p>
          <a:p>
            <a:pPr marL="545400" lvl="2" indent="-342900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Note: </a:t>
            </a:r>
            <a:r>
              <a:rPr lang="en-US" dirty="0"/>
              <a:t>the framerate is normally 25 frames/second, so </a:t>
            </a:r>
            <a:r>
              <a:rPr lang="en-US" b="1" dirty="0"/>
              <a:t>DO NOT </a:t>
            </a:r>
            <a:r>
              <a:rPr lang="en-US" dirty="0"/>
              <a:t>put keyframes to close to each other or you will get very fast movements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Always test with virtual robot first</a:t>
            </a:r>
          </a:p>
          <a:p>
            <a:pPr marL="488250" lvl="2" indent="-28575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45279-AE25-4883-BF36-5EDA859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B9D-5DD9-4196-B60A-E15C1D9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stop-motion recording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AC0B-76C8-48A6-9969-669C11A8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326" y="4175171"/>
            <a:ext cx="3472485" cy="394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manual for details!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F018-D41D-4557-99F4-2A34C7ED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F990B-50B1-49A8-B8EC-331DE4E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449DF-0E9B-46A8-853D-E9D406EA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214" y="1644511"/>
            <a:ext cx="20002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452EE-3B2D-434D-B02B-1B85984D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1" y="1251392"/>
            <a:ext cx="4081255" cy="3254833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989429F-D2DC-4685-8788-D90DC3E9D064}"/>
              </a:ext>
            </a:extLst>
          </p:cNvPr>
          <p:cNvSpPr/>
          <p:nvPr/>
        </p:nvSpPr>
        <p:spPr>
          <a:xfrm>
            <a:off x="1210912" y="824948"/>
            <a:ext cx="1850339" cy="570239"/>
          </a:xfrm>
          <a:prstGeom prst="wedgeRoundRectCallout">
            <a:avLst>
              <a:gd name="adj1" fmla="val -50936"/>
              <a:gd name="adj2" fmla="val 625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Make sure to enable recording buttons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E66642F-557A-4A44-AE62-6941DA417F9F}"/>
              </a:ext>
            </a:extLst>
          </p:cNvPr>
          <p:cNvSpPr/>
          <p:nvPr/>
        </p:nvSpPr>
        <p:spPr>
          <a:xfrm>
            <a:off x="2663687" y="2028315"/>
            <a:ext cx="1530626" cy="1022997"/>
          </a:xfrm>
          <a:prstGeom prst="wedgeRoundRectCallout">
            <a:avLst>
              <a:gd name="adj1" fmla="val -53300"/>
              <a:gd name="adj2" fmla="val -808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Choose settings for selecting an advanced recording mode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BADB87F-ABDD-4FBC-9BC3-7892B5CD95DE}"/>
              </a:ext>
            </a:extLst>
          </p:cNvPr>
          <p:cNvSpPr/>
          <p:nvPr/>
        </p:nvSpPr>
        <p:spPr>
          <a:xfrm>
            <a:off x="664611" y="2932503"/>
            <a:ext cx="1530626" cy="1022997"/>
          </a:xfrm>
          <a:prstGeom prst="wedgeRoundRectCallout">
            <a:avLst>
              <a:gd name="adj1" fmla="val 27219"/>
              <a:gd name="adj2" fmla="val -100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You can select here which joints or joint groups to record</a:t>
            </a:r>
            <a:endParaRPr lang="en-GB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23D-CED3-4AC2-AA50-88E3425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recorded motions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D8F-831F-4B66-A834-50A4F11C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2C443-12E9-4BD9-9530-3021BBCB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3740B-B91D-4E43-ACCE-96DCBA0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8BB7B5-D845-4CBB-BEDF-ABA38587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1186781"/>
            <a:ext cx="6823557" cy="339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10464A-AFC6-47FB-80DC-DCEA0DC5B3FF}"/>
              </a:ext>
            </a:extLst>
          </p:cNvPr>
          <p:cNvSpPr/>
          <p:nvPr/>
        </p:nvSpPr>
        <p:spPr>
          <a:xfrm>
            <a:off x="1321904" y="1331843"/>
            <a:ext cx="427383" cy="4075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Python and </a:t>
            </a:r>
            <a:r>
              <a:rPr lang="en-US" dirty="0" err="1"/>
              <a:t>Naoqi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Python 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the 32-bit version of Python 2.7</a:t>
            </a:r>
          </a:p>
          <a:p>
            <a:pPr lvl="2"/>
            <a:r>
              <a:rPr lang="en-US" dirty="0"/>
              <a:t>Install the </a:t>
            </a:r>
            <a:r>
              <a:rPr lang="en-US" dirty="0" err="1"/>
              <a:t>Naoqi</a:t>
            </a:r>
            <a:r>
              <a:rPr lang="en-US" dirty="0"/>
              <a:t> SDK for Python (2.1.4 for NAO and 2.5.5 for Pepper)</a:t>
            </a:r>
          </a:p>
          <a:p>
            <a:pPr lvl="2"/>
            <a:r>
              <a:rPr lang="en-US" dirty="0"/>
              <a:t>Open the Python editor “Idle” and open a Python shell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Type</a:t>
            </a:r>
          </a:p>
          <a:p>
            <a:pPr marL="4050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naoqi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you get no error messages Python and </a:t>
            </a:r>
            <a:r>
              <a:rPr lang="en-US" dirty="0" err="1"/>
              <a:t>Naoqi</a:t>
            </a:r>
            <a:r>
              <a:rPr lang="en-US" dirty="0"/>
              <a:t> are installed correctly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can use pip (Python Package Installer) to install packages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In Windows: run </a:t>
            </a:r>
            <a:r>
              <a:rPr lang="en-US" dirty="0" err="1">
                <a:cs typeface="Courier New" panose="02070309020205020404" pitchFamily="49" charset="0"/>
              </a:rPr>
              <a:t>cmd</a:t>
            </a:r>
            <a:endParaRPr lang="en-US" dirty="0">
              <a:cs typeface="Courier New" panose="02070309020205020404" pitchFamily="49" charset="0"/>
            </a:endParaRPr>
          </a:p>
          <a:p>
            <a:pPr lvl="3"/>
            <a:r>
              <a:rPr lang="en-US" dirty="0">
                <a:cs typeface="Courier New" panose="02070309020205020404" pitchFamily="49" charset="0"/>
              </a:rPr>
              <a:t>Type python –m pip install</a:t>
            </a: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WinPython</a:t>
            </a:r>
            <a:r>
              <a:rPr lang="nl-NL" dirty="0"/>
              <a:t> Installation (</a:t>
            </a:r>
            <a:r>
              <a:rPr lang="nl-NL" dirty="0" err="1"/>
              <a:t>Easier</a:t>
            </a:r>
            <a:r>
              <a:rPr lang="nl-NL" dirty="0"/>
              <a:t>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handouts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Includes</a:t>
            </a:r>
            <a:r>
              <a:rPr lang="nl-NL" dirty="0"/>
              <a:t> most important </a:t>
            </a:r>
            <a:r>
              <a:rPr lang="nl-NL" dirty="0" err="1"/>
              <a:t>extensions</a:t>
            </a:r>
            <a:r>
              <a:rPr lang="nl-NL" dirty="0"/>
              <a:t>/</a:t>
            </a:r>
            <a:r>
              <a:rPr lang="nl-NL" dirty="0" err="1"/>
              <a:t>libraries</a:t>
            </a:r>
            <a:endParaRPr lang="nl-NL" dirty="0"/>
          </a:p>
          <a:p>
            <a:r>
              <a:rPr lang="nl-NL" dirty="0"/>
              <a:t>Register </a:t>
            </a:r>
            <a:r>
              <a:rPr lang="nl-NL" dirty="0" err="1"/>
              <a:t>WinPython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Control panel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the </a:t>
            </a:r>
            <a:r>
              <a:rPr lang="nl-NL" dirty="0" err="1"/>
              <a:t>Naoqi</a:t>
            </a:r>
            <a:r>
              <a:rPr lang="nl-NL" dirty="0"/>
              <a:t> SDK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r>
              <a:rPr lang="nl-NL" dirty="0"/>
              <a:t>Open the Python editor “</a:t>
            </a:r>
            <a:r>
              <a:rPr lang="nl-NL" dirty="0" err="1"/>
              <a:t>Idle</a:t>
            </a:r>
            <a:r>
              <a:rPr lang="nl-NL" dirty="0"/>
              <a:t>”</a:t>
            </a:r>
          </a:p>
          <a:p>
            <a:r>
              <a:rPr lang="nl-NL" dirty="0"/>
              <a:t>open a Python shell </a:t>
            </a:r>
            <a:r>
              <a:rPr lang="nl-NL" dirty="0" err="1"/>
              <a:t>and</a:t>
            </a:r>
            <a:r>
              <a:rPr lang="nl-NL" dirty="0"/>
              <a:t> type</a:t>
            </a:r>
            <a:br>
              <a:rPr lang="nl-NL" dirty="0"/>
            </a:br>
            <a:br>
              <a:rPr lang="nl-NL" dirty="0"/>
            </a:br>
            <a:r>
              <a:rPr lang="nl-NL" dirty="0">
                <a:latin typeface="Courier" pitchFamily="49" charset="0"/>
              </a:rPr>
              <a:t>import </a:t>
            </a:r>
            <a:r>
              <a:rPr lang="nl-NL" dirty="0" err="1">
                <a:latin typeface="Courier" pitchFamily="49" charset="0"/>
              </a:rPr>
              <a:t>naoqi</a:t>
            </a:r>
            <a:endParaRPr lang="nl-NL" dirty="0">
              <a:latin typeface="Courier" pitchFamily="49" charset="0"/>
            </a:endParaRPr>
          </a:p>
          <a:p>
            <a:endParaRPr lang="nl-NL" dirty="0">
              <a:latin typeface="Courier" pitchFamily="49" charset="0"/>
            </a:endParaRP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get</a:t>
            </a:r>
            <a:r>
              <a:rPr lang="nl-NL" dirty="0"/>
              <a:t> </a:t>
            </a:r>
            <a:r>
              <a:rPr lang="nl-NL" dirty="0" err="1"/>
              <a:t>no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messages</a:t>
            </a:r>
            <a:r>
              <a:rPr lang="nl-NL" dirty="0"/>
              <a:t> Python is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Make sure Python and </a:t>
            </a:r>
            <a:r>
              <a:rPr lang="en-US" dirty="0" err="1"/>
              <a:t>Naoqi</a:t>
            </a:r>
            <a:r>
              <a:rPr lang="en-US" dirty="0"/>
              <a:t> are installed in the right location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Check the Python Path, add the location of Python and </a:t>
            </a:r>
            <a:r>
              <a:rPr lang="en-US" dirty="0" err="1"/>
              <a:t>Naoqi</a:t>
            </a:r>
            <a:r>
              <a:rPr lang="en-US" dirty="0"/>
              <a:t> to the python path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Is Python 2.7 the only installation of Python?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NAO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60-cm tall humanoid robot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>
                <a:solidFill>
                  <a:schemeClr val="tx2"/>
                </a:solidFill>
              </a:rPr>
              <a:t>Bender</a:t>
            </a:r>
            <a:r>
              <a:rPr lang="en-US" dirty="0"/>
              <a:t> 			</a:t>
            </a:r>
            <a:r>
              <a:rPr lang="en-US" dirty="0">
                <a:solidFill>
                  <a:srgbClr val="F8AD18"/>
                </a:solidFill>
              </a:rPr>
              <a:t>Robby</a:t>
            </a:r>
          </a:p>
          <a:p>
            <a:pPr lvl="2"/>
            <a:endParaRPr lang="en-US" dirty="0">
              <a:solidFill>
                <a:srgbClr val="F8AD18"/>
              </a:solidFill>
            </a:endParaRPr>
          </a:p>
          <a:p>
            <a:pPr lvl="2"/>
            <a:r>
              <a:rPr lang="en-US" dirty="0"/>
              <a:t>(which movies/cartoons are the names from?)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4" name="Picture 10" descr="Afbeeldingsresultaat voor n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80" y="187814"/>
            <a:ext cx="2783429" cy="47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>
                <a:cs typeface="Courier New" panose="02070309020205020404" pitchFamily="49" charset="0"/>
              </a:rPr>
              <a:t>Install </a:t>
            </a:r>
            <a:r>
              <a:rPr lang="en-US" dirty="0" err="1">
                <a:cs typeface="Courier New" panose="02070309020205020404" pitchFamily="49" charset="0"/>
              </a:rPr>
              <a:t>scipy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OpenCV</a:t>
            </a:r>
            <a:r>
              <a:rPr lang="en-US" dirty="0">
                <a:cs typeface="Courier New" panose="02070309020205020404" pitchFamily="49" charset="0"/>
              </a:rPr>
              <a:t> (if you need computer vision)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Other useful libraries 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Tk</a:t>
            </a:r>
            <a:r>
              <a:rPr lang="en-US" dirty="0">
                <a:cs typeface="Courier New" panose="02070309020205020404" pitchFamily="49" charset="0"/>
              </a:rPr>
              <a:t> (Universal window manager)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PIL (Python Image Library)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Matplotlib</a:t>
            </a:r>
            <a:endParaRPr lang="en-US" dirty="0"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OpenCV</a:t>
            </a:r>
            <a:r>
              <a:rPr lang="nl-NL" dirty="0"/>
              <a:t> is a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windows</a:t>
            </a:r>
            <a:r>
              <a:rPr lang="nl-NL" dirty="0"/>
              <a:t> (</a:t>
            </a:r>
            <a:r>
              <a:rPr lang="nl-NL" dirty="0" err="1"/>
              <a:t>previous</a:t>
            </a:r>
            <a:r>
              <a:rPr lang="nl-NL" dirty="0"/>
              <a:t>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Or, </a:t>
            </a:r>
            <a:r>
              <a:rPr lang="nl-NL" dirty="0" err="1"/>
              <a:t>you</a:t>
            </a:r>
            <a:r>
              <a:rPr lang="nl-NL" dirty="0"/>
              <a:t> download </a:t>
            </a:r>
            <a:r>
              <a:rPr lang="nl-NL" dirty="0" err="1"/>
              <a:t>it</a:t>
            </a:r>
            <a:r>
              <a:rPr lang="nl-NL" dirty="0"/>
              <a:t> form opencv.org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Download </a:t>
            </a:r>
            <a:r>
              <a:rPr lang="nl-NL" dirty="0" err="1"/>
              <a:t>and</a:t>
            </a:r>
            <a:r>
              <a:rPr lang="nl-NL" dirty="0"/>
              <a:t> extract </a:t>
            </a:r>
            <a:r>
              <a:rPr lang="nl-NL" dirty="0" err="1"/>
              <a:t>the</a:t>
            </a:r>
            <a:r>
              <a:rPr lang="nl-NL" dirty="0"/>
              <a:t> files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Copy </a:t>
            </a:r>
            <a:r>
              <a:rPr lang="nl-NL" dirty="0" err="1"/>
              <a:t>the</a:t>
            </a:r>
            <a:r>
              <a:rPr lang="nl-NL" dirty="0"/>
              <a:t> cv2.pyd file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Python </a:t>
            </a:r>
            <a:r>
              <a:rPr lang="nl-NL" dirty="0" err="1"/>
              <a:t>distribution</a:t>
            </a:r>
            <a:endParaRPr lang="nl-NL" dirty="0"/>
          </a:p>
          <a:p>
            <a:pPr marL="488250" lvl="2" indent="-285750"/>
            <a:r>
              <a:rPr lang="nl-NL" dirty="0"/>
              <a:t>	I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32bit machine </a:t>
            </a:r>
            <a:r>
              <a:rPr lang="nl-NL" dirty="0" err="1"/>
              <a:t>with</a:t>
            </a:r>
            <a:r>
              <a:rPr lang="nl-NL" dirty="0"/>
              <a:t> python 2.7</a:t>
            </a:r>
          </a:p>
          <a:p>
            <a:pPr marL="488250" lvl="2" indent="-285750"/>
            <a:r>
              <a:rPr lang="nl-NL" dirty="0"/>
              <a:t>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&lt;</a:t>
            </a:r>
            <a:r>
              <a:rPr lang="nl-NL" dirty="0" err="1"/>
              <a:t>path_to_opencv</a:t>
            </a:r>
            <a:r>
              <a:rPr lang="nl-NL" dirty="0"/>
              <a:t>&gt;\</a:t>
            </a:r>
            <a:r>
              <a:rPr lang="nl-NL" dirty="0" err="1"/>
              <a:t>build</a:t>
            </a:r>
            <a:r>
              <a:rPr lang="nl-NL" dirty="0"/>
              <a:t>\Python\x86\cv2.pyd</a:t>
            </a:r>
          </a:p>
          <a:p>
            <a:pPr marL="488250" lvl="2" indent="-285750"/>
            <a:r>
              <a:rPr lang="nl-NL" dirty="0"/>
              <a:t>Copy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\site-packages\cv2.pyd</a:t>
            </a:r>
            <a:endParaRPr lang="en-US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Test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using</a:t>
            </a:r>
            <a:endParaRPr lang="nl-N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cv </a:t>
            </a:r>
            <a:r>
              <a:rPr lang="nl-NL" dirty="0" err="1"/>
              <a:t>rather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cv2: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cv2.cv as cv</a:t>
            </a: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create</a:t>
            </a:r>
            <a:r>
              <a:rPr lang="nl-NL" dirty="0"/>
              <a:t> a file cv.py in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content: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 err="1"/>
              <a:t>from</a:t>
            </a:r>
            <a:r>
              <a:rPr lang="nl-NL" sz="1600" dirty="0"/>
              <a:t> cv2.cv import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“import cv” </a:t>
            </a:r>
            <a:r>
              <a:rPr lang="nl-NL" dirty="0" err="1"/>
              <a:t>command</a:t>
            </a:r>
            <a:endParaRPr lang="nl-NL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NAO-lib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A custom-built library simplifies many functions of </a:t>
            </a:r>
            <a:r>
              <a:rPr lang="en-US" dirty="0" err="1"/>
              <a:t>Naoqi</a:t>
            </a:r>
            <a:endParaRPr lang="en-US" dirty="0"/>
          </a:p>
          <a:p>
            <a:pPr lvl="2"/>
            <a:r>
              <a:rPr lang="en-US" dirty="0"/>
              <a:t>Meant for NAO, and the </a:t>
            </a:r>
            <a:r>
              <a:rPr lang="en-US" dirty="0" err="1"/>
              <a:t>naoqi</a:t>
            </a:r>
            <a:r>
              <a:rPr lang="en-US" dirty="0"/>
              <a:t>-version of NAO</a:t>
            </a:r>
          </a:p>
          <a:p>
            <a:pPr lvl="2"/>
            <a:r>
              <a:rPr lang="en-US" dirty="0"/>
              <a:t>Latest version will be shared with you</a:t>
            </a:r>
          </a:p>
          <a:p>
            <a:pPr lvl="3"/>
            <a:r>
              <a:rPr lang="en-US" dirty="0"/>
              <a:t>nao.py includes cv</a:t>
            </a:r>
          </a:p>
          <a:p>
            <a:pPr lvl="3"/>
            <a:r>
              <a:rPr lang="en-US" dirty="0"/>
              <a:t>nao_nocv.py does not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Installing </a:t>
            </a:r>
            <a:r>
              <a:rPr lang="en-US" dirty="0" err="1"/>
              <a:t>nao</a:t>
            </a:r>
            <a:r>
              <a:rPr lang="en-US" dirty="0"/>
              <a:t>-lib</a:t>
            </a:r>
          </a:p>
          <a:p>
            <a:pPr lvl="3"/>
            <a:r>
              <a:rPr lang="en-US" dirty="0"/>
              <a:t>Create a directory with a python file with one line of code</a:t>
            </a:r>
          </a:p>
          <a:p>
            <a:pPr lvl="4"/>
            <a:r>
              <a:rPr lang="en-US" dirty="0"/>
              <a:t>import </a:t>
            </a:r>
            <a:r>
              <a:rPr lang="en-US" dirty="0" err="1"/>
              <a:t>nao_nocv</a:t>
            </a:r>
            <a:r>
              <a:rPr lang="en-US" dirty="0"/>
              <a:t> as </a:t>
            </a:r>
            <a:r>
              <a:rPr lang="en-US" dirty="0" err="1"/>
              <a:t>nao</a:t>
            </a:r>
            <a:endParaRPr lang="en-US" dirty="0"/>
          </a:p>
          <a:p>
            <a:pPr lvl="3"/>
            <a:r>
              <a:rPr lang="en-US" dirty="0"/>
              <a:t>Copy nao.py or nao_nocv.py in the same directory</a:t>
            </a:r>
          </a:p>
          <a:p>
            <a:pPr lvl="3"/>
            <a:r>
              <a:rPr lang="en-US" dirty="0"/>
              <a:t>Press F5 to run and test the program</a:t>
            </a:r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Installing the simulated robot</a:t>
            </a:r>
          </a:p>
          <a:p>
            <a:pPr lvl="3"/>
            <a:r>
              <a:rPr lang="en-US" dirty="0"/>
              <a:t>Run the program naoqi-bin.exe that is installed along with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r>
              <a:rPr lang="en-US" dirty="0"/>
              <a:t>Note your local IP address or use “127.0.0.1”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Add the line</a:t>
            </a:r>
          </a:p>
          <a:p>
            <a:pPr lvl="3"/>
            <a:r>
              <a:rPr lang="en-US" dirty="0" err="1"/>
              <a:t>Nao.InitProxy</a:t>
            </a:r>
            <a:r>
              <a:rPr lang="en-US" dirty="0"/>
              <a:t>(“127.0.0.1”, [0])</a:t>
            </a:r>
          </a:p>
          <a:p>
            <a:pPr lvl="2"/>
            <a:r>
              <a:rPr lang="en-US" dirty="0"/>
              <a:t>If all goes well you are connected to the simulated robot</a:t>
            </a:r>
          </a:p>
          <a:p>
            <a:pPr lvl="3"/>
            <a:r>
              <a:rPr lang="en-US" dirty="0"/>
              <a:t>You can use Python to move the virtual robot in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err="1"/>
              <a:t>Choregraphe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program naoqi-bin.exe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resides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“bin” subdirectory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choregraphe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/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nl-NL" dirty="0" err="1"/>
              <a:t>Webots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webots</a:t>
            </a:r>
            <a:r>
              <a:rPr lang="nl-NL" dirty="0"/>
              <a:t> program</a:t>
            </a:r>
          </a:p>
          <a:p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naoqisim</a:t>
            </a:r>
            <a:r>
              <a:rPr lang="nl-NL" dirty="0"/>
              <a:t> project </a:t>
            </a:r>
            <a:r>
              <a:rPr lang="nl-NL" dirty="0" err="1"/>
              <a:t>from</a:t>
            </a:r>
            <a:r>
              <a:rPr lang="nl-NL" dirty="0"/>
              <a:t> canvas/…</a:t>
            </a:r>
          </a:p>
          <a:p>
            <a:r>
              <a:rPr lang="nl-NL" dirty="0"/>
              <a:t>Accept acces </a:t>
            </a:r>
            <a:r>
              <a:rPr lang="nl-NL" dirty="0" err="1"/>
              <a:t>to</a:t>
            </a:r>
            <a:r>
              <a:rPr lang="nl-NL" dirty="0"/>
              <a:t> private </a:t>
            </a:r>
            <a:r>
              <a:rPr lang="nl-NL" dirty="0" err="1"/>
              <a:t>and</a:t>
            </a:r>
            <a:r>
              <a:rPr lang="nl-NL" dirty="0"/>
              <a:t> domain </a:t>
            </a:r>
            <a:r>
              <a:rPr lang="nl-NL" dirty="0" err="1"/>
              <a:t>networks</a:t>
            </a:r>
            <a:endParaRPr lang="nl-NL" dirty="0"/>
          </a:p>
          <a:p>
            <a:r>
              <a:rPr lang="nl-NL" dirty="0"/>
              <a:t>Open sample </a:t>
            </a:r>
            <a:r>
              <a:rPr lang="nl-NL" dirty="0" err="1"/>
              <a:t>world</a:t>
            </a:r>
            <a:r>
              <a:rPr lang="nl-NL" dirty="0"/>
              <a:t> “</a:t>
            </a:r>
            <a:r>
              <a:rPr lang="nl-NL" dirty="0" err="1"/>
              <a:t>nao_indoors.wbt</a:t>
            </a:r>
            <a:r>
              <a:rPr lang="nl-NL" dirty="0"/>
              <a:t>”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downloaded</a:t>
            </a:r>
            <a:r>
              <a:rPr lang="nl-NL" dirty="0"/>
              <a:t> project </a:t>
            </a:r>
            <a:r>
              <a:rPr lang="nl-NL" dirty="0" err="1"/>
              <a:t>location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the</a:t>
            </a:r>
            <a:r>
              <a:rPr lang="nl-NL" dirty="0"/>
              <a:t> router</a:t>
            </a:r>
          </a:p>
          <a:p>
            <a:r>
              <a:rPr lang="nl-NL" dirty="0"/>
              <a:t>Start </a:t>
            </a:r>
            <a:r>
              <a:rPr lang="nl-NL" dirty="0" err="1"/>
              <a:t>the</a:t>
            </a:r>
            <a:r>
              <a:rPr lang="nl-NL" dirty="0"/>
              <a:t> robot </a:t>
            </a:r>
            <a:r>
              <a:rPr lang="nl-NL" dirty="0" err="1"/>
              <a:t>by</a:t>
            </a:r>
            <a:r>
              <a:rPr lang="nl-NL" dirty="0"/>
              <a:t> pressing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</a:t>
            </a:r>
          </a:p>
          <a:p>
            <a:r>
              <a:rPr lang="nl-NL" dirty="0"/>
              <a:t>Press </a:t>
            </a:r>
            <a:r>
              <a:rPr lang="nl-NL" dirty="0" err="1"/>
              <a:t>once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hear</a:t>
            </a:r>
            <a:r>
              <a:rPr lang="nl-NL" dirty="0"/>
              <a:t> </a:t>
            </a:r>
            <a:r>
              <a:rPr lang="nl-NL" dirty="0" err="1"/>
              <a:t>Nao</a:t>
            </a:r>
            <a:r>
              <a:rPr lang="nl-NL" dirty="0"/>
              <a:t> say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ip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wireless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is ok (</a:t>
            </a:r>
            <a:r>
              <a:rPr lang="nl-NL" dirty="0" err="1"/>
              <a:t>ask</a:t>
            </a:r>
            <a:r>
              <a:rPr lang="nl-NL" dirty="0"/>
              <a:t> help)</a:t>
            </a:r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robot’s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e.g. “192.168.0.115”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the </a:t>
            </a:r>
            <a:r>
              <a:rPr lang="nl-NL" dirty="0" err="1"/>
              <a:t>line</a:t>
            </a:r>
            <a:endParaRPr lang="nl-NL" dirty="0"/>
          </a:p>
          <a:p>
            <a:pPr marL="409575" lvl="2" indent="0">
              <a:buNone/>
            </a:pPr>
            <a:r>
              <a:rPr lang="nl-NL" dirty="0" err="1">
                <a:latin typeface="Courier"/>
              </a:rPr>
              <a:t>nao.InitProxy</a:t>
            </a:r>
            <a:r>
              <a:rPr lang="nl-NL" dirty="0">
                <a:latin typeface="Courier"/>
              </a:rPr>
              <a:t>(“192.168.0.115”,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</a:t>
            </a:r>
            <a:r>
              <a:rPr lang="nl-NL" dirty="0" err="1"/>
              <a:t>the</a:t>
            </a:r>
            <a:r>
              <a:rPr lang="nl-NL" dirty="0"/>
              <a:t> real robot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 tips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shut</a:t>
            </a:r>
            <a:r>
              <a:rPr lang="nl-NL" dirty="0"/>
              <a:t> down </a:t>
            </a:r>
            <a:r>
              <a:rPr lang="nl-NL" dirty="0" err="1"/>
              <a:t>the</a:t>
            </a:r>
            <a:r>
              <a:rPr lang="nl-NL" dirty="0"/>
              <a:t> robot,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for</a:t>
            </a:r>
            <a:r>
              <a:rPr lang="nl-NL" dirty="0"/>
              <a:t> 5 </a:t>
            </a:r>
            <a:r>
              <a:rPr lang="nl-NL" dirty="0" err="1"/>
              <a:t>seconds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simulator! Just change </a:t>
            </a:r>
            <a:r>
              <a:rPr lang="nl-NL" dirty="0" err="1"/>
              <a:t>the</a:t>
            </a:r>
            <a:r>
              <a:rPr lang="nl-NL" dirty="0"/>
              <a:t> IP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wrong,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twice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release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stiffness</a:t>
            </a:r>
            <a:r>
              <a:rPr lang="nl-NL" dirty="0"/>
              <a:t> (do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like a double click) </a:t>
            </a:r>
          </a:p>
          <a:p>
            <a:r>
              <a:rPr lang="nl-NL" dirty="0"/>
              <a:t>Always </a:t>
            </a:r>
            <a:r>
              <a:rPr lang="nl-NL" dirty="0" err="1"/>
              <a:t>pick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waist</a:t>
            </a:r>
            <a:endParaRPr lang="nl-NL" dirty="0"/>
          </a:p>
          <a:p>
            <a:r>
              <a:rPr lang="nl-NL" dirty="0"/>
              <a:t>Always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 on </a:t>
            </a:r>
            <a:r>
              <a:rPr lang="nl-NL" dirty="0" err="1"/>
              <a:t>the</a:t>
            </a:r>
            <a:r>
              <a:rPr lang="nl-NL" dirty="0"/>
              <a:t> floor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Put soft </a:t>
            </a:r>
            <a:r>
              <a:rPr lang="nl-NL" dirty="0" err="1"/>
              <a:t>foam</a:t>
            </a:r>
            <a:r>
              <a:rPr lang="nl-NL" dirty="0"/>
              <a:t>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 err="1"/>
              <a:t>nao.Say</a:t>
            </a:r>
            <a:r>
              <a:rPr lang="en-US" dirty="0"/>
              <a:t>(“Hello”)</a:t>
            </a:r>
          </a:p>
          <a:p>
            <a:pPr marL="0" lvl="2" indent="0">
              <a:buNone/>
            </a:pPr>
            <a:r>
              <a:rPr lang="en-US" dirty="0" err="1"/>
              <a:t>nao.InitPose</a:t>
            </a:r>
            <a:r>
              <a:rPr lang="en-US" dirty="0"/>
              <a:t>() 	#the robot stands up and its joints stiffen</a:t>
            </a:r>
          </a:p>
          <a:p>
            <a:pPr marL="0" lvl="2" indent="0">
              <a:buNone/>
            </a:pPr>
            <a:r>
              <a:rPr lang="en-US" dirty="0" err="1"/>
              <a:t>nao.Crouch</a:t>
            </a:r>
            <a:r>
              <a:rPr lang="en-US" dirty="0"/>
              <a:t>()	#the robot sits down and releases its joint stiffness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Always start with </a:t>
            </a:r>
            <a:r>
              <a:rPr lang="en-US" dirty="0" err="1"/>
              <a:t>InitPose</a:t>
            </a:r>
            <a:r>
              <a:rPr lang="en-US" dirty="0"/>
              <a:t> and end with Crouch </a:t>
            </a:r>
          </a:p>
          <a:p>
            <a:pPr lvl="3"/>
            <a:r>
              <a:rPr lang="en-US" dirty="0"/>
              <a:t>It will stiffen and release the joints</a:t>
            </a:r>
          </a:p>
          <a:p>
            <a:pPr lvl="3"/>
            <a:r>
              <a:rPr lang="en-US" dirty="0"/>
              <a:t>It provides a standard posture</a:t>
            </a:r>
          </a:p>
          <a:p>
            <a:pPr lvl="3"/>
            <a:r>
              <a:rPr lang="en-US" dirty="0"/>
              <a:t>It prevents “overheating” if the crouches when doing nothing</a:t>
            </a:r>
          </a:p>
          <a:p>
            <a:pPr marL="2025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Unbox NAO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Carry NAO at the waist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Before switching the robot on: plug in the router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Marvin.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4507590" cy="3496469"/>
          </a:xfrm>
        </p:spPr>
        <p:txBody>
          <a:bodyPr/>
          <a:lstStyle/>
          <a:p>
            <a:pPr lvl="2"/>
            <a:r>
              <a:rPr lang="en-US" dirty="0"/>
              <a:t>While testing</a:t>
            </a:r>
          </a:p>
          <a:p>
            <a:pPr lvl="3"/>
            <a:r>
              <a:rPr lang="en-US" dirty="0"/>
              <a:t>First test on simulated robot if possible</a:t>
            </a:r>
          </a:p>
          <a:p>
            <a:pPr lvl="3"/>
            <a:r>
              <a:rPr lang="en-US" dirty="0"/>
              <a:t>Always place the robot on the floor</a:t>
            </a:r>
          </a:p>
          <a:p>
            <a:pPr lvl="3"/>
            <a:r>
              <a:rPr lang="en-US" dirty="0"/>
              <a:t>Always use soft foam behind the robot</a:t>
            </a:r>
          </a:p>
          <a:p>
            <a:pPr lvl="3"/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Charger goes in the back</a:t>
            </a:r>
          </a:p>
          <a:p>
            <a:pPr marL="202500" lvl="3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Putting the robot back in the box</a:t>
            </a:r>
          </a:p>
          <a:p>
            <a:pPr lvl="3"/>
            <a:r>
              <a:rPr lang="en-US" dirty="0"/>
              <a:t>It only fits in one way</a:t>
            </a:r>
          </a:p>
          <a:p>
            <a:pPr lvl="3"/>
            <a:r>
              <a:rPr lang="en-US" dirty="0"/>
              <a:t>If you cannot close the suitcase/lid: move the robot until the lid closes</a:t>
            </a:r>
          </a:p>
          <a:p>
            <a:pPr lvl="3"/>
            <a:r>
              <a:rPr lang="en-US" b="1" dirty="0"/>
              <a:t>Do not push the lid</a:t>
            </a:r>
          </a:p>
          <a:p>
            <a:pPr lvl="3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b="15125"/>
          <a:stretch/>
        </p:blipFill>
        <p:spPr>
          <a:xfrm>
            <a:off x="5344369" y="2015172"/>
            <a:ext cx="1624290" cy="241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 b="24445"/>
          <a:stretch/>
        </p:blipFill>
        <p:spPr>
          <a:xfrm>
            <a:off x="7195338" y="2222380"/>
            <a:ext cx="1620810" cy="2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120-cm tall humanoid robot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Eve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 descr="Afbeeldingsresultaat voor peppe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57" y="146049"/>
            <a:ext cx="4563526" cy="45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5130300" cy="3496469"/>
          </a:xfrm>
        </p:spPr>
        <p:txBody>
          <a:bodyPr/>
          <a:lstStyle/>
          <a:p>
            <a:pPr lvl="2"/>
            <a:r>
              <a:rPr lang="en-US" dirty="0"/>
              <a:t>Preferably only move Pepper when it is turned off</a:t>
            </a:r>
          </a:p>
          <a:p>
            <a:pPr lvl="3"/>
            <a:r>
              <a:rPr lang="en-US" dirty="0"/>
              <a:t>One hand on the hip and one on the shoulder</a:t>
            </a:r>
          </a:p>
          <a:p>
            <a:pPr lvl="3"/>
            <a:r>
              <a:rPr lang="en-US" dirty="0"/>
              <a:t>If it is turned on, only move in crouch mode and with power hatch open!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 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Eve.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Emergency turn off: Red button in neck</a:t>
            </a:r>
          </a:p>
          <a:p>
            <a:pPr lvl="3"/>
            <a:r>
              <a:rPr lang="en-US" dirty="0"/>
              <a:t>You </a:t>
            </a:r>
            <a:r>
              <a:rPr lang="en-US" b="1" dirty="0"/>
              <a:t>DO NOT </a:t>
            </a:r>
            <a:r>
              <a:rPr lang="en-US" dirty="0"/>
              <a:t>need to </a:t>
            </a:r>
            <a:r>
              <a:rPr lang="en-US" b="1" dirty="0"/>
              <a:t>OPEN FLAP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lh3.googleusercontent.com/itzZiYb5ctVy5h-MuVhM6HKyKmg2Q_QSZs62hWD6zhYkw0KOBiJl8gTcj5FcagYywJFyxjRjR2eOxZOXA8KZW28fEsh6tjYAL4zxDuWohTFj3EJTe0vDk3Zhm6kesfRS0NdCAc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464489"/>
            <a:ext cx="2398712" cy="26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5-JziSPM4x4OoTRKtq8GuSp6CYVXJ92BoDchYg7L0UJvWjD_36wE2ZM6yAfZKWIGkM3TAggpxhyoSeAAcJNqQs2wOVeIy7r1qY3CND_ImaudiEvLYPqh2Bhg1uwAZuBrae17scP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467527"/>
            <a:ext cx="1615281" cy="20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5377951" cy="3496469"/>
          </a:xfrm>
        </p:spPr>
        <p:txBody>
          <a:bodyPr/>
          <a:lstStyle/>
          <a:p>
            <a:pPr lvl="2"/>
            <a:r>
              <a:rPr lang="en-US" dirty="0"/>
              <a:t>While testing:</a:t>
            </a:r>
          </a:p>
          <a:p>
            <a:pPr lvl="3"/>
            <a:r>
              <a:rPr lang="en-US" dirty="0"/>
              <a:t>Make sure Pepper has enough space to move around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Charger goes in the foot, turn the charger right until it clicks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After turning the robot off, leave it in the lab. It does not have to be put in its box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 descr="https://lh3.googleusercontent.com/i9W0fa4VOYTFzmX3x_3c9CpJilwKDab7OcI-qXW4TJ1UDRzCtKPRSPEuN_5INOE-5OYiUjLAn46FyFTfywTYCrYNFG5rHkCxWasVwb6Q4KN6wkBJ1yfWepdR0XAtTcGTugpMBH7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141438"/>
            <a:ext cx="2657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Robot and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Questions/or more details needed?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http://doc.aldebaran.com/2-4/index.html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(or check out the help function of </a:t>
            </a:r>
            <a:r>
              <a:rPr lang="en-US" dirty="0" err="1"/>
              <a:t>choregraphe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9128</TotalTime>
  <Words>2082</Words>
  <Application>Microsoft Macintosh PowerPoint</Application>
  <PresentationFormat>On-screen Show (16:9)</PresentationFormat>
  <Paragraphs>555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TUe</vt:lpstr>
      <vt:lpstr>PowerPoint Presentation</vt:lpstr>
      <vt:lpstr>Topics</vt:lpstr>
      <vt:lpstr>The NAO Robot</vt:lpstr>
      <vt:lpstr>Working with NAO</vt:lpstr>
      <vt:lpstr>Working with NAO</vt:lpstr>
      <vt:lpstr>The Pepper Robot</vt:lpstr>
      <vt:lpstr>Working with Pepper</vt:lpstr>
      <vt:lpstr>Working with Pepper</vt:lpstr>
      <vt:lpstr>NAO Robot and Pepper robot</vt:lpstr>
      <vt:lpstr>Reserving the robots</vt:lpstr>
      <vt:lpstr>Reserving the robots</vt:lpstr>
      <vt:lpstr>Using Choregraphe</vt:lpstr>
      <vt:lpstr>Installation</vt:lpstr>
      <vt:lpstr>Using Choregraphe</vt:lpstr>
      <vt:lpstr>Behaviours</vt:lpstr>
      <vt:lpstr>Example</vt:lpstr>
      <vt:lpstr>Adjust code</vt:lpstr>
      <vt:lpstr>Connecting with the real robot</vt:lpstr>
      <vt:lpstr>Creating animations</vt:lpstr>
      <vt:lpstr>Timeline</vt:lpstr>
      <vt:lpstr>Animating the robot</vt:lpstr>
      <vt:lpstr>PowerPoint Presentation</vt:lpstr>
      <vt:lpstr>Directly storing keyframes</vt:lpstr>
      <vt:lpstr>Advanced stop-motion recording</vt:lpstr>
      <vt:lpstr>Editing recorded motions</vt:lpstr>
      <vt:lpstr>Using Python and Naoqi</vt:lpstr>
      <vt:lpstr>Manual Python Installation</vt:lpstr>
      <vt:lpstr>WinPython Installation (Easier!)</vt:lpstr>
      <vt:lpstr>Troubleshooting</vt:lpstr>
      <vt:lpstr>Installation</vt:lpstr>
      <vt:lpstr>OpenCV</vt:lpstr>
      <vt:lpstr>OpenCV</vt:lpstr>
      <vt:lpstr>NAO-lib</vt:lpstr>
      <vt:lpstr>Simulated robot</vt:lpstr>
      <vt:lpstr>Simulated robot</vt:lpstr>
      <vt:lpstr>Simulated robot</vt:lpstr>
      <vt:lpstr>Real robot</vt:lpstr>
      <vt:lpstr>Real robot</vt:lpstr>
      <vt:lpstr>Simple commands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over 2 lines</dc:title>
  <dc:creator>Neggers, M.M.E.</dc:creator>
  <cp:lastModifiedBy>Raymond Cuijpers</cp:lastModifiedBy>
  <cp:revision>197</cp:revision>
  <dcterms:created xsi:type="dcterms:W3CDTF">2018-10-19T08:11:14Z</dcterms:created>
  <dcterms:modified xsi:type="dcterms:W3CDTF">2025-02-13T16:56:04Z</dcterms:modified>
</cp:coreProperties>
</file>