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618" r:id="rId2"/>
    <p:sldId id="604" r:id="rId3"/>
    <p:sldId id="605" r:id="rId4"/>
    <p:sldId id="609" r:id="rId5"/>
    <p:sldId id="607" r:id="rId6"/>
    <p:sldId id="606" r:id="rId7"/>
    <p:sldId id="608" r:id="rId8"/>
    <p:sldId id="614" r:id="rId9"/>
    <p:sldId id="610" r:id="rId10"/>
    <p:sldId id="615" r:id="rId11"/>
    <p:sldId id="616" r:id="rId12"/>
    <p:sldId id="617" r:id="rId13"/>
    <p:sldId id="613" r:id="rId14"/>
    <p:sldId id="612" r:id="rId1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0"/>
    <p:restoredTop sz="96327"/>
  </p:normalViewPr>
  <p:slideViewPr>
    <p:cSldViewPr snapToGrid="0" snapToObjects="1">
      <p:cViewPr varScale="1">
        <p:scale>
          <a:sx n="127" d="100"/>
          <a:sy n="127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D842E-6122-B848-B7FF-88633C775B81}" type="datetimeFigureOut">
              <a:rPr lang="en-NL" smtClean="0"/>
              <a:t>14/02/2025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5495B-4155-2E49-9A41-A3808434E9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3332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A9740-BD37-4DCA-BDC4-7DBBAE15FA3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14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e Titel transpa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2425150" y="892606"/>
            <a:ext cx="2305879" cy="224676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Transparent Presentation title with image behind title.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Choose this slide model if the image is large enough to be used full-screen and essential image information remains visible.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Choose image by clicking on image icon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or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Replace an existing image with right mouse button and choose Change image.</a:t>
            </a: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0" y="6092826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10684" y="6317828"/>
            <a:ext cx="10566400" cy="3254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Department or Service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427" y="84339"/>
            <a:ext cx="2970589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1"/>
            <a:ext cx="12192001" cy="5188691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5257801"/>
            <a:ext cx="12192000" cy="835025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2" y="4932002"/>
            <a:ext cx="12192001" cy="32579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Subtitle of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00477"/>
            <a:ext cx="12192000" cy="1131524"/>
          </a:xfrm>
          <a:solidFill>
            <a:schemeClr val="tx2">
              <a:alpha val="70000"/>
            </a:schemeClr>
          </a:solidFill>
        </p:spPr>
        <p:txBody>
          <a:bodyPr lIns="608400" tIns="306000" rIns="608400" anchor="t"/>
          <a:lstStyle>
            <a:lvl1pPr algn="l">
              <a:lnSpc>
                <a:spcPts val="3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7529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920" y="1196975"/>
            <a:ext cx="5226049" cy="4541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4169" y="1196975"/>
            <a:ext cx="5228167" cy="45418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Predicting Gaze Direction - Johnson and Cuijpers      IPCV 2013      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F9442F2A-4826-FA4A-AB96-13016AE90ED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7/24/2013</a:t>
            </a:r>
          </a:p>
        </p:txBody>
      </p:sp>
    </p:spTree>
    <p:extLst>
      <p:ext uri="{BB962C8B-B14F-4D97-AF65-F5344CB8AC3E}">
        <p14:creationId xmlns:p14="http://schemas.microsoft.com/office/powerpoint/2010/main" val="30647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log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25" y="1609928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9957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25ED0-CFD7-9344-BFFA-4831B0462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D42A774-5541-B542-892E-2CD78D677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318190-897A-DA45-B5CA-AAE75B5F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E793-42BC-7A47-9251-8F00007A7FA8}" type="datetimeFigureOut">
              <a:rPr lang="nl-NL" smtClean="0"/>
              <a:t>14-02-2025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0BCD32-330B-CB4A-AFF0-95DB5D9F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0290E6-C40A-384C-9EFD-831B3E33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52DF0-6A4E-8349-B5EF-49DEA58FF80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008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e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 userDrawn="1"/>
        </p:nvSpPr>
        <p:spPr>
          <a:xfrm>
            <a:off x="0" y="6092826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810684" y="6317828"/>
            <a:ext cx="10566400" cy="3254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Department or Service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427" y="84339"/>
            <a:ext cx="2970589" cy="808267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914401"/>
            <a:ext cx="12192001" cy="2886075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257801"/>
            <a:ext cx="12192000" cy="835025"/>
          </a:xfrm>
          <a:solidFill>
            <a:schemeClr val="tx2"/>
          </a:solidFill>
        </p:spPr>
        <p:txBody>
          <a:bodyPr lIns="608400" rIns="608400" bIns="262800" anchor="b" anchorCtr="0"/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2" y="4932002"/>
            <a:ext cx="12192001" cy="325799"/>
          </a:xfrm>
          <a:solidFill>
            <a:schemeClr val="tx2"/>
          </a:solidFill>
        </p:spPr>
        <p:txBody>
          <a:bodyPr lIns="608400" rIns="608400"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Subtitle of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00477"/>
            <a:ext cx="12192000" cy="1131524"/>
          </a:xfrm>
          <a:solidFill>
            <a:schemeClr val="tx2"/>
          </a:solidFill>
        </p:spPr>
        <p:txBody>
          <a:bodyPr lIns="608400" tIns="306000" rIns="608400" anchor="t"/>
          <a:lstStyle>
            <a:lvl1pPr algn="l">
              <a:lnSpc>
                <a:spcPts val="3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10" name="Tekstvak 9"/>
          <p:cNvSpPr txBox="1"/>
          <p:nvPr userDrawn="1"/>
        </p:nvSpPr>
        <p:spPr>
          <a:xfrm>
            <a:off x="-2425150" y="892606"/>
            <a:ext cx="2305879" cy="209288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="1" baseline="0" dirty="0">
                <a:solidFill>
                  <a:schemeClr val="tx1"/>
                </a:solidFill>
              </a:rPr>
              <a:t>Presentation title with image above title.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r>
              <a:rPr lang="en-US" sz="1000" baseline="0" dirty="0">
                <a:solidFill>
                  <a:schemeClr val="tx1"/>
                </a:solidFill>
              </a:rPr>
              <a:t>Choose this slide model for a wide picture. Essential image information must be clearly visible.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  <a:p>
            <a:r>
              <a:rPr lang="en-US" sz="1000" baseline="0" dirty="0">
                <a:solidFill>
                  <a:schemeClr val="tx1"/>
                </a:solidFill>
              </a:rPr>
              <a:t>Choose image by clicking on image icon</a:t>
            </a:r>
          </a:p>
          <a:p>
            <a:r>
              <a:rPr lang="en-US" sz="1000" baseline="0" dirty="0">
                <a:solidFill>
                  <a:schemeClr val="tx1"/>
                </a:solidFill>
              </a:rPr>
              <a:t>or</a:t>
            </a:r>
          </a:p>
          <a:p>
            <a:r>
              <a:rPr lang="en-US" sz="1000" baseline="0" dirty="0">
                <a:solidFill>
                  <a:schemeClr val="tx1"/>
                </a:solidFill>
              </a:rPr>
              <a:t>Replace an existing image with right mouse button and choose Change image.</a:t>
            </a:r>
          </a:p>
          <a:p>
            <a:endParaRPr lang="en-US" sz="100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79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813467" y="1584001"/>
            <a:ext cx="10563616" cy="4508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2425152" y="1591643"/>
            <a:ext cx="2358887" cy="291078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Text format by</a:t>
            </a:r>
          </a:p>
          <a:p>
            <a:r>
              <a:rPr lang="en-US" sz="1000" dirty="0"/>
              <a:t>Increase / decrease list level</a:t>
            </a:r>
          </a:p>
          <a:p>
            <a:endParaRPr lang="en-US" sz="1000" dirty="0"/>
          </a:p>
          <a:p>
            <a:r>
              <a:rPr lang="en-US" sz="1000" dirty="0"/>
              <a:t>Place cursor in text</a:t>
            </a:r>
          </a:p>
          <a:p>
            <a:r>
              <a:rPr lang="en-US" sz="1000" dirty="0"/>
              <a:t>and use these 2 buttons (tab Start - group 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Normal text</a:t>
            </a:r>
          </a:p>
          <a:p>
            <a:r>
              <a:rPr lang="en-US" sz="1200" dirty="0"/>
              <a:t>2 = Paragraph text</a:t>
            </a:r>
          </a:p>
          <a:p>
            <a:r>
              <a:rPr lang="en-US" sz="1000" dirty="0"/>
              <a:t>3 = • text</a:t>
            </a:r>
          </a:p>
          <a:p>
            <a:r>
              <a:rPr lang="en-US" sz="1000" dirty="0"/>
              <a:t>4 =    • text</a:t>
            </a:r>
          </a:p>
          <a:p>
            <a:r>
              <a:rPr lang="en-US" sz="1000" dirty="0"/>
              <a:t>5 =       • text</a:t>
            </a:r>
            <a:endParaRPr lang="en-US" sz="100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674335" y="2579343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1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in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838199" y="834886"/>
            <a:ext cx="4800000" cy="525793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172200" y="834886"/>
            <a:ext cx="4800000" cy="525793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-2451656" y="834887"/>
            <a:ext cx="2358887" cy="291078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Text format by</a:t>
            </a:r>
          </a:p>
          <a:p>
            <a:r>
              <a:rPr lang="en-US" sz="1000" dirty="0"/>
              <a:t>Increase / decrease list level</a:t>
            </a:r>
          </a:p>
          <a:p>
            <a:endParaRPr lang="en-US" sz="1000" dirty="0"/>
          </a:p>
          <a:p>
            <a:r>
              <a:rPr lang="en-US" sz="1000" dirty="0"/>
              <a:t>Place cursor in text</a:t>
            </a:r>
          </a:p>
          <a:p>
            <a:r>
              <a:rPr lang="en-US" sz="1000" dirty="0"/>
              <a:t>and use these 2 buttons (tab Start - group 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Normal text</a:t>
            </a:r>
          </a:p>
          <a:p>
            <a:r>
              <a:rPr lang="en-US" sz="1200" dirty="0"/>
              <a:t>2 = Paragraph text</a:t>
            </a:r>
          </a:p>
          <a:p>
            <a:r>
              <a:rPr lang="en-US" sz="1000" dirty="0"/>
              <a:t>3 = • text</a:t>
            </a:r>
          </a:p>
          <a:p>
            <a:r>
              <a:rPr lang="en-US" sz="1000" dirty="0"/>
              <a:t>4 =    • text</a:t>
            </a:r>
          </a:p>
          <a:p>
            <a:r>
              <a:rPr lang="en-US" sz="1000" dirty="0"/>
              <a:t>5 =       • text</a:t>
            </a:r>
            <a:endParaRPr lang="en-US" sz="100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00839" y="1822587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links -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838200" y="834886"/>
            <a:ext cx="4800000" cy="525793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3" hasCustomPrompt="1"/>
          </p:nvPr>
        </p:nvSpPr>
        <p:spPr>
          <a:xfrm>
            <a:off x="6099311" y="-1"/>
            <a:ext cx="6096000" cy="60928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2451656" y="834887"/>
            <a:ext cx="2358887" cy="291078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Text format by</a:t>
            </a:r>
          </a:p>
          <a:p>
            <a:r>
              <a:rPr lang="en-US" sz="1000" dirty="0"/>
              <a:t>Increase / decrease list level</a:t>
            </a:r>
          </a:p>
          <a:p>
            <a:endParaRPr lang="en-US" sz="1000" dirty="0"/>
          </a:p>
          <a:p>
            <a:r>
              <a:rPr lang="en-US" sz="1000" dirty="0"/>
              <a:t>Place cursor in text</a:t>
            </a:r>
          </a:p>
          <a:p>
            <a:r>
              <a:rPr lang="en-US" sz="1000" dirty="0"/>
              <a:t>and use these 2 buttons (tab Start - group 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Normal text</a:t>
            </a:r>
          </a:p>
          <a:p>
            <a:r>
              <a:rPr lang="en-US" sz="1200" dirty="0"/>
              <a:t>2 = Paragraph text</a:t>
            </a:r>
          </a:p>
          <a:p>
            <a:r>
              <a:rPr lang="en-US" sz="1000" dirty="0"/>
              <a:t>3 = • text</a:t>
            </a:r>
          </a:p>
          <a:p>
            <a:r>
              <a:rPr lang="en-US" sz="1000" dirty="0"/>
              <a:t>4 =    • text</a:t>
            </a:r>
          </a:p>
          <a:p>
            <a:r>
              <a:rPr lang="en-US" sz="1000" dirty="0"/>
              <a:t>5 =       • text</a:t>
            </a:r>
            <a:endParaRPr lang="en-US" sz="1000" b="1" baseline="0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00839" y="1822587"/>
            <a:ext cx="1285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3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lauwe achtergro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914400"/>
            <a:ext cx="12192000" cy="1888067"/>
          </a:xfrm>
          <a:solidFill>
            <a:schemeClr val="bg2"/>
          </a:solidFill>
        </p:spPr>
        <p:txBody>
          <a:bodyPr lIns="608400" tIns="504000" rIns="6084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0" y="2696400"/>
            <a:ext cx="12192000" cy="4161600"/>
          </a:xfrm>
          <a:solidFill>
            <a:schemeClr val="bg2"/>
          </a:solidFill>
        </p:spPr>
        <p:txBody>
          <a:bodyPr lIns="608400" tIns="108000" rIns="608400" bIns="10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ekstvak 5"/>
          <p:cNvSpPr txBox="1"/>
          <p:nvPr userDrawn="1"/>
        </p:nvSpPr>
        <p:spPr>
          <a:xfrm>
            <a:off x="-2451658" y="2694775"/>
            <a:ext cx="2358887" cy="291078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Text format by</a:t>
            </a:r>
          </a:p>
          <a:p>
            <a:r>
              <a:rPr lang="en-US" sz="1000" dirty="0"/>
              <a:t>Increase / decrease list level</a:t>
            </a:r>
          </a:p>
          <a:p>
            <a:endParaRPr lang="en-US" sz="1000" dirty="0"/>
          </a:p>
          <a:p>
            <a:r>
              <a:rPr lang="en-US" sz="1000" dirty="0"/>
              <a:t>Place cursor in text</a:t>
            </a:r>
          </a:p>
          <a:p>
            <a:r>
              <a:rPr lang="en-US" sz="1000" dirty="0"/>
              <a:t>and use these 2 buttons (tab Start - group 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Normal text</a:t>
            </a:r>
          </a:p>
          <a:p>
            <a:r>
              <a:rPr lang="en-US" sz="1200" dirty="0"/>
              <a:t>2 = Paragraph text</a:t>
            </a:r>
          </a:p>
          <a:p>
            <a:r>
              <a:rPr lang="en-US" sz="1000" dirty="0"/>
              <a:t>3 = • text</a:t>
            </a:r>
          </a:p>
          <a:p>
            <a:r>
              <a:rPr lang="en-US" sz="1000" dirty="0"/>
              <a:t>4 =    • text</a:t>
            </a:r>
          </a:p>
          <a:p>
            <a:r>
              <a:rPr lang="en-US" sz="1000" dirty="0"/>
              <a:t>5 =       • text</a:t>
            </a:r>
            <a:endParaRPr lang="en-US" sz="1000" b="1" baseline="0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00842" y="3692967"/>
            <a:ext cx="1285875" cy="914400"/>
          </a:xfrm>
          <a:prstGeom prst="rect">
            <a:avLst/>
          </a:prstGeom>
        </p:spPr>
      </p:pic>
      <p:pic>
        <p:nvPicPr>
          <p:cNvPr id="9" name="HeaderLogoTUe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427" y="84339"/>
            <a:ext cx="2970589" cy="8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2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tab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600" b="0" baseline="0"/>
            </a:lvl1pPr>
          </a:lstStyle>
          <a:p>
            <a:r>
              <a:rPr lang="en-US" dirty="0"/>
              <a:t>Table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813467" y="3608876"/>
            <a:ext cx="10563616" cy="24839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jdelijke aanduiding voor tabel 6"/>
          <p:cNvSpPr>
            <a:spLocks noGrp="1"/>
          </p:cNvSpPr>
          <p:nvPr>
            <p:ph type="tbl" sz="quarter" idx="13" hasCustomPrompt="1"/>
          </p:nvPr>
        </p:nvSpPr>
        <p:spPr>
          <a:xfrm>
            <a:off x="810684" y="1431443"/>
            <a:ext cx="10566400" cy="199755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9" name="Tekstvak 8"/>
          <p:cNvSpPr txBox="1"/>
          <p:nvPr userDrawn="1"/>
        </p:nvSpPr>
        <p:spPr>
          <a:xfrm>
            <a:off x="-2451656" y="3657605"/>
            <a:ext cx="2358887" cy="291078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1000" dirty="0"/>
              <a:t>Text format by</a:t>
            </a:r>
          </a:p>
          <a:p>
            <a:r>
              <a:rPr lang="en-US" sz="1000" dirty="0"/>
              <a:t>Increase / decrease list level</a:t>
            </a:r>
          </a:p>
          <a:p>
            <a:endParaRPr lang="en-US" sz="1000" dirty="0"/>
          </a:p>
          <a:p>
            <a:r>
              <a:rPr lang="en-US" sz="1000" dirty="0"/>
              <a:t>Place cursor in text</a:t>
            </a:r>
          </a:p>
          <a:p>
            <a:r>
              <a:rPr lang="en-US" sz="1000" dirty="0"/>
              <a:t>and use these 2 buttons (tab Start - group Paragraph)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1 = Normal text</a:t>
            </a:r>
          </a:p>
          <a:p>
            <a:r>
              <a:rPr lang="en-US" sz="1200" dirty="0"/>
              <a:t>2 = Paragraph text</a:t>
            </a:r>
          </a:p>
          <a:p>
            <a:r>
              <a:rPr lang="en-US" sz="1000" dirty="0"/>
              <a:t>3 = • text</a:t>
            </a:r>
          </a:p>
          <a:p>
            <a:r>
              <a:rPr lang="en-US" sz="1000" dirty="0"/>
              <a:t>4 =    • text</a:t>
            </a:r>
          </a:p>
          <a:p>
            <a:r>
              <a:rPr lang="en-US" sz="1000" dirty="0"/>
              <a:t>5 =       • text</a:t>
            </a:r>
            <a:endParaRPr lang="en-US" sz="100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00839" y="4645305"/>
            <a:ext cx="1285875" cy="914400"/>
          </a:xfrm>
          <a:prstGeom prst="rect">
            <a:avLst/>
          </a:prstGeom>
        </p:spPr>
      </p:pic>
      <p:sp>
        <p:nvSpPr>
          <p:cNvPr id="11" name="Tekstvak 10"/>
          <p:cNvSpPr txBox="1"/>
          <p:nvPr userDrawn="1"/>
        </p:nvSpPr>
        <p:spPr>
          <a:xfrm>
            <a:off x="-2425150" y="1449199"/>
            <a:ext cx="2305879" cy="24622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table by clicking on table icon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97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600" b="0"/>
            </a:lvl1pPr>
          </a:lstStyle>
          <a:p>
            <a:r>
              <a:rPr lang="en-US" dirty="0"/>
              <a:t>Chart title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jdelijke aanduiding voor grafiek 7"/>
          <p:cNvSpPr>
            <a:spLocks noGrp="1"/>
          </p:cNvSpPr>
          <p:nvPr>
            <p:ph type="chart" sz="quarter" idx="13" hasCustomPrompt="1"/>
          </p:nvPr>
        </p:nvSpPr>
        <p:spPr>
          <a:xfrm>
            <a:off x="1086679" y="1431307"/>
            <a:ext cx="9939131" cy="432345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9" name="Tekstvak 8"/>
          <p:cNvSpPr txBox="1"/>
          <p:nvPr userDrawn="1"/>
        </p:nvSpPr>
        <p:spPr>
          <a:xfrm>
            <a:off x="-2425150" y="1449199"/>
            <a:ext cx="2305879" cy="24622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000" baseline="0" dirty="0">
                <a:solidFill>
                  <a:schemeClr val="tx1"/>
                </a:solidFill>
              </a:rPr>
              <a:t>Add chart by clicking on chart icon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5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711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hidden="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031999" y="0"/>
            <a:ext cx="12192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12801" y="725637"/>
            <a:ext cx="10564284" cy="5259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13467" y="1584001"/>
            <a:ext cx="10563616" cy="45071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0" y="6092826"/>
            <a:ext cx="12192000" cy="765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318905" y="6363175"/>
            <a:ext cx="8971508" cy="46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13251" y="6364800"/>
            <a:ext cx="801751" cy="46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600">
                <a:solidFill>
                  <a:schemeClr val="bg2"/>
                </a:solidFill>
              </a:defRPr>
            </a:lvl1pPr>
          </a:lstStyle>
          <a:p>
            <a:fld id="{B7CEC10D-CD46-426F-915E-6C78530279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FooterLogoTUe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560" y="6170919"/>
            <a:ext cx="122816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0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783" rtl="0" eaLnBrk="1" latinLnBrk="0" hangingPunct="1">
        <a:lnSpc>
          <a:spcPts val="36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ts val="2400"/>
        </a:lnSpc>
        <a:spcBef>
          <a:spcPts val="551"/>
        </a:spcBef>
        <a:spcAft>
          <a:spcPts val="551"/>
        </a:spcAft>
        <a:buFont typeface="Arial" panose="020B0604020202020204" pitchFamily="34" charset="0"/>
        <a:buNone/>
        <a:defRPr sz="22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685783" rtl="0" eaLnBrk="1" latinLnBrk="0" hangingPunct="1">
        <a:lnSpc>
          <a:spcPts val="2400"/>
        </a:lnSpc>
        <a:spcBef>
          <a:spcPts val="551"/>
        </a:spcBef>
        <a:spcAft>
          <a:spcPts val="551"/>
        </a:spcAft>
        <a:buFont typeface="Arial" panose="020B0604020202020204" pitchFamily="34" charset="0"/>
        <a:buNone/>
        <a:defRPr sz="2600" kern="1200">
          <a:solidFill>
            <a:schemeClr val="bg2"/>
          </a:solidFill>
          <a:latin typeface="+mn-lt"/>
          <a:ea typeface="+mn-ea"/>
          <a:cs typeface="+mn-cs"/>
        </a:defRPr>
      </a:lvl2pPr>
      <a:lvl3pPr marL="269993" indent="-269993" algn="l" defTabSz="685783" rtl="0" eaLnBrk="1" latinLnBrk="0" hangingPunct="1">
        <a:lnSpc>
          <a:spcPts val="2400"/>
        </a:lnSpc>
        <a:spcBef>
          <a:spcPts val="551"/>
        </a:spcBef>
        <a:buClr>
          <a:schemeClr val="bg2"/>
        </a:buClr>
        <a:buSzPct val="100000"/>
        <a:buFont typeface="Arial" panose="020B0604020202020204" pitchFamily="34" charset="0"/>
        <a:buChar char="•"/>
        <a:defRPr sz="2200" kern="1200">
          <a:solidFill>
            <a:schemeClr val="bg2"/>
          </a:solidFill>
          <a:latin typeface="+mn-lt"/>
          <a:ea typeface="+mn-ea"/>
          <a:cs typeface="+mn-cs"/>
        </a:defRPr>
      </a:lvl3pPr>
      <a:lvl4pPr marL="539987" indent="-269993" algn="l" defTabSz="685783" rtl="0" eaLnBrk="1" latinLnBrk="0" hangingPunct="1">
        <a:lnSpc>
          <a:spcPts val="2200"/>
        </a:lnSpc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809980" indent="-269993" algn="l" defTabSz="685783" rtl="0" eaLnBrk="1" latinLnBrk="0" hangingPunct="1">
        <a:lnSpc>
          <a:spcPts val="2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79">
          <p15:clr>
            <a:srgbClr val="F26B43"/>
          </p15:clr>
        </p15:guide>
        <p15:guide id="2" pos="383">
          <p15:clr>
            <a:srgbClr val="F26B43"/>
          </p15:clr>
        </p15:guide>
        <p15:guide id="3" pos="537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styCommunity/Blockly" TargetMode="External"/><Relationship Id="rId2" Type="http://schemas.openxmlformats.org/officeDocument/2006/relationships/hyperlink" Target="https://lessons.mistyrobotics.com/blockly/blockly-less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lessons.mistyrobotics.com/python/python-lesson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styrobotics.com/misty-ii/web-api/overview/#getting-live-data-from-misty" TargetMode="External"/><Relationship Id="rId2" Type="http://schemas.openxmlformats.org/officeDocument/2006/relationships/hyperlink" Target="https://docs.mistyrobotics.com/misty-ii/web-api/overview/#sending-requests-to-misty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styrobotics.com/misty-ii/web-api/api-reference/" TargetMode="External"/><Relationship Id="rId5" Type="http://schemas.openxmlformats.org/officeDocument/2006/relationships/hyperlink" Target="https://docs.mistyrobotics.com/misty-ii/web-api/overview/" TargetMode="External"/><Relationship Id="rId4" Type="http://schemas.openxmlformats.org/officeDocument/2006/relationships/hyperlink" Target="https://docs.mistyrobotics.com/misty-ii/web-api/overview/#using-the-api-explorer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styCommunity/Python-SDK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styCommunity/Documentation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docs.mistyrobotics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Human-Technology Interaction</a:t>
            </a:r>
          </a:p>
        </p:txBody>
      </p:sp>
      <p:pic>
        <p:nvPicPr>
          <p:cNvPr id="22" name="Tijdelijke aanduiding voor afbeelding 21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7" b="11492"/>
          <a:stretch/>
        </p:blipFill>
        <p:spPr>
          <a:xfrm>
            <a:off x="0" y="1066801"/>
            <a:ext cx="12192000" cy="5026025"/>
          </a:xfrm>
        </p:spPr>
      </p:pic>
      <p:sp>
        <p:nvSpPr>
          <p:cNvPr id="8" name="Tijdelijke aanduiding voor tekst 5"/>
          <p:cNvSpPr txBox="1">
            <a:spLocks/>
          </p:cNvSpPr>
          <p:nvPr/>
        </p:nvSpPr>
        <p:spPr>
          <a:xfrm>
            <a:off x="-2116" y="4377268"/>
            <a:ext cx="12192000" cy="1058333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811200" tIns="0" rIns="811200" bIns="350400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ts val="18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ts val="165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ts val="15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83">
              <a:lnSpc>
                <a:spcPts val="1600"/>
              </a:lnSpc>
            </a:pPr>
            <a:r>
              <a:rPr lang="en-NL" sz="3200" dirty="0"/>
              <a:t>Misty robot tutorial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>
          <a:xfrm>
            <a:off x="-1" y="5435601"/>
            <a:ext cx="12192000" cy="657224"/>
          </a:xfrm>
        </p:spPr>
        <p:txBody>
          <a:bodyPr>
            <a:noAutofit/>
          </a:bodyPr>
          <a:lstStyle/>
          <a:p>
            <a:r>
              <a:rPr lang="en-US" dirty="0"/>
              <a:t>Raymond H. Cuijpers</a:t>
            </a:r>
          </a:p>
          <a:p>
            <a:r>
              <a:rPr lang="en-US" dirty="0"/>
              <a:t>Associate Professor Cognitive robotics &amp; Human-Robot interaction</a:t>
            </a:r>
          </a:p>
        </p:txBody>
      </p:sp>
    </p:spTree>
    <p:extLst>
      <p:ext uri="{BB962C8B-B14F-4D97-AF65-F5344CB8AC3E}">
        <p14:creationId xmlns:p14="http://schemas.microsoft.com/office/powerpoint/2010/main" val="49913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D8EC-3243-74D0-ADAB-4940618F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Web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F67C-C7C8-9122-34DD-C0B7F2379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dirty="0" err="1"/>
              <a:t>Blockly</a:t>
            </a:r>
            <a:r>
              <a:rPr lang="en-US" dirty="0"/>
              <a:t> programming</a:t>
            </a:r>
            <a:endParaRPr lang="en-GB" dirty="0"/>
          </a:p>
          <a:p>
            <a:pPr marL="612893" lvl="2" indent="-342900"/>
            <a:r>
              <a:rPr lang="en-GB" dirty="0"/>
              <a:t>Choose </a:t>
            </a:r>
            <a:r>
              <a:rPr lang="en-GB" b="1" dirty="0"/>
              <a:t>Programming</a:t>
            </a:r>
            <a:r>
              <a:rPr lang="en-GB" dirty="0"/>
              <a:t> from the left menu and choose </a:t>
            </a:r>
            <a:r>
              <a:rPr lang="en-GB" b="1" dirty="0" err="1"/>
              <a:t>Blockly</a:t>
            </a:r>
            <a:endParaRPr lang="en-GB" b="1" dirty="0"/>
          </a:p>
          <a:p>
            <a:pPr marL="612893" lvl="2" indent="-342900"/>
            <a:r>
              <a:rPr lang="en-GB" dirty="0"/>
              <a:t>Tutorials/lessons are here </a:t>
            </a:r>
            <a:r>
              <a:rPr lang="en-GB" dirty="0">
                <a:hlinkClick r:id="rId2"/>
              </a:rPr>
              <a:t>https://lessons.mistyrobotics.com/blockly/blockly-lessons</a:t>
            </a:r>
            <a:r>
              <a:rPr lang="en-GB" dirty="0"/>
              <a:t> </a:t>
            </a:r>
          </a:p>
          <a:p>
            <a:pPr marL="612893" lvl="2" indent="-342900"/>
            <a:r>
              <a:rPr lang="en-GB" dirty="0"/>
              <a:t>You can download your local copy here: </a:t>
            </a:r>
            <a:r>
              <a:rPr lang="en-GB" dirty="0">
                <a:hlinkClick r:id="rId3"/>
              </a:rPr>
              <a:t>https://github.com/MistyCommunity/Blockly</a:t>
            </a:r>
            <a:r>
              <a:rPr lang="en-GB" dirty="0"/>
              <a:t> 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858BC-1444-5146-FB12-A95807FB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D453D-0915-01E8-E1E4-9E2F2DEC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10</a:t>
            </a:fld>
            <a:endParaRPr lang="en-US" dirty="0"/>
          </a:p>
        </p:txBody>
      </p:sp>
      <p:pic>
        <p:nvPicPr>
          <p:cNvPr id="2058" name="Picture 10" descr="Blockly">
            <a:extLst>
              <a:ext uri="{FF2B5EF4-FFF2-40B4-BE49-F238E27FC236}">
                <a16:creationId xmlns:a16="http://schemas.microsoft.com/office/drawing/2014/main" id="{63D1F19E-0EC5-151E-C3A1-B50EB56E7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497" y="3272147"/>
            <a:ext cx="6458324" cy="33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5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86536-12FA-ADF1-DD14-2ACC750FE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9BDF-66FB-9E3D-0987-7B55B505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Web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673C4-D88B-3CAC-95D5-EFDD7C74B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Python programming using the web interface</a:t>
            </a:r>
            <a:endParaRPr lang="en-GB" dirty="0"/>
          </a:p>
          <a:p>
            <a:pPr marL="612893" lvl="2" indent="-342900"/>
            <a:r>
              <a:rPr lang="en-GB" dirty="0"/>
              <a:t>Choose </a:t>
            </a:r>
            <a:r>
              <a:rPr lang="en-GB" b="1" dirty="0"/>
              <a:t>Programming</a:t>
            </a:r>
            <a:r>
              <a:rPr lang="en-GB" dirty="0"/>
              <a:t> from the left menu and choose </a:t>
            </a:r>
            <a:r>
              <a:rPr lang="en-GB" b="1" dirty="0"/>
              <a:t>Python</a:t>
            </a:r>
          </a:p>
          <a:p>
            <a:pPr marL="612893" lvl="2" indent="-342900"/>
            <a:r>
              <a:rPr lang="en-GB" dirty="0"/>
              <a:t>Tutorials/lessons are here </a:t>
            </a:r>
            <a:r>
              <a:rPr lang="en-GB" dirty="0">
                <a:hlinkClick r:id="rId2"/>
              </a:rPr>
              <a:t>https://lessons.mistyrobotics.com/python/python-lessons</a:t>
            </a:r>
            <a:endParaRPr lang="en-GB" dirty="0"/>
          </a:p>
          <a:p>
            <a:pPr marL="612893" lvl="2" indent="-342900"/>
            <a:r>
              <a:rPr lang="en-NL" dirty="0"/>
              <a:t>Works great for autonomous behaviours, but is limited to pre-installed python of the robot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36365-062D-C880-5CD5-BADD130F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42DA0-799F-033C-00DF-764A3B8A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11</a:t>
            </a:fld>
            <a:endParaRPr lang="en-US" dirty="0"/>
          </a:p>
        </p:txBody>
      </p:sp>
      <p:pic>
        <p:nvPicPr>
          <p:cNvPr id="4100" name="Picture 4" descr="Python Editor">
            <a:extLst>
              <a:ext uri="{FF2B5EF4-FFF2-40B4-BE49-F238E27FC236}">
                <a16:creationId xmlns:a16="http://schemas.microsoft.com/office/drawing/2014/main" id="{23361988-85EF-3E15-9B5B-B716403DC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26" y="3600916"/>
            <a:ext cx="7349494" cy="299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7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97490-0DED-B7A4-A16B-FAFD06BD2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6B9A-CFEE-1B76-DDD7-DB76142C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Web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EED17-8C80-B638-A7B1-4F274C38D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Writing a robot application with Misty’s Web API typically involves two things:</a:t>
            </a:r>
          </a:p>
          <a:p>
            <a:pPr marL="612893" lvl="2" indent="-342900" fontAlgn="base"/>
            <a:r>
              <a:rPr lang="en-GB" b="0" i="0" u="none" strike="noStrike" dirty="0">
                <a:solidFill>
                  <a:srgbClr val="00ADEF"/>
                </a:solidFill>
                <a:effectLst/>
                <a:latin typeface="Roboto" panose="02000000000000000000" pitchFamily="2" charset="0"/>
                <a:hlinkClick r:id="rId2"/>
              </a:rPr>
              <a:t>sending requests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to Misty's HTTP API endpoints</a:t>
            </a:r>
          </a:p>
          <a:p>
            <a:pPr marL="612893" lvl="2" indent="-342900" fontAlgn="base"/>
            <a:r>
              <a:rPr lang="en-GB" b="0" i="0" u="none" strike="noStrike" dirty="0">
                <a:solidFill>
                  <a:srgbClr val="00ADEF"/>
                </a:solidFill>
                <a:effectLst/>
                <a:latin typeface="Roboto" panose="02000000000000000000" pitchFamily="2" charset="0"/>
                <a:hlinkClick r:id="rId3"/>
              </a:rPr>
              <a:t>getting live data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from Misty's sensors and other event types via WebSocket connections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There are different ways to send HTTP requests - for example, by </a:t>
            </a:r>
            <a:r>
              <a:rPr lang="en-GB" b="1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writing HTTP client code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or by </a:t>
            </a:r>
            <a:r>
              <a:rPr lang="en-GB" b="0" i="0" u="none" strike="noStrike" dirty="0">
                <a:solidFill>
                  <a:srgbClr val="00ADEF"/>
                </a:solidFill>
                <a:effectLst/>
                <a:latin typeface="Roboto" panose="02000000000000000000" pitchFamily="2" charset="0"/>
                <a:hlinkClick r:id="rId4"/>
              </a:rPr>
              <a:t>using the </a:t>
            </a:r>
            <a:r>
              <a:rPr lang="en-GB" b="1" i="0" u="none" strike="noStrike" dirty="0">
                <a:solidFill>
                  <a:srgbClr val="00ADEF"/>
                </a:solidFill>
                <a:effectLst/>
                <a:latin typeface="Roboto" panose="02000000000000000000" pitchFamily="2" charset="0"/>
                <a:hlinkClick r:id="rId4"/>
              </a:rPr>
              <a:t>API Explorer</a:t>
            </a:r>
            <a:r>
              <a:rPr lang="en-GB" b="1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or a </a:t>
            </a:r>
            <a:r>
              <a:rPr lang="en-GB" b="1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REST client tool 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on a laptop connected to the same network as Misty</a:t>
            </a:r>
          </a:p>
          <a:p>
            <a:pPr marL="612893" lvl="2" indent="-342900"/>
            <a:r>
              <a:rPr lang="en-GB" dirty="0">
                <a:solidFill>
                  <a:srgbClr val="333333"/>
                </a:solidFill>
                <a:latin typeface="Roboto" panose="02000000000000000000" pitchFamily="2" charset="0"/>
              </a:rPr>
              <a:t>See </a:t>
            </a:r>
            <a:r>
              <a:rPr lang="en-GB" dirty="0">
                <a:solidFill>
                  <a:srgbClr val="333333"/>
                </a:solidFill>
                <a:latin typeface="Roboto" panose="02000000000000000000" pitchFamily="2" charset="0"/>
                <a:hlinkClick r:id="rId5"/>
              </a:rPr>
              <a:t>https://docs.mistyrobotics.com/misty-ii/web-api/overview/</a:t>
            </a:r>
            <a:r>
              <a:rPr lang="en-GB" dirty="0">
                <a:solidFill>
                  <a:srgbClr val="333333"/>
                </a:solidFill>
                <a:latin typeface="Roboto" panose="02000000000000000000" pitchFamily="2" charset="0"/>
              </a:rPr>
              <a:t> for an overview</a:t>
            </a:r>
          </a:p>
          <a:p>
            <a:pPr marL="612893" lvl="2" indent="-342900"/>
            <a:r>
              <a:rPr lang="en-GB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See 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  <a:hlinkClick r:id="rId6"/>
              </a:rPr>
              <a:t>https://docs.mistyrobotics.com/misty-ii/web-api/api-reference/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for the API refe</a:t>
            </a:r>
            <a:r>
              <a:rPr lang="en-GB" dirty="0">
                <a:solidFill>
                  <a:srgbClr val="333333"/>
                </a:solidFill>
                <a:latin typeface="Roboto" panose="02000000000000000000" pitchFamily="2" charset="0"/>
              </a:rPr>
              <a:t>rence guide</a:t>
            </a:r>
          </a:p>
          <a:p>
            <a:pPr marL="612893" lvl="2" indent="-342900"/>
            <a:endParaRPr lang="en-GB" b="0" i="0" u="none" strike="noStrike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9031D-0C9B-11DD-293E-0F22FD95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44DBE-D02E-2A57-46E5-E7146AB5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7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97490-0DED-B7A4-A16B-FAFD06BD2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6B9A-CFEE-1B76-DDD7-DB76142C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Python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EED17-8C80-B638-A7B1-4F274C38D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WEB API can also be accessed from Python.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Using Python 3.8 or higher do: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pip install Misty-SDK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 will also install</a:t>
            </a:r>
          </a:p>
          <a:p>
            <a:pPr marL="269994" lvl="3" indent="0">
              <a:buNone/>
            </a:pPr>
            <a:r>
              <a:rPr lang="en-GB" sz="1400" b="0" i="0" u="none" strike="noStrike" dirty="0">
                <a:solidFill>
                  <a:srgbClr val="46464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requests&gt;=2.25.1</a:t>
            </a:r>
            <a:br>
              <a:rPr lang="en-GB" sz="1400" b="0" i="0" u="none" strike="noStrike" dirty="0">
                <a:solidFill>
                  <a:srgbClr val="46464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b="0" i="0" u="none" strike="noStrike" dirty="0" err="1">
                <a:solidFill>
                  <a:srgbClr val="46464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websocket</a:t>
            </a:r>
            <a:r>
              <a:rPr lang="en-GB" sz="1400" b="0" i="0" u="none" strike="noStrike" dirty="0">
                <a:solidFill>
                  <a:srgbClr val="46464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-client&lt;=0.57.0</a:t>
            </a:r>
            <a:br>
              <a:rPr lang="en-GB" sz="1400" b="0" i="0" u="none" strike="noStrike" dirty="0">
                <a:solidFill>
                  <a:srgbClr val="46464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b="0" i="0" u="none" strike="noStrike" dirty="0" err="1">
                <a:solidFill>
                  <a:srgbClr val="46464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yapf</a:t>
            </a:r>
            <a:r>
              <a:rPr lang="en-GB" sz="1400" b="0" i="0" u="none" strike="noStrike" dirty="0">
                <a:solidFill>
                  <a:srgbClr val="46464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&gt;=0.30.0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See </a:t>
            </a:r>
            <a:r>
              <a:rPr lang="en-GB" dirty="0">
                <a:hlinkClick r:id="rId2"/>
              </a:rPr>
              <a:t>https://github.com/MistyCommunity/Python-SDK</a:t>
            </a:r>
            <a:r>
              <a:rPr lang="en-GB" dirty="0"/>
              <a:t> for details and examples.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Great if you want to use OpenCV or </a:t>
            </a:r>
            <a:r>
              <a:rPr lang="en-GB" dirty="0" err="1"/>
              <a:t>Mediapipe</a:t>
            </a:r>
            <a:r>
              <a:rPr lang="en-GB" dirty="0"/>
              <a:t> for advanced image processing</a:t>
            </a:r>
          </a:p>
          <a:p>
            <a:pPr marL="612893" lvl="2" indent="-342900"/>
            <a:r>
              <a:rPr lang="en-GB" dirty="0"/>
              <a:t>Python 3.10 recommended</a:t>
            </a:r>
          </a:p>
          <a:p>
            <a:pPr marL="612893" lvl="2" indent="-342900"/>
            <a:r>
              <a:rPr lang="en-GB" dirty="0"/>
              <a:t>https://</a:t>
            </a:r>
            <a:r>
              <a:rPr lang="en-GB" dirty="0" err="1"/>
              <a:t>ai.google.dev</a:t>
            </a:r>
            <a:r>
              <a:rPr lang="en-GB" dirty="0"/>
              <a:t>/edge/</a:t>
            </a:r>
            <a:r>
              <a:rPr lang="en-GB" dirty="0" err="1"/>
              <a:t>mediapipe</a:t>
            </a:r>
            <a:r>
              <a:rPr lang="en-GB" dirty="0"/>
              <a:t>/solutions/</a:t>
            </a:r>
            <a:r>
              <a:rPr lang="en-GB" dirty="0" err="1"/>
              <a:t>setup_python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9031D-0C9B-11DD-293E-0F22FD95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44DBE-D02E-2A57-46E5-E7146AB5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4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5955-E940-BC53-7028-F3C62B50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Skill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EA7A-40F5-D906-B3BF-464A940CF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It is also possible to program the robot directly using </a:t>
            </a:r>
            <a:r>
              <a:rPr lang="en-NL" b="1" dirty="0"/>
              <a:t>javascript </a:t>
            </a:r>
            <a:r>
              <a:rPr lang="en-NL" dirty="0"/>
              <a:t> or </a:t>
            </a:r>
            <a:r>
              <a:rPr lang="en-NL" b="1" dirty="0"/>
              <a:t>C#</a:t>
            </a:r>
            <a:r>
              <a:rPr lang="en-NL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These so-called skills run on the robot and are needed for real-time interaction. For most purposes this can also be done using the Python API except that the robot needs to be connected to wifi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See documentation for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See </a:t>
            </a:r>
            <a:r>
              <a:rPr lang="en-GB" dirty="0">
                <a:hlinkClick r:id="rId2"/>
              </a:rPr>
              <a:t>https://github.com/MistyCommunity/Documentation</a:t>
            </a:r>
            <a:r>
              <a:rPr lang="en-GB" dirty="0"/>
              <a:t> for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It is also possible to access skills from a Python using a remote computer using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requests</a:t>
            </a:r>
            <a:r>
              <a:rPr lang="en-GB" dirty="0"/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dirty="0"/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websocket</a:t>
            </a:r>
            <a:r>
              <a:rPr lang="en-GB" dirty="0"/>
              <a:t> packages directly. You can send and receive http requests using the REST interface of the WEB API. However, this is already implemented in the Misty-SDK for Python, so it is better to use that instead.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483DC-1717-133A-E644-283FBDC9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338F0-5874-0929-EC78-BE55F82B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2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AAD779-080F-F34D-A1F9-E937520E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Overview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A81C37-1E24-9343-8DB1-AC4B42CA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Software</a:t>
            </a:r>
          </a:p>
          <a:p>
            <a:pPr marL="612893" lvl="2" indent="-342900"/>
            <a:r>
              <a:rPr lang="en-NL" dirty="0"/>
              <a:t>Documentation</a:t>
            </a:r>
          </a:p>
          <a:p>
            <a:pPr marL="612893" lvl="2" indent="-342900"/>
            <a:r>
              <a:rPr lang="en-NL" dirty="0"/>
              <a:t>Android/iOS app</a:t>
            </a:r>
          </a:p>
          <a:p>
            <a:pPr marL="612893" lvl="2" indent="-342900"/>
            <a:r>
              <a:rPr lang="en-NL" dirty="0"/>
              <a:t>W</a:t>
            </a:r>
            <a:r>
              <a:rPr lang="en-GB" dirty="0"/>
              <a:t>e</a:t>
            </a:r>
            <a:r>
              <a:rPr lang="en-NL" dirty="0"/>
              <a:t>b interface + Python interface (RESTful)</a:t>
            </a:r>
          </a:p>
          <a:p>
            <a:pPr marL="612893" lvl="2" indent="-342900"/>
            <a:r>
              <a:rPr lang="en-NL" dirty="0"/>
              <a:t>On-robot programming</a:t>
            </a:r>
          </a:p>
          <a:p>
            <a:pPr marL="882887" lvl="3" indent="-342900"/>
            <a:r>
              <a:rPr lang="en-GB" dirty="0"/>
              <a:t>J</a:t>
            </a:r>
            <a:r>
              <a:rPr lang="en-NL" dirty="0"/>
              <a:t>avascript</a:t>
            </a:r>
          </a:p>
          <a:p>
            <a:pPr marL="882887" lvl="3" indent="-342900"/>
            <a:r>
              <a:rPr lang="en-NL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40394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A754-185C-554D-9900-519EF3BD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B8CE-D810-8147-AE61-C7EA2382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5026E-370C-E246-AD45-B4B28B7C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229AE-15DD-FC42-9307-B0F4EAFD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2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3812-BB02-8239-AF13-1DCE73CC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51FDC-3928-8D6C-EB58-828EE6E7D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Documentation can be found at: </a:t>
            </a:r>
          </a:p>
          <a:p>
            <a:r>
              <a:rPr lang="en-GB" dirty="0">
                <a:hlinkClick r:id="rId2"/>
              </a:rPr>
              <a:t>https://docs.mistyrobotics.com</a:t>
            </a:r>
            <a:endParaRPr lang="en-GB" dirty="0"/>
          </a:p>
          <a:p>
            <a:endParaRPr lang="en-GB" dirty="0"/>
          </a:p>
          <a:p>
            <a:r>
              <a:rPr lang="en-GB" dirty="0"/>
              <a:t>Please read “Misty II Overview” first.</a:t>
            </a:r>
          </a:p>
          <a:p>
            <a:endParaRPr lang="en-GB" dirty="0"/>
          </a:p>
          <a:p>
            <a:r>
              <a:rPr lang="en-GB" dirty="0"/>
              <a:t>To take Misty out of the suitcase: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Do not pull on the arms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Do not use force</a:t>
            </a:r>
          </a:p>
          <a:p>
            <a:r>
              <a:rPr lang="en-GB" dirty="0"/>
              <a:t>To put Misty in the suitcase: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Make sure the </a:t>
            </a:r>
            <a:r>
              <a:rPr lang="en-GB" b="1" dirty="0"/>
              <a:t>arms </a:t>
            </a:r>
            <a:r>
              <a:rPr lang="en-GB" dirty="0"/>
              <a:t>are </a:t>
            </a:r>
            <a:r>
              <a:rPr lang="en-GB" b="1" dirty="0"/>
              <a:t>slightly inclined </a:t>
            </a:r>
            <a:br>
              <a:rPr lang="en-GB" dirty="0"/>
            </a:br>
            <a:r>
              <a:rPr lang="en-GB" dirty="0"/>
              <a:t>as shown in the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48581-9B1B-6183-3132-4B73DF5F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76BBB-6DEF-212F-E5AB-10AEBEA4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Unpacking Misty">
            <a:extLst>
              <a:ext uri="{FF2B5EF4-FFF2-40B4-BE49-F238E27FC236}">
                <a16:creationId xmlns:a16="http://schemas.microsoft.com/office/drawing/2014/main" id="{6095F863-399B-A0CE-FF0A-24D8C1682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018" y="1788426"/>
            <a:ext cx="3300078" cy="355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24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A642-721E-2E45-B63B-7E7890A5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The Misty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D2707-CA19-2E41-9DC8-F3BC5808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</a:t>
            </a:r>
            <a:r>
              <a:rPr lang="en-NL" dirty="0"/>
              <a:t>eeded to set-up the wifi connection of the robot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</a:t>
            </a:r>
            <a:r>
              <a:rPr lang="en-NL" dirty="0"/>
              <a:t>seful for identifying IP address of the robot and other</a:t>
            </a:r>
            <a:br>
              <a:rPr lang="en-NL" dirty="0"/>
            </a:br>
            <a:r>
              <a:rPr lang="en-NL" dirty="0"/>
              <a:t>status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Provides tele-operation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dirty="0"/>
          </a:p>
          <a:p>
            <a:r>
              <a:rPr lang="en-NL" b="1" dirty="0"/>
              <a:t>Note</a:t>
            </a:r>
            <a:r>
              <a:rPr lang="en-NL" dirty="0"/>
              <a:t>: you </a:t>
            </a:r>
            <a:r>
              <a:rPr lang="en-NL" b="1" dirty="0"/>
              <a:t>do not need this </a:t>
            </a:r>
            <a:r>
              <a:rPr lang="en-NL" dirty="0"/>
              <a:t>with our pre-configured router,</a:t>
            </a:r>
          </a:p>
          <a:p>
            <a:r>
              <a:rPr lang="en-NL" dirty="0"/>
              <a:t>IP address is 192.168.0.100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1D4A3-2ABE-464C-943B-0239AF51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FC5F7-7E7E-7847-8889-7123E9CBA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Misty App for Android - APK Download">
            <a:extLst>
              <a:ext uri="{FF2B5EF4-FFF2-40B4-BE49-F238E27FC236}">
                <a16:creationId xmlns:a16="http://schemas.microsoft.com/office/drawing/2014/main" id="{58C3B8DE-E10D-544A-B570-3548894A8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942" y="1251568"/>
            <a:ext cx="2617580" cy="461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87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61E9-42D5-A94B-8125-30C10540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The Misty app  - set-up wifi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59C27-F7AD-BB4F-AD0C-2CCB1FE01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Power up your Misty robot and wait for her eyes to appear fully open.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Turn on Bluetooth on your phone/tablet and make sure your device is connected to your preferred Wi-Fi network.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Launch the Misty App. 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b="1" dirty="0"/>
              <a:t>with the Misty App open on your device</a:t>
            </a:r>
            <a:r>
              <a:rPr lang="en-GB" dirty="0"/>
              <a:t>.</a:t>
            </a:r>
          </a:p>
          <a:p>
            <a:pPr marL="612893" lvl="2" indent="-342900"/>
            <a:r>
              <a:rPr lang="en-GB" dirty="0"/>
              <a:t>Select your Misty from the list. </a:t>
            </a:r>
            <a:br>
              <a:rPr lang="en-GB" dirty="0"/>
            </a:br>
            <a:r>
              <a:rPr lang="en-GB" b="1" dirty="0"/>
              <a:t>Note:</a:t>
            </a:r>
            <a:r>
              <a:rPr lang="en-GB" dirty="0"/>
              <a:t> you may need Misty's serial number by </a:t>
            </a:r>
            <a:br>
              <a:rPr lang="en-GB" dirty="0"/>
            </a:br>
            <a:r>
              <a:rPr lang="en-GB" dirty="0"/>
              <a:t>checking the label on the bottom of your robot.</a:t>
            </a:r>
          </a:p>
          <a:p>
            <a:pPr marL="612893" lvl="2" indent="-342900"/>
            <a:r>
              <a:rPr lang="en-GB" dirty="0"/>
              <a:t>Select your network from the list, and </a:t>
            </a:r>
            <a:br>
              <a:rPr lang="en-GB" dirty="0"/>
            </a:br>
            <a:r>
              <a:rPr lang="en-GB" dirty="0"/>
              <a:t>follow the prompt to enter your password.</a:t>
            </a:r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54BBC-5C4E-BF45-B9C6-7E85EB3F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826CF-7C24-7549-A448-162D3078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Connect to Misty flow">
            <a:extLst>
              <a:ext uri="{FF2B5EF4-FFF2-40B4-BE49-F238E27FC236}">
                <a16:creationId xmlns:a16="http://schemas.microsoft.com/office/drawing/2014/main" id="{CD3090DE-6823-7D4D-869B-0D0052F58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497" y="2448018"/>
            <a:ext cx="2075855" cy="368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29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69B99-7F0B-134D-A9EF-99C806C6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The Misty app – status info &amp; teleoperation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63AB-C867-BC41-9AA2-634967C27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467" y="1584001"/>
            <a:ext cx="7286924" cy="45088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Using the settings menu a</a:t>
            </a:r>
            <a:r>
              <a:rPr lang="en-GB" dirty="0" err="1"/>
              <a:t>nd</a:t>
            </a:r>
            <a:r>
              <a:rPr lang="en-NL" dirty="0"/>
              <a:t> the home screen you can find the robot’s IP address and </a:t>
            </a:r>
            <a:r>
              <a:rPr lang="en-GB" dirty="0" err="1"/>
              <a:t>th</a:t>
            </a:r>
            <a:r>
              <a:rPr lang="en-NL" dirty="0"/>
              <a:t>e state of the battery (among others)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Using the drive menu, you can:</a:t>
            </a:r>
          </a:p>
          <a:p>
            <a:pPr marL="612893" lvl="2" indent="-342900"/>
            <a:r>
              <a:rPr lang="en-NL" dirty="0"/>
              <a:t>move forward and backward</a:t>
            </a:r>
          </a:p>
          <a:p>
            <a:pPr marL="612893" lvl="2" indent="-342900"/>
            <a:r>
              <a:rPr lang="en-GB" dirty="0"/>
              <a:t>Turn left/right</a:t>
            </a:r>
          </a:p>
          <a:p>
            <a:pPr marL="612893" lvl="2" indent="-342900"/>
            <a:r>
              <a:rPr lang="en-GB" dirty="0"/>
              <a:t>c</a:t>
            </a:r>
            <a:r>
              <a:rPr lang="en-NL" dirty="0"/>
              <a:t>hange speed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0F63F-99E4-5A49-891A-1BD3B019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3BFD0-4C98-F047-ABC5-40248BDA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7</a:t>
            </a:fld>
            <a:endParaRPr lang="en-US" dirty="0"/>
          </a:p>
        </p:txBody>
      </p:sp>
      <p:pic>
        <p:nvPicPr>
          <p:cNvPr id="3074" name="Picture 2" descr="Misty App Drive screen">
            <a:extLst>
              <a:ext uri="{FF2B5EF4-FFF2-40B4-BE49-F238E27FC236}">
                <a16:creationId xmlns:a16="http://schemas.microsoft.com/office/drawing/2014/main" id="{74B1447E-29C4-C64F-BAB9-339E3AFD8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900" y="2222958"/>
            <a:ext cx="2540389" cy="450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sty App home screen">
            <a:extLst>
              <a:ext uri="{FF2B5EF4-FFF2-40B4-BE49-F238E27FC236}">
                <a16:creationId xmlns:a16="http://schemas.microsoft.com/office/drawing/2014/main" id="{12D9C4B4-93B2-7C46-863C-D17BE144B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877" y="2322349"/>
            <a:ext cx="2540389" cy="450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isty App My Misty screen">
            <a:extLst>
              <a:ext uri="{FF2B5EF4-FFF2-40B4-BE49-F238E27FC236}">
                <a16:creationId xmlns:a16="http://schemas.microsoft.com/office/drawing/2014/main" id="{85A2512B-895E-0745-A7C5-71411C296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210" y="2872409"/>
            <a:ext cx="2189586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19EAF-929D-9F4A-FDCC-34D73D559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D690-8BA8-8002-BE51-0651A153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Web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FF72E-584B-C9C4-B8A7-01473A217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L" dirty="0"/>
              <a:t>Open the </a:t>
            </a:r>
            <a:r>
              <a:rPr lang="en-NL" b="1" dirty="0"/>
              <a:t>web browser </a:t>
            </a:r>
            <a:r>
              <a:rPr lang="en-NL" dirty="0"/>
              <a:t>a</a:t>
            </a:r>
            <a:r>
              <a:rPr lang="en-GB" dirty="0" err="1"/>
              <a:t>nd</a:t>
            </a:r>
            <a:r>
              <a:rPr lang="en-NL" dirty="0"/>
              <a:t> go to Misty’s ip-address, usually </a:t>
            </a:r>
            <a:r>
              <a:rPr lang="en-NL" b="1" dirty="0"/>
              <a:t>192.168.0.100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Enter your robot's IP address in the upper-right hand corner of the page and click the </a:t>
            </a:r>
            <a:r>
              <a:rPr lang="en-GB" b="1" dirty="0"/>
              <a:t>Connect</a:t>
            </a:r>
            <a:r>
              <a:rPr lang="en-GB" dirty="0"/>
              <a:t> button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F5B2B-656E-B211-77D8-F6B0DFE9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88E14-EF5C-5594-5C46-C9A14E5C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 descr="Left Navigation">
            <a:extLst>
              <a:ext uri="{FF2B5EF4-FFF2-40B4-BE49-F238E27FC236}">
                <a16:creationId xmlns:a16="http://schemas.microsoft.com/office/drawing/2014/main" id="{C716A3D1-0D98-483B-8B11-F171B9997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126" y="2767798"/>
            <a:ext cx="1314618" cy="33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F1680D-ACA9-86AF-D02E-1C19AD573DEF}"/>
              </a:ext>
            </a:extLst>
          </p:cNvPr>
          <p:cNvSpPr txBox="1"/>
          <p:nvPr/>
        </p:nvSpPr>
        <p:spPr>
          <a:xfrm>
            <a:off x="3965714" y="3011557"/>
            <a:ext cx="68778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b="1" dirty="0"/>
              <a:t>Wizard</a:t>
            </a:r>
            <a:r>
              <a:rPr lang="en-NL" dirty="0"/>
              <a:t> – Simple web interface to operate t</a:t>
            </a:r>
            <a:r>
              <a:rPr lang="en-GB" dirty="0"/>
              <a:t>he</a:t>
            </a:r>
            <a:r>
              <a:rPr lang="en-NL" dirty="0"/>
              <a:t> robot</a:t>
            </a:r>
          </a:p>
          <a:p>
            <a:endParaRPr lang="en-NL" dirty="0"/>
          </a:p>
          <a:p>
            <a:r>
              <a:rPr lang="en-NL" b="1" dirty="0"/>
              <a:t>Explore</a:t>
            </a:r>
            <a:r>
              <a:rPr lang="en-NL" dirty="0"/>
              <a:t> – Advanced web interface to interact with the robot</a:t>
            </a:r>
          </a:p>
          <a:p>
            <a:endParaRPr lang="en-NL" dirty="0"/>
          </a:p>
          <a:p>
            <a:r>
              <a:rPr lang="en-NL" b="1" dirty="0"/>
              <a:t>Programming </a:t>
            </a:r>
            <a:r>
              <a:rPr lang="en-NL" dirty="0"/>
              <a:t>– Access to Blockly and Local Python version on the robot</a:t>
            </a:r>
          </a:p>
          <a:p>
            <a:endParaRPr lang="en-NL" dirty="0"/>
          </a:p>
          <a:p>
            <a:r>
              <a:rPr lang="en-NL" b="1" dirty="0"/>
              <a:t>Tutorials – Please do all three of them!</a:t>
            </a:r>
          </a:p>
          <a:p>
            <a:endParaRPr lang="en-NL" b="1" dirty="0"/>
          </a:p>
          <a:p>
            <a:r>
              <a:rPr lang="en-NL" dirty="0"/>
              <a:t>System – not needed</a:t>
            </a:r>
          </a:p>
        </p:txBody>
      </p:sp>
    </p:spTree>
    <p:extLst>
      <p:ext uri="{BB962C8B-B14F-4D97-AF65-F5344CB8AC3E}">
        <p14:creationId xmlns:p14="http://schemas.microsoft.com/office/powerpoint/2010/main" val="347585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D8EC-3243-74D0-ADAB-4940618F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Web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F67C-C7C8-9122-34DD-C0B7F2379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wizard-of-Oz style of experiments:</a:t>
            </a:r>
            <a:endParaRPr lang="en-GB" dirty="0"/>
          </a:p>
          <a:p>
            <a:pPr marL="612893" lvl="2" indent="-342900"/>
            <a:r>
              <a:rPr lang="en-GB" dirty="0"/>
              <a:t>Choose </a:t>
            </a:r>
            <a:r>
              <a:rPr lang="en-GB" b="1" dirty="0"/>
              <a:t>Explore</a:t>
            </a:r>
            <a:r>
              <a:rPr lang="en-GB" dirty="0"/>
              <a:t> from the left menu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858BC-1444-5146-FB12-A95807FB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D453D-0915-01E8-E1E4-9E2F2DEC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 descr="Left Navigation">
            <a:extLst>
              <a:ext uri="{FF2B5EF4-FFF2-40B4-BE49-F238E27FC236}">
                <a16:creationId xmlns:a16="http://schemas.microsoft.com/office/drawing/2014/main" id="{42B0FD3A-9133-4DA8-E1EC-E73C54DD5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93" y="2536651"/>
            <a:ext cx="1314618" cy="33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e">
  <a:themeElements>
    <a:clrScheme name="TUe_kleuren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101073"/>
      </a:accent2>
      <a:accent3>
        <a:srgbClr val="0066CC"/>
      </a:accent3>
      <a:accent4>
        <a:srgbClr val="00A2DE"/>
      </a:accent4>
      <a:accent5>
        <a:srgbClr val="84D200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presentatie16x9.potx" id="{770E10A8-3EF9-4F7C-A886-D4D190AA35FD}" vid="{61C23782-C5E4-40BF-AE15-3E192F0EFF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952</Words>
  <Application>Microsoft Macintosh PowerPoint</Application>
  <PresentationFormat>Widescreen</PresentationFormat>
  <Paragraphs>119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Courier New</vt:lpstr>
      <vt:lpstr>Roboto</vt:lpstr>
      <vt:lpstr>TUe</vt:lpstr>
      <vt:lpstr>PowerPoint Presentation</vt:lpstr>
      <vt:lpstr>Overview</vt:lpstr>
      <vt:lpstr>Hardware</vt:lpstr>
      <vt:lpstr>Documentation</vt:lpstr>
      <vt:lpstr>The Misty app</vt:lpstr>
      <vt:lpstr>The Misty app  - set-up wifi connection</vt:lpstr>
      <vt:lpstr>The Misty app – status info &amp; teleoperation</vt:lpstr>
      <vt:lpstr>Web Interface</vt:lpstr>
      <vt:lpstr>Web Interface</vt:lpstr>
      <vt:lpstr>Web Interface</vt:lpstr>
      <vt:lpstr>Web Interface</vt:lpstr>
      <vt:lpstr>Web API</vt:lpstr>
      <vt:lpstr>Python API</vt:lpstr>
      <vt:lpstr>Skill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Misty robot tutorial</dc:title>
  <dc:creator>Cuijpers, Raymond</dc:creator>
  <cp:lastModifiedBy>Cuijpers, Raymond</cp:lastModifiedBy>
  <cp:revision>4</cp:revision>
  <dcterms:created xsi:type="dcterms:W3CDTF">2022-03-24T12:56:51Z</dcterms:created>
  <dcterms:modified xsi:type="dcterms:W3CDTF">2025-02-14T12:54:49Z</dcterms:modified>
</cp:coreProperties>
</file>