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56" r:id="rId2"/>
    <p:sldId id="260" r:id="rId3"/>
    <p:sldId id="309" r:id="rId4"/>
    <p:sldId id="311" r:id="rId5"/>
    <p:sldId id="310" r:id="rId6"/>
    <p:sldId id="296" r:id="rId7"/>
    <p:sldId id="312" r:id="rId8"/>
    <p:sldId id="298" r:id="rId9"/>
    <p:sldId id="297" r:id="rId10"/>
    <p:sldId id="300" r:id="rId11"/>
    <p:sldId id="299" r:id="rId12"/>
    <p:sldId id="313" r:id="rId13"/>
    <p:sldId id="274" r:id="rId14"/>
    <p:sldId id="301" r:id="rId15"/>
    <p:sldId id="314" r:id="rId16"/>
    <p:sldId id="303" r:id="rId17"/>
    <p:sldId id="302" r:id="rId18"/>
    <p:sldId id="304" r:id="rId19"/>
    <p:sldId id="305" r:id="rId20"/>
    <p:sldId id="306" r:id="rId21"/>
    <p:sldId id="315" r:id="rId22"/>
    <p:sldId id="307" r:id="rId23"/>
    <p:sldId id="316" r:id="rId24"/>
    <p:sldId id="308" r:id="rId25"/>
    <p:sldId id="318" r:id="rId26"/>
    <p:sldId id="317" r:id="rId27"/>
    <p:sldId id="319" r:id="rId28"/>
    <p:sldId id="320" r:id="rId29"/>
    <p:sldId id="32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7FF"/>
    <a:srgbClr val="091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0" autoAdjust="0"/>
    <p:restoredTop sz="94679"/>
  </p:normalViewPr>
  <p:slideViewPr>
    <p:cSldViewPr snapToGrid="0">
      <p:cViewPr varScale="1">
        <p:scale>
          <a:sx n="122" d="100"/>
          <a:sy n="122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3080E-3096-9B4A-B8EF-3961BAE37409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EE53-1BC2-BC40-9CF2-E6E92C1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Understanding political donors reveals the dynamics between influence and participation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2EE53-1BC2-BC40-9CF2-E6E92C122C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0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Understanding political donors reveals the dynamics between influence and participation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2EE53-1BC2-BC40-9CF2-E6E92C122C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76C-ACBE-4422-A188-AC0112278880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602038"/>
            <a:ext cx="12192000" cy="325596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76C-ACBE-4422-A188-AC0112278880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76C-ACBE-4422-A188-AC0112278880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76C-ACBE-4422-A188-AC0112278880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76C-ACBE-4422-A188-AC0112278880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2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76C-ACBE-4422-A188-AC0112278880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1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76C-ACBE-4422-A188-AC0112278880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76C-ACBE-4422-A188-AC0112278880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76C-ACBE-4422-A188-AC0112278880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76C-ACBE-4422-A188-AC0112278880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76C-ACBE-4422-A188-AC0112278880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EE76C-ACBE-4422-A188-AC0112278880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pic>
        <p:nvPicPr>
          <p:cNvPr id="10" name="Picture 9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C67C5F4C-B577-FB48-A1CA-DBB3969A335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58" y="5854700"/>
            <a:ext cx="662041" cy="10033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00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964" y="1104584"/>
            <a:ext cx="11850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Revealing Political Donors’ Motivations: </a:t>
            </a:r>
          </a:p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The Connection Between Donations and Social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254" y="4320620"/>
            <a:ext cx="11850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Ross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Dahlke</a:t>
            </a:r>
          </a:p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@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ross_dahlke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   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github.com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/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rossdahlke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rPr>
              <a:t>    Stanford University</a:t>
            </a:r>
          </a:p>
          <a:p>
            <a:endParaRPr lang="en-US" sz="2800" dirty="0">
              <a:solidFill>
                <a:schemeClr val="bg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FF7F157B-3405-0A4C-9FE9-05816C1F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317" y="5621029"/>
            <a:ext cx="723900" cy="1097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96BAB-169C-1F4E-BB67-5F65F970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31" y="5351972"/>
            <a:ext cx="372998" cy="33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305EC1-06CA-0D4C-ABD5-06B3A4EE7C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86" b="18273"/>
          <a:stretch/>
        </p:blipFill>
        <p:spPr>
          <a:xfrm>
            <a:off x="4135821" y="1690689"/>
            <a:ext cx="8056179" cy="516731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CB14D62-ACD9-904B-BD68-667EF312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Political Donations as Network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D1066D-A1A7-0940-BE78-556BD004CE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909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Nodes</a:t>
            </a:r>
          </a:p>
          <a:p>
            <a:pPr lvl="1"/>
            <a:r>
              <a:rPr lang="en-US" dirty="0"/>
              <a:t>Donors and Candidates</a:t>
            </a:r>
          </a:p>
          <a:p>
            <a:pPr lvl="1"/>
            <a:endParaRPr lang="en-US" dirty="0"/>
          </a:p>
          <a:p>
            <a:r>
              <a:rPr lang="en-US" dirty="0"/>
              <a:t>Edges</a:t>
            </a:r>
          </a:p>
          <a:p>
            <a:pPr lvl="1"/>
            <a:r>
              <a:rPr lang="en-US" dirty="0"/>
              <a:t>Donations between Donors and Candidates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3D9B50-DB07-D84C-995B-EB6AFDEEC718}"/>
              </a:ext>
            </a:extLst>
          </p:cNvPr>
          <p:cNvCxnSpPr/>
          <p:nvPr/>
        </p:nvCxnSpPr>
        <p:spPr>
          <a:xfrm>
            <a:off x="8818179" y="2228193"/>
            <a:ext cx="0" cy="427771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7386BF-2B83-CE48-AF52-BA39972CA24F}"/>
              </a:ext>
            </a:extLst>
          </p:cNvPr>
          <p:cNvSpPr txBox="1"/>
          <p:nvPr/>
        </p:nvSpPr>
        <p:spPr>
          <a:xfrm>
            <a:off x="6858991" y="2043527"/>
            <a:ext cx="130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3A7FF"/>
                </a:solidFill>
              </a:rPr>
              <a:t>Democrats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9AD16-891E-784E-8929-282F5C23FB6B}"/>
              </a:ext>
            </a:extLst>
          </p:cNvPr>
          <p:cNvSpPr txBox="1"/>
          <p:nvPr/>
        </p:nvSpPr>
        <p:spPr>
          <a:xfrm>
            <a:off x="9525495" y="2043527"/>
            <a:ext cx="130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Republicans</a:t>
            </a:r>
          </a:p>
        </p:txBody>
      </p:sp>
    </p:spTree>
    <p:extLst>
      <p:ext uri="{BB962C8B-B14F-4D97-AF65-F5344CB8AC3E}">
        <p14:creationId xmlns:p14="http://schemas.microsoft.com/office/powerpoint/2010/main" val="201201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DFB9-BA66-A54C-9FCD-09BADA6C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Donations as 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305EC1-06CA-0D4C-ABD5-06B3A4EE7C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6" b="18273"/>
          <a:stretch/>
        </p:blipFill>
        <p:spPr>
          <a:xfrm>
            <a:off x="4135821" y="1690689"/>
            <a:ext cx="8056179" cy="5167312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570F0A-8DB7-7A42-943C-93B0247C117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090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 Donors</a:t>
            </a:r>
          </a:p>
          <a:p>
            <a:endParaRPr lang="en-US" dirty="0"/>
          </a:p>
          <a:p>
            <a:r>
              <a:rPr lang="en-US" dirty="0"/>
              <a:t>Each Color = “Coalition” of Donors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BA0C58-2CA0-0745-BD4F-2089C8A25396}"/>
              </a:ext>
            </a:extLst>
          </p:cNvPr>
          <p:cNvCxnSpPr/>
          <p:nvPr/>
        </p:nvCxnSpPr>
        <p:spPr>
          <a:xfrm>
            <a:off x="8818179" y="2228193"/>
            <a:ext cx="0" cy="427771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E97D81-04B8-1A43-9E75-70A29390D061}"/>
              </a:ext>
            </a:extLst>
          </p:cNvPr>
          <p:cNvSpPr txBox="1"/>
          <p:nvPr/>
        </p:nvSpPr>
        <p:spPr>
          <a:xfrm>
            <a:off x="6858991" y="2043527"/>
            <a:ext cx="130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3A7FF"/>
                </a:solidFill>
              </a:rPr>
              <a:t>Democrats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4162A-8D4A-3E47-90B4-760EFF4C109C}"/>
              </a:ext>
            </a:extLst>
          </p:cNvPr>
          <p:cNvSpPr txBox="1"/>
          <p:nvPr/>
        </p:nvSpPr>
        <p:spPr>
          <a:xfrm>
            <a:off x="9525495" y="2043527"/>
            <a:ext cx="130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Republicans</a:t>
            </a:r>
          </a:p>
        </p:txBody>
      </p:sp>
    </p:spTree>
    <p:extLst>
      <p:ext uri="{BB962C8B-B14F-4D97-AF65-F5344CB8AC3E}">
        <p14:creationId xmlns:p14="http://schemas.microsoft.com/office/powerpoint/2010/main" val="105861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Political Science Models of Donor Motivations</a:t>
            </a:r>
          </a:p>
          <a:p>
            <a:r>
              <a:rPr lang="en-US" dirty="0">
                <a:solidFill>
                  <a:schemeClr val="bg2"/>
                </a:solidFill>
              </a:rPr>
              <a:t>Political Donor Data</a:t>
            </a:r>
          </a:p>
          <a:p>
            <a:r>
              <a:rPr lang="en-US" sz="3600" dirty="0"/>
              <a:t>Social Media Data</a:t>
            </a:r>
          </a:p>
          <a:p>
            <a:r>
              <a:rPr lang="en-US" dirty="0">
                <a:solidFill>
                  <a:schemeClr val="bg2"/>
                </a:solidFill>
              </a:rPr>
              <a:t>Granger Causality Model</a:t>
            </a:r>
          </a:p>
          <a:p>
            <a:r>
              <a:rPr lang="en-US" sz="3600" dirty="0">
                <a:solidFill>
                  <a:schemeClr val="bg2"/>
                </a:solidFill>
              </a:rPr>
              <a:t>Donor Size</a:t>
            </a:r>
          </a:p>
          <a:p>
            <a:r>
              <a:rPr lang="en-US" dirty="0">
                <a:solidFill>
                  <a:schemeClr val="bg2"/>
                </a:solidFill>
              </a:rPr>
              <a:t>Donor Polarization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7C40-DFB9-4140-858A-2A11E3B2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7" y="2480796"/>
            <a:ext cx="10923494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Layer on new dataset: social media</a:t>
            </a:r>
          </a:p>
        </p:txBody>
      </p:sp>
    </p:spTree>
    <p:extLst>
      <p:ext uri="{BB962C8B-B14F-4D97-AF65-F5344CB8AC3E}">
        <p14:creationId xmlns:p14="http://schemas.microsoft.com/office/powerpoint/2010/main" val="411385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667250"/>
          </a:xfrm>
        </p:spPr>
        <p:txBody>
          <a:bodyPr>
            <a:normAutofit/>
          </a:bodyPr>
          <a:lstStyle/>
          <a:p>
            <a:r>
              <a:rPr lang="en-US" sz="3600" dirty="0"/>
              <a:t>Facebook and Twitter posts</a:t>
            </a:r>
          </a:p>
          <a:p>
            <a:endParaRPr lang="en-US" dirty="0"/>
          </a:p>
          <a:p>
            <a:r>
              <a:rPr lang="en-US" sz="3600" dirty="0"/>
              <a:t>Hand-coded subset into 27 topical policy categories</a:t>
            </a:r>
          </a:p>
          <a:p>
            <a:endParaRPr lang="en-US" dirty="0"/>
          </a:p>
          <a:p>
            <a:r>
              <a:rPr lang="en-US" sz="3600" dirty="0"/>
              <a:t>Trained BERT Deep Learning Transfer Model</a:t>
            </a:r>
          </a:p>
          <a:p>
            <a:endParaRPr lang="en-US" dirty="0"/>
          </a:p>
          <a:p>
            <a:r>
              <a:rPr lang="en-US" sz="3600" dirty="0"/>
              <a:t>82.9% 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4349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Political Science Models of Donor Motivations</a:t>
            </a:r>
          </a:p>
          <a:p>
            <a:r>
              <a:rPr lang="en-US" dirty="0">
                <a:solidFill>
                  <a:schemeClr val="bg2"/>
                </a:solidFill>
              </a:rPr>
              <a:t>Political Donor Data</a:t>
            </a:r>
          </a:p>
          <a:p>
            <a:r>
              <a:rPr lang="en-US" sz="3600" dirty="0">
                <a:solidFill>
                  <a:schemeClr val="bg2"/>
                </a:solidFill>
              </a:rPr>
              <a:t>Social Media Data</a:t>
            </a:r>
          </a:p>
          <a:p>
            <a:r>
              <a:rPr lang="en-US" dirty="0"/>
              <a:t>Granger Causality Model</a:t>
            </a:r>
          </a:p>
          <a:p>
            <a:r>
              <a:rPr lang="en-US" sz="3600" dirty="0">
                <a:solidFill>
                  <a:schemeClr val="bg2"/>
                </a:solidFill>
              </a:rPr>
              <a:t>Donor Size</a:t>
            </a:r>
          </a:p>
          <a:p>
            <a:r>
              <a:rPr lang="en-US" dirty="0">
                <a:solidFill>
                  <a:schemeClr val="bg2"/>
                </a:solidFill>
              </a:rPr>
              <a:t>Donor Polarization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7C40-DFB9-4140-858A-2A11E3B2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7" y="2480796"/>
            <a:ext cx="10923494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Combining Donation Data + Social Media</a:t>
            </a:r>
          </a:p>
        </p:txBody>
      </p:sp>
    </p:spTree>
    <p:extLst>
      <p:ext uri="{BB962C8B-B14F-4D97-AF65-F5344CB8AC3E}">
        <p14:creationId xmlns:p14="http://schemas.microsoft.com/office/powerpoint/2010/main" val="22624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9862-88BC-7547-9409-28B9C609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3550-6334-5F4D-8832-D911E4B02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03426" cy="4351338"/>
          </a:xfrm>
        </p:spPr>
        <p:txBody>
          <a:bodyPr/>
          <a:lstStyle/>
          <a:p>
            <a:r>
              <a:rPr lang="en-US" dirty="0"/>
              <a:t>Granger Causality</a:t>
            </a:r>
          </a:p>
          <a:p>
            <a:endParaRPr lang="en-US" dirty="0"/>
          </a:p>
          <a:p>
            <a:r>
              <a:rPr lang="en-US" dirty="0"/>
              <a:t>Does one time-series helpfully predict another?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E2DEAC-81EB-5446-96A6-0DD308284B72}"/>
              </a:ext>
            </a:extLst>
          </p:cNvPr>
          <p:cNvGrpSpPr/>
          <p:nvPr/>
        </p:nvGrpSpPr>
        <p:grpSpPr>
          <a:xfrm>
            <a:off x="4944527" y="1690688"/>
            <a:ext cx="7247473" cy="3642610"/>
            <a:chOff x="4944527" y="1690688"/>
            <a:chExt cx="7247473" cy="3642610"/>
          </a:xfrm>
        </p:grpSpPr>
        <p:pic>
          <p:nvPicPr>
            <p:cNvPr id="1026" name="Picture 2" descr="Source: Wikipedia">
              <a:extLst>
                <a:ext uri="{FF2B5EF4-FFF2-40B4-BE49-F238E27FC236}">
                  <a16:creationId xmlns:a16="http://schemas.microsoft.com/office/drawing/2014/main" id="{E571CFCF-6606-544E-A2C6-C318796E3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27" y="1690688"/>
              <a:ext cx="7247473" cy="3642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EEA25C-F5B7-5E48-A375-13E94250560A}"/>
                </a:ext>
              </a:extLst>
            </p:cNvPr>
            <p:cNvSpPr txBox="1"/>
            <p:nvPr/>
          </p:nvSpPr>
          <p:spPr>
            <a:xfrm>
              <a:off x="5782861" y="4996570"/>
              <a:ext cx="1885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Source: Wikipedia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8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71B8-4887-CB46-A4BD-28264134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Donor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BEEA-DEFD-F846-89FF-2D192D54D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6338" cy="4351338"/>
          </a:xfrm>
        </p:spPr>
        <p:txBody>
          <a:bodyPr/>
          <a:lstStyle/>
          <a:p>
            <a:r>
              <a:rPr lang="en-US" dirty="0"/>
              <a:t>Access-Oriented</a:t>
            </a:r>
          </a:p>
          <a:p>
            <a:pPr lvl="1"/>
            <a:r>
              <a:rPr lang="en-US" dirty="0"/>
              <a:t>Donations predict support of policy issues</a:t>
            </a:r>
          </a:p>
          <a:p>
            <a:pPr lvl="1"/>
            <a:endParaRPr lang="en-US" dirty="0"/>
          </a:p>
          <a:p>
            <a:r>
              <a:rPr lang="en-US" dirty="0"/>
              <a:t>Consumption-Oriented</a:t>
            </a:r>
          </a:p>
          <a:p>
            <a:pPr lvl="1"/>
            <a:r>
              <a:rPr lang="en-US" dirty="0"/>
              <a:t>Support of policy issues predict donations</a:t>
            </a:r>
          </a:p>
          <a:p>
            <a:pPr lvl="1"/>
            <a:endParaRPr lang="en-US" dirty="0"/>
          </a:p>
          <a:p>
            <a:r>
              <a:rPr lang="en-US" dirty="0"/>
              <a:t>Ran on every combination of donor coalitions and social media categories</a:t>
            </a:r>
          </a:p>
        </p:txBody>
      </p:sp>
    </p:spTree>
    <p:extLst>
      <p:ext uri="{BB962C8B-B14F-4D97-AF65-F5344CB8AC3E}">
        <p14:creationId xmlns:p14="http://schemas.microsoft.com/office/powerpoint/2010/main" val="416634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89F3-5294-8F49-B7E6-DDCFEFBA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4724F650-012A-F14F-9FF6-BF2D6D48CE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37" y="0"/>
            <a:ext cx="7255564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526C4-F449-3241-809B-4D2530A9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75" y="1783584"/>
            <a:ext cx="4154242" cy="4351338"/>
          </a:xfrm>
        </p:spPr>
        <p:txBody>
          <a:bodyPr/>
          <a:lstStyle/>
          <a:p>
            <a:r>
              <a:rPr lang="en-US" dirty="0"/>
              <a:t>3 coalitions access-oriented</a:t>
            </a:r>
          </a:p>
          <a:p>
            <a:endParaRPr lang="en-US" dirty="0"/>
          </a:p>
          <a:p>
            <a:r>
              <a:rPr lang="en-US" dirty="0"/>
              <a:t>5 coalitions consumption-oriented</a:t>
            </a:r>
          </a:p>
        </p:txBody>
      </p:sp>
    </p:spTree>
    <p:extLst>
      <p:ext uri="{BB962C8B-B14F-4D97-AF65-F5344CB8AC3E}">
        <p14:creationId xmlns:p14="http://schemas.microsoft.com/office/powerpoint/2010/main" val="331415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Political Science Models of Donor Motivations</a:t>
            </a:r>
          </a:p>
          <a:p>
            <a:r>
              <a:rPr lang="en-US" dirty="0"/>
              <a:t>Political Donor Data</a:t>
            </a:r>
          </a:p>
          <a:p>
            <a:r>
              <a:rPr lang="en-US" sz="3600" dirty="0"/>
              <a:t>Social Media Data</a:t>
            </a:r>
          </a:p>
          <a:p>
            <a:r>
              <a:rPr lang="en-US" dirty="0"/>
              <a:t>Granger Causality Model</a:t>
            </a:r>
          </a:p>
          <a:p>
            <a:r>
              <a:rPr lang="en-US" sz="3600" dirty="0"/>
              <a:t>Donor Size</a:t>
            </a:r>
          </a:p>
          <a:p>
            <a:r>
              <a:rPr lang="en-US" dirty="0"/>
              <a:t>Donor Polarization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714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F517-4651-394C-AB57-23CA0EAF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6B2E4B-1B8E-AF47-A15A-35750A06BF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590" y="2991232"/>
            <a:ext cx="4344847" cy="1601787"/>
          </a:xfrm>
          <a:prstGeom prst="rect">
            <a:avLst/>
          </a:prstGeom>
        </p:spPr>
      </p:pic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17E20A3-3ED9-E147-9059-74C10D0F9E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37" y="0"/>
            <a:ext cx="7255564" cy="6858000"/>
          </a:xfrm>
        </p:spPr>
      </p:pic>
    </p:spTree>
    <p:extLst>
      <p:ext uri="{BB962C8B-B14F-4D97-AF65-F5344CB8AC3E}">
        <p14:creationId xmlns:p14="http://schemas.microsoft.com/office/powerpoint/2010/main" val="219244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Political Science Models of Donor Motivations</a:t>
            </a:r>
          </a:p>
          <a:p>
            <a:r>
              <a:rPr lang="en-US" dirty="0">
                <a:solidFill>
                  <a:schemeClr val="bg2"/>
                </a:solidFill>
              </a:rPr>
              <a:t>Political Donor Data</a:t>
            </a:r>
          </a:p>
          <a:p>
            <a:r>
              <a:rPr lang="en-US" sz="3600" dirty="0">
                <a:solidFill>
                  <a:schemeClr val="bg2"/>
                </a:solidFill>
              </a:rPr>
              <a:t>Social Media Data</a:t>
            </a:r>
          </a:p>
          <a:p>
            <a:r>
              <a:rPr lang="en-US" dirty="0">
                <a:solidFill>
                  <a:schemeClr val="bg2"/>
                </a:solidFill>
              </a:rPr>
              <a:t>Granger Causality Model</a:t>
            </a:r>
          </a:p>
          <a:p>
            <a:r>
              <a:rPr lang="en-US" sz="3600" dirty="0"/>
              <a:t>Donor Size</a:t>
            </a:r>
          </a:p>
          <a:p>
            <a:r>
              <a:rPr lang="en-US" dirty="0">
                <a:solidFill>
                  <a:schemeClr val="bg2"/>
                </a:solidFill>
              </a:rPr>
              <a:t>Donor Polarization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3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C2CF-E599-FB40-A660-B6D8E4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Donor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C72F-3FB4-2E4A-BC5F-5653A3381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96559" cy="4351338"/>
          </a:xfrm>
        </p:spPr>
        <p:txBody>
          <a:bodyPr/>
          <a:lstStyle/>
          <a:p>
            <a:r>
              <a:rPr lang="en-US" dirty="0"/>
              <a:t>Are access-oriented donors bigger?</a:t>
            </a:r>
          </a:p>
          <a:p>
            <a:r>
              <a:rPr lang="en-US" dirty="0"/>
              <a:t>Are consumption-oriented donors smaller?</a:t>
            </a:r>
          </a:p>
          <a:p>
            <a:r>
              <a:rPr lang="en-US" dirty="0"/>
              <a:t>No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54938FA1-420C-E047-BA08-128A704B8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37" y="0"/>
            <a:ext cx="7255564" cy="6858000"/>
          </a:xfrm>
        </p:spPr>
      </p:pic>
    </p:spTree>
    <p:extLst>
      <p:ext uri="{BB962C8B-B14F-4D97-AF65-F5344CB8AC3E}">
        <p14:creationId xmlns:p14="http://schemas.microsoft.com/office/powerpoint/2010/main" val="376999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Political Science Models of Donor Motivations</a:t>
            </a:r>
          </a:p>
          <a:p>
            <a:r>
              <a:rPr lang="en-US" dirty="0">
                <a:solidFill>
                  <a:schemeClr val="bg2"/>
                </a:solidFill>
              </a:rPr>
              <a:t>Political Donor Data</a:t>
            </a:r>
          </a:p>
          <a:p>
            <a:r>
              <a:rPr lang="en-US" sz="3600" dirty="0">
                <a:solidFill>
                  <a:schemeClr val="bg2"/>
                </a:solidFill>
              </a:rPr>
              <a:t>Social Media Data</a:t>
            </a:r>
          </a:p>
          <a:p>
            <a:r>
              <a:rPr lang="en-US" dirty="0">
                <a:solidFill>
                  <a:schemeClr val="bg2"/>
                </a:solidFill>
              </a:rPr>
              <a:t>Granger Causality Model</a:t>
            </a:r>
          </a:p>
          <a:p>
            <a:r>
              <a:rPr lang="en-US" sz="3600" dirty="0">
                <a:solidFill>
                  <a:schemeClr val="bg2"/>
                </a:solidFill>
              </a:rPr>
              <a:t>Donor Size</a:t>
            </a:r>
          </a:p>
          <a:p>
            <a:r>
              <a:rPr lang="en-US" dirty="0"/>
              <a:t>Donor Polarization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346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6628-9BD6-CA4E-A351-10C0DE7D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Donor Polarization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FE4A-481F-334D-BCF3-3A48C6A3C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807372" cy="4764361"/>
          </a:xfrm>
        </p:spPr>
        <p:txBody>
          <a:bodyPr>
            <a:normAutofit fontScale="92500"/>
          </a:bodyPr>
          <a:lstStyle/>
          <a:p>
            <a:r>
              <a:rPr lang="en-US" dirty="0"/>
              <a:t>Are consumption-oriented donors in more polarized positions?</a:t>
            </a:r>
          </a:p>
          <a:p>
            <a:r>
              <a:rPr lang="en-US" dirty="0"/>
              <a:t>Are access-oriented donors in more moderate positions?</a:t>
            </a:r>
          </a:p>
          <a:p>
            <a:r>
              <a:rPr lang="en-US" dirty="0"/>
              <a:t>Yes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5035BD1-D14D-F342-81BF-56B534D9C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35" y="0"/>
            <a:ext cx="7255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28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305EC1-06CA-0D4C-ABD5-06B3A4EE7C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6" b="18273"/>
          <a:stretch/>
        </p:blipFill>
        <p:spPr>
          <a:xfrm>
            <a:off x="-1" y="533415"/>
            <a:ext cx="12192001" cy="7820069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FE8F229-2EA7-5B4A-97A5-7805A04E383C}"/>
              </a:ext>
            </a:extLst>
          </p:cNvPr>
          <p:cNvGrpSpPr/>
          <p:nvPr/>
        </p:nvGrpSpPr>
        <p:grpSpPr>
          <a:xfrm>
            <a:off x="4205495" y="1046094"/>
            <a:ext cx="6010243" cy="6753238"/>
            <a:chOff x="6858991" y="2382293"/>
            <a:chExt cx="3971423" cy="446237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BA0C58-2CA0-0745-BD4F-2089C8A25396}"/>
                </a:ext>
              </a:extLst>
            </p:cNvPr>
            <p:cNvCxnSpPr/>
            <p:nvPr/>
          </p:nvCxnSpPr>
          <p:spPr>
            <a:xfrm>
              <a:off x="8818179" y="2566959"/>
              <a:ext cx="0" cy="4277710"/>
            </a:xfrm>
            <a:prstGeom prst="line">
              <a:avLst/>
            </a:prstGeom>
            <a:ln w="3810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E97D81-04B8-1A43-9E75-70A29390D061}"/>
                </a:ext>
              </a:extLst>
            </p:cNvPr>
            <p:cNvSpPr txBox="1"/>
            <p:nvPr/>
          </p:nvSpPr>
          <p:spPr>
            <a:xfrm>
              <a:off x="6858991" y="2382293"/>
              <a:ext cx="1304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3A7FF"/>
                  </a:solidFill>
                </a:rPr>
                <a:t>Democrats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94162A-8D4A-3E47-90B4-760EFF4C109C}"/>
                </a:ext>
              </a:extLst>
            </p:cNvPr>
            <p:cNvSpPr txBox="1"/>
            <p:nvPr/>
          </p:nvSpPr>
          <p:spPr>
            <a:xfrm>
              <a:off x="9525495" y="2382293"/>
              <a:ext cx="1304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Republicans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75DFB9-BA66-A54C-9FCD-09BADA6C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43" y="0"/>
            <a:ext cx="3359796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2464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C2CF-E599-FB40-A660-B6D8E4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extrapolate…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73C53B-CA74-3248-8AD6-46B5A46C9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74876" cy="4351338"/>
          </a:xfrm>
        </p:spPr>
        <p:txBody>
          <a:bodyPr/>
          <a:lstStyle/>
          <a:p>
            <a:r>
              <a:rPr lang="en-US" dirty="0"/>
              <a:t>2.5M itemized donors in 2020</a:t>
            </a:r>
          </a:p>
        </p:txBody>
      </p:sp>
    </p:spTree>
    <p:extLst>
      <p:ext uri="{BB962C8B-B14F-4D97-AF65-F5344CB8AC3E}">
        <p14:creationId xmlns:p14="http://schemas.microsoft.com/office/powerpoint/2010/main" val="895435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C2CF-E599-FB40-A660-B6D8E4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extrapolate…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73C53B-CA74-3248-8AD6-46B5A46C9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74876" cy="4351338"/>
          </a:xfrm>
        </p:spPr>
        <p:txBody>
          <a:bodyPr/>
          <a:lstStyle/>
          <a:p>
            <a:r>
              <a:rPr lang="en-US" dirty="0"/>
              <a:t>2.5M itemized donors in 2020</a:t>
            </a:r>
          </a:p>
          <a:p>
            <a:r>
              <a:rPr lang="en-US" dirty="0"/>
              <a:t>500,000 access-oriented donors</a:t>
            </a:r>
          </a:p>
          <a:p>
            <a:pPr lvl="1"/>
            <a:r>
              <a:rPr lang="en-US" dirty="0"/>
              <a:t>Attempting to gain access to politicians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7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C2CF-E599-FB40-A660-B6D8E4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extrapolate…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73C53B-CA74-3248-8AD6-46B5A46C9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74876" cy="4351338"/>
          </a:xfrm>
        </p:spPr>
        <p:txBody>
          <a:bodyPr/>
          <a:lstStyle/>
          <a:p>
            <a:r>
              <a:rPr lang="en-US" dirty="0"/>
              <a:t>2.5M itemized donors in 2020</a:t>
            </a:r>
          </a:p>
          <a:p>
            <a:r>
              <a:rPr lang="en-US" dirty="0"/>
              <a:t>500,000 access-oriented donors</a:t>
            </a:r>
          </a:p>
          <a:p>
            <a:pPr lvl="1"/>
            <a:r>
              <a:rPr lang="en-US" dirty="0"/>
              <a:t>Attempting to gain access to politicians</a:t>
            </a:r>
          </a:p>
          <a:p>
            <a:r>
              <a:rPr lang="en-US" dirty="0"/>
              <a:t>900,000 consumption-oriented</a:t>
            </a:r>
          </a:p>
          <a:p>
            <a:pPr lvl="1"/>
            <a:r>
              <a:rPr lang="en-US" dirty="0"/>
              <a:t>Potentially polarizing our politics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7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3DFC-852B-C046-BD83-D76B8719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52760"/>
            <a:ext cx="11189678" cy="9265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6000" dirty="0">
                <a:latin typeface="+mj-lt"/>
                <a:ea typeface="+mj-ea"/>
                <a:cs typeface="+mj-cs"/>
              </a:rPr>
              <a:t>Which group should we care more about?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8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3DFC-852B-C046-BD83-D76B8719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52760"/>
            <a:ext cx="11189678" cy="92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+mj-lt"/>
                <a:ea typeface="+mj-ea"/>
                <a:cs typeface="+mj-cs"/>
              </a:rPr>
              <a:t>The Folk Theory of Political Donors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5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Political Science Models of Donor Motivations</a:t>
            </a:r>
          </a:p>
          <a:p>
            <a:r>
              <a:rPr lang="en-US" dirty="0">
                <a:solidFill>
                  <a:schemeClr val="bg2"/>
                </a:solidFill>
              </a:rPr>
              <a:t>Political Donor Data</a:t>
            </a:r>
          </a:p>
          <a:p>
            <a:r>
              <a:rPr lang="en-US" sz="3600" dirty="0">
                <a:solidFill>
                  <a:schemeClr val="bg2"/>
                </a:solidFill>
              </a:rPr>
              <a:t>Social Media Data</a:t>
            </a:r>
          </a:p>
          <a:p>
            <a:r>
              <a:rPr lang="en-US" dirty="0">
                <a:solidFill>
                  <a:schemeClr val="bg2"/>
                </a:solidFill>
              </a:rPr>
              <a:t>Granger Causality Model</a:t>
            </a:r>
          </a:p>
          <a:p>
            <a:r>
              <a:rPr lang="en-US" sz="3600" dirty="0">
                <a:solidFill>
                  <a:schemeClr val="bg2"/>
                </a:solidFill>
              </a:rPr>
              <a:t>Donor Size</a:t>
            </a:r>
          </a:p>
          <a:p>
            <a:r>
              <a:rPr lang="en-US" dirty="0">
                <a:solidFill>
                  <a:schemeClr val="bg2"/>
                </a:solidFill>
              </a:rPr>
              <a:t>Donor Polarization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Donor Motivation Models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Access-Oriented</a:t>
            </a:r>
          </a:p>
          <a:p>
            <a:endParaRPr lang="en-US" dirty="0"/>
          </a:p>
          <a:p>
            <a:r>
              <a:rPr lang="en-US" sz="3600" dirty="0"/>
              <a:t>Consumption</a:t>
            </a:r>
          </a:p>
        </p:txBody>
      </p:sp>
    </p:spTree>
    <p:extLst>
      <p:ext uri="{BB962C8B-B14F-4D97-AF65-F5344CB8AC3E}">
        <p14:creationId xmlns:p14="http://schemas.microsoft.com/office/powerpoint/2010/main" val="404907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Nuance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PACs versus Individuals</a:t>
            </a:r>
          </a:p>
          <a:p>
            <a:endParaRPr lang="en-US" dirty="0"/>
          </a:p>
          <a:p>
            <a:r>
              <a:rPr lang="en-US" dirty="0"/>
              <a:t>Frequent versus Infrequent Donors</a:t>
            </a:r>
          </a:p>
          <a:p>
            <a:endParaRPr lang="en-US" sz="3600" dirty="0"/>
          </a:p>
          <a:p>
            <a:r>
              <a:rPr lang="en-US" dirty="0"/>
              <a:t>Grouped by other Descriptive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804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Political Science Models of Donor Motivations</a:t>
            </a:r>
          </a:p>
          <a:p>
            <a:r>
              <a:rPr lang="en-US" dirty="0"/>
              <a:t>Political Donor Data</a:t>
            </a:r>
          </a:p>
          <a:p>
            <a:r>
              <a:rPr lang="en-US" sz="3600" dirty="0">
                <a:solidFill>
                  <a:schemeClr val="bg2"/>
                </a:solidFill>
              </a:rPr>
              <a:t>Social Media Data</a:t>
            </a:r>
          </a:p>
          <a:p>
            <a:r>
              <a:rPr lang="en-US" dirty="0">
                <a:solidFill>
                  <a:schemeClr val="bg2"/>
                </a:solidFill>
              </a:rPr>
              <a:t>Granger Causality Model</a:t>
            </a:r>
          </a:p>
          <a:p>
            <a:r>
              <a:rPr lang="en-US" sz="3600" dirty="0">
                <a:solidFill>
                  <a:schemeClr val="bg2"/>
                </a:solidFill>
              </a:rPr>
              <a:t>Donor Size</a:t>
            </a:r>
          </a:p>
          <a:p>
            <a:r>
              <a:rPr lang="en-US" dirty="0">
                <a:solidFill>
                  <a:schemeClr val="bg2"/>
                </a:solidFill>
              </a:rPr>
              <a:t>Donor Polarization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C4AB-3711-CA45-A30D-9103C807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Donors as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7F12-98E3-C742-83AA-E5A9E4941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9091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Nodes</a:t>
            </a:r>
          </a:p>
          <a:p>
            <a:pPr lvl="1"/>
            <a:r>
              <a:rPr lang="en-US" dirty="0"/>
              <a:t>Donors and Candidates</a:t>
            </a:r>
          </a:p>
          <a:p>
            <a:pPr lvl="1"/>
            <a:endParaRPr lang="en-US" dirty="0"/>
          </a:p>
          <a:p>
            <a:r>
              <a:rPr lang="en-US" dirty="0"/>
              <a:t>Edges</a:t>
            </a:r>
          </a:p>
          <a:p>
            <a:pPr lvl="1"/>
            <a:r>
              <a:rPr lang="en-US" dirty="0"/>
              <a:t>Donations between Donors and Candidates</a:t>
            </a:r>
          </a:p>
        </p:txBody>
      </p:sp>
    </p:spTree>
    <p:extLst>
      <p:ext uri="{BB962C8B-B14F-4D97-AF65-F5344CB8AC3E}">
        <p14:creationId xmlns:p14="http://schemas.microsoft.com/office/powerpoint/2010/main" val="97115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305EC1-06CA-0D4C-ABD5-06B3A4EE7C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86" b="18273"/>
          <a:stretch/>
        </p:blipFill>
        <p:spPr>
          <a:xfrm>
            <a:off x="4135821" y="1690689"/>
            <a:ext cx="8056179" cy="516731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CB14D62-ACD9-904B-BD68-667EF312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Political Donations as Network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D1066D-A1A7-0940-BE78-556BD004CE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909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Nodes</a:t>
            </a:r>
          </a:p>
          <a:p>
            <a:pPr lvl="1"/>
            <a:r>
              <a:rPr lang="en-US" dirty="0"/>
              <a:t>Donors and Candidates</a:t>
            </a:r>
          </a:p>
          <a:p>
            <a:pPr lvl="1"/>
            <a:endParaRPr lang="en-US" dirty="0"/>
          </a:p>
          <a:p>
            <a:r>
              <a:rPr lang="en-US" dirty="0"/>
              <a:t>Edges</a:t>
            </a:r>
          </a:p>
          <a:p>
            <a:pPr lvl="1"/>
            <a:r>
              <a:rPr lang="en-US" dirty="0"/>
              <a:t>Donations between Donors and Candidates</a:t>
            </a:r>
          </a:p>
        </p:txBody>
      </p:sp>
    </p:spTree>
    <p:extLst>
      <p:ext uri="{BB962C8B-B14F-4D97-AF65-F5344CB8AC3E}">
        <p14:creationId xmlns:p14="http://schemas.microsoft.com/office/powerpoint/2010/main" val="267826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2248</TotalTime>
  <Words>458</Words>
  <Application>Microsoft Macintosh PowerPoint</Application>
  <PresentationFormat>Widescreen</PresentationFormat>
  <Paragraphs>148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Garamond</vt:lpstr>
      <vt:lpstr>Helvetica</vt:lpstr>
      <vt:lpstr>Office Theme</vt:lpstr>
      <vt:lpstr>PowerPoint Presentation</vt:lpstr>
      <vt:lpstr>Roadmap</vt:lpstr>
      <vt:lpstr>PowerPoint Presentation</vt:lpstr>
      <vt:lpstr>Roadmap</vt:lpstr>
      <vt:lpstr>Political Donor Motivation Models</vt:lpstr>
      <vt:lpstr>More Nuance</vt:lpstr>
      <vt:lpstr>Roadmap</vt:lpstr>
      <vt:lpstr>Political Donors as Network</vt:lpstr>
      <vt:lpstr>Political Donations as Network</vt:lpstr>
      <vt:lpstr>Political Donations as Network</vt:lpstr>
      <vt:lpstr>Political Donations as Network</vt:lpstr>
      <vt:lpstr>Roadmap</vt:lpstr>
      <vt:lpstr>Layer on new dataset: social media</vt:lpstr>
      <vt:lpstr>Social Media</vt:lpstr>
      <vt:lpstr>Roadmap</vt:lpstr>
      <vt:lpstr>Combining Donation Data + Social Media</vt:lpstr>
      <vt:lpstr>Time-Series Model</vt:lpstr>
      <vt:lpstr>Application to Donor Models</vt:lpstr>
      <vt:lpstr>Results</vt:lpstr>
      <vt:lpstr>Donor Types</vt:lpstr>
      <vt:lpstr>Roadmap</vt:lpstr>
      <vt:lpstr>Donor Sizes</vt:lpstr>
      <vt:lpstr>Roadmap</vt:lpstr>
      <vt:lpstr>Donor Polarization</vt:lpstr>
      <vt:lpstr>Thank you</vt:lpstr>
      <vt:lpstr>If we extrapolate…</vt:lpstr>
      <vt:lpstr>If we extrapolate…</vt:lpstr>
      <vt:lpstr>If we extrapolate…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Dahlke</dc:creator>
  <cp:lastModifiedBy>Ross Dahlke</cp:lastModifiedBy>
  <cp:revision>68</cp:revision>
  <dcterms:created xsi:type="dcterms:W3CDTF">2017-04-12T23:35:09Z</dcterms:created>
  <dcterms:modified xsi:type="dcterms:W3CDTF">2021-03-03T00:50:06Z</dcterms:modified>
</cp:coreProperties>
</file>