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70" r:id="rId8"/>
    <p:sldId id="271" r:id="rId9"/>
    <p:sldId id="272" r:id="rId10"/>
    <p:sldId id="273" r:id="rId11"/>
    <p:sldId id="274" r:id="rId12"/>
    <p:sldId id="275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31.png"/><Relationship Id="rId17" Type="http://schemas.openxmlformats.org/officeDocument/2006/relationships/image" Target="../media/image30.png"/><Relationship Id="rId16" Type="http://schemas.openxmlformats.org/officeDocument/2006/relationships/image" Target="../media/image29.png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3" Type="http://schemas.openxmlformats.org/officeDocument/2006/relationships/image" Target="../media/image26.png"/><Relationship Id="rId12" Type="http://schemas.openxmlformats.org/officeDocument/2006/relationships/image" Target="../media/image25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47.png"/><Relationship Id="rId15" Type="http://schemas.openxmlformats.org/officeDocument/2006/relationships/image" Target="../media/image46.png"/><Relationship Id="rId14" Type="http://schemas.openxmlformats.org/officeDocument/2006/relationships/image" Target="../media/image45.png"/><Relationship Id="rId13" Type="http://schemas.openxmlformats.org/officeDocument/2006/relationships/image" Target="../media/image44.png"/><Relationship Id="rId12" Type="http://schemas.openxmlformats.org/officeDocument/2006/relationships/image" Target="../media/image43.png"/><Relationship Id="rId11" Type="http://schemas.openxmlformats.org/officeDocument/2006/relationships/image" Target="../media/image42.png"/><Relationship Id="rId10" Type="http://schemas.openxmlformats.org/officeDocument/2006/relationships/image" Target="../media/image41.png"/><Relationship Id="rId1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8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635" cy="1247775"/>
          </a:xfrm>
        </p:spPr>
        <p:txBody>
          <a:bodyPr/>
          <a:lstStyle/>
          <a:p>
            <a:r>
              <a:rPr lang="en-US" sz="8000" dirty="0">
                <a:solidFill>
                  <a:schemeClr val="bg1"/>
                </a:solidFill>
                <a:latin typeface="Britannic Bold" panose="020B0903060703020204" charset="0"/>
                <a:cs typeface="Britannic Bold" panose="020B0903060703020204" charset="0"/>
              </a:rPr>
              <a:t>BANK LOAN ANALYSIS</a:t>
            </a:r>
            <a:endParaRPr lang="en-US" sz="8000" dirty="0">
              <a:solidFill>
                <a:schemeClr val="bg1"/>
              </a:solidFill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47140"/>
            <a:ext cx="12192000" cy="5611495"/>
          </a:xfrm>
        </p:spPr>
        <p:txBody>
          <a:bodyPr/>
          <a:lstStyle/>
          <a:p>
            <a:r>
              <a:rPr lang="en-US" sz="4000">
                <a:solidFill>
                  <a:schemeClr val="bg1">
                    <a:lumMod val="95000"/>
                  </a:schemeClr>
                </a:solidFill>
                <a:latin typeface="Rockwell Extra Bold" panose="02060903040505020403" charset="0"/>
                <a:cs typeface="Rockwell Extra Bold" panose="02060903040505020403" charset="0"/>
              </a:rPr>
              <a:t>USING SQL AND POWER BI</a:t>
            </a:r>
            <a:endParaRPr lang="en-US" sz="4000">
              <a:solidFill>
                <a:schemeClr val="bg1">
                  <a:lumMod val="95000"/>
                </a:schemeClr>
              </a:solidFill>
              <a:latin typeface="Rockwell Extra Bold" panose="02060903040505020403" charset="0"/>
              <a:cs typeface="Rockwell Extra Bold" panose="02060903040505020403" charset="0"/>
            </a:endParaRPr>
          </a:p>
          <a:p>
            <a:endParaRPr lang="en-US" sz="4000">
              <a:solidFill>
                <a:schemeClr val="bg1">
                  <a:lumMod val="95000"/>
                </a:schemeClr>
              </a:solidFill>
              <a:latin typeface="Rockwell Extra Bold" panose="02060903040505020403" charset="0"/>
              <a:cs typeface="Rockwell Extra Bold" panose="02060903040505020403" charset="0"/>
            </a:endParaRPr>
          </a:p>
        </p:txBody>
      </p:sp>
      <p:pic>
        <p:nvPicPr>
          <p:cNvPr id="5" name="Picture 4" descr="Screenshot 2025-06-07 2348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8530" y="1915160"/>
            <a:ext cx="8502650" cy="4781550"/>
          </a:xfrm>
          <a:prstGeom prst="rect">
            <a:avLst/>
          </a:prstGeom>
        </p:spPr>
      </p:pic>
      <p:pic>
        <p:nvPicPr>
          <p:cNvPr id="8" name="Picture 7" descr="icons8-power-bi-logo-4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" y="4451985"/>
            <a:ext cx="2723515" cy="2406650"/>
          </a:xfrm>
          <a:prstGeom prst="rect">
            <a:avLst/>
          </a:prstGeom>
        </p:spPr>
      </p:pic>
      <p:pic>
        <p:nvPicPr>
          <p:cNvPr id="9" name="Picture 8" descr="icons8-microsoft-sql-server-4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0" y="1915160"/>
            <a:ext cx="2724150" cy="24053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635" cy="687705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Rockwell Extra Bold" panose="02060903040505020403" charset="0"/>
                <a:cs typeface="Rockwell Extra Bold" panose="02060903040505020403" charset="0"/>
              </a:rPr>
              <a:t>SQL QUERIES</a:t>
            </a:r>
            <a:endParaRPr lang="en-US" sz="4000" dirty="0">
              <a:solidFill>
                <a:schemeClr val="bg1"/>
              </a:solidFill>
              <a:latin typeface="Rockwell Extra Bold" panose="02060903040505020403" charset="0"/>
              <a:cs typeface="Rockwell Extra Bold" panose="02060903040505020403" charset="0"/>
            </a:endParaRPr>
          </a:p>
        </p:txBody>
      </p:sp>
      <p:pic>
        <p:nvPicPr>
          <p:cNvPr id="3" name="Picture 2" descr="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560" y="687705"/>
            <a:ext cx="3321050" cy="1466850"/>
          </a:xfrm>
          <a:prstGeom prst="rect">
            <a:avLst/>
          </a:prstGeom>
        </p:spPr>
      </p:pic>
      <p:pic>
        <p:nvPicPr>
          <p:cNvPr id="4" name="Picture 3" descr="26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285" y="687705"/>
            <a:ext cx="4026535" cy="3889375"/>
          </a:xfrm>
          <a:prstGeom prst="rect">
            <a:avLst/>
          </a:prstGeom>
        </p:spPr>
      </p:pic>
      <p:pic>
        <p:nvPicPr>
          <p:cNvPr id="5" name="Picture 4" descr="26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850" y="678180"/>
            <a:ext cx="3952240" cy="3898900"/>
          </a:xfrm>
          <a:prstGeom prst="rect">
            <a:avLst/>
          </a:prstGeom>
        </p:spPr>
      </p:pic>
      <p:pic>
        <p:nvPicPr>
          <p:cNvPr id="6" name="Picture 5" descr="27"/>
          <p:cNvPicPr>
            <a:picLocks noChangeAspect="1"/>
          </p:cNvPicPr>
          <p:nvPr/>
        </p:nvPicPr>
        <p:blipFill>
          <a:blip r:embed="rId4"/>
          <a:srcRect t="23077" r="44478"/>
          <a:stretch>
            <a:fillRect/>
          </a:stretch>
        </p:blipFill>
        <p:spPr>
          <a:xfrm>
            <a:off x="137795" y="4836795"/>
            <a:ext cx="3409315" cy="1524000"/>
          </a:xfrm>
          <a:prstGeom prst="rect">
            <a:avLst/>
          </a:prstGeom>
        </p:spPr>
      </p:pic>
      <p:pic>
        <p:nvPicPr>
          <p:cNvPr id="9" name="Picture 8" descr="27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8890" y="4722495"/>
            <a:ext cx="480695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635" cy="687705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Rockwell Extra Bold" panose="02060903040505020403" charset="0"/>
                <a:cs typeface="Rockwell Extra Bold" panose="02060903040505020403" charset="0"/>
              </a:rPr>
              <a:t>SQL QUERIES</a:t>
            </a:r>
            <a:endParaRPr lang="en-US" sz="4000" dirty="0">
              <a:solidFill>
                <a:schemeClr val="bg1"/>
              </a:solidFill>
              <a:latin typeface="Rockwell Extra Bold" panose="02060903040505020403" charset="0"/>
              <a:cs typeface="Rockwell Extra Bold" panose="02060903040505020403" charset="0"/>
            </a:endParaRPr>
          </a:p>
        </p:txBody>
      </p:sp>
      <p:pic>
        <p:nvPicPr>
          <p:cNvPr id="5" name="Picture 4" descr="28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3025" y="687705"/>
            <a:ext cx="4425950" cy="463550"/>
          </a:xfrm>
          <a:prstGeom prst="rect">
            <a:avLst/>
          </a:prstGeom>
        </p:spPr>
      </p:pic>
      <p:pic>
        <p:nvPicPr>
          <p:cNvPr id="6" name="Picture 5" descr="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" y="687705"/>
            <a:ext cx="3340100" cy="1447800"/>
          </a:xfrm>
          <a:prstGeom prst="rect">
            <a:avLst/>
          </a:prstGeom>
        </p:spPr>
      </p:pic>
      <p:pic>
        <p:nvPicPr>
          <p:cNvPr id="7" name="Picture 6" descr="29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025" y="1863090"/>
            <a:ext cx="4826000" cy="2406650"/>
          </a:xfrm>
          <a:prstGeom prst="rect">
            <a:avLst/>
          </a:prstGeom>
        </p:spPr>
      </p:pic>
      <p:pic>
        <p:nvPicPr>
          <p:cNvPr id="8" name="Picture 7" descr="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95" y="2412365"/>
            <a:ext cx="3333750" cy="1454150"/>
          </a:xfrm>
          <a:prstGeom prst="rect">
            <a:avLst/>
          </a:prstGeom>
        </p:spPr>
      </p:pic>
      <p:pic>
        <p:nvPicPr>
          <p:cNvPr id="9" name="Picture 8" descr="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145" y="4638675"/>
            <a:ext cx="3302000" cy="1454150"/>
          </a:xfrm>
          <a:prstGeom prst="rect">
            <a:avLst/>
          </a:prstGeom>
        </p:spPr>
      </p:pic>
      <p:pic>
        <p:nvPicPr>
          <p:cNvPr id="10" name="Picture 9" descr="30a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3025" y="4895850"/>
            <a:ext cx="4768850" cy="939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2025-06-07 2348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0"/>
            <a:ext cx="12192635" cy="68567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2025-06-08 1033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0"/>
            <a:ext cx="12196445" cy="68554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2025-06-08 10354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635"/>
            <a:ext cx="12192000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635" cy="687705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Rockwell Extra Bold" panose="02060903040505020403" charset="0"/>
                <a:cs typeface="Rockwell Extra Bold" panose="02060903040505020403" charset="0"/>
              </a:rPr>
              <a:t>PROBLEM STATEMENTS</a:t>
            </a:r>
            <a:endParaRPr lang="en-US" sz="4000" dirty="0">
              <a:solidFill>
                <a:schemeClr val="bg1"/>
              </a:solidFill>
              <a:latin typeface="Rockwell Extra Bold" panose="02060903040505020403" charset="0"/>
              <a:cs typeface="Rockwell Extra Bold" panose="020609030405050204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7705"/>
            <a:ext cx="12192000" cy="6170930"/>
          </a:xfrm>
        </p:spPr>
        <p:txBody>
          <a:bodyPr>
            <a:noAutofit/>
          </a:bodyPr>
          <a:lstStyle/>
          <a:p>
            <a:pPr algn="ctr"/>
            <a:r>
              <a:rPr lang="en-IN" sz="3200" b="1" u="sng" kern="100" dirty="0">
                <a:solidFill>
                  <a:schemeClr val="accent2">
                    <a:lumMod val="50000"/>
                  </a:schemeClr>
                </a:solidFill>
                <a:effectLst/>
                <a:latin typeface="Britannic Bold" panose="020B0903060703020204" charset="0"/>
                <a:ea typeface="Calibri" panose="020F0502020204030204" charset="0"/>
                <a:cs typeface="Britannic Bold" panose="020B0903060703020204" charset="0"/>
                <a:sym typeface="+mn-ea"/>
              </a:rPr>
              <a:t>DASHBOARD 1: SUMMARY</a:t>
            </a:r>
            <a:endParaRPr lang="en-IN" sz="36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Britannic Bold" panose="020B0903060703020204" charset="0"/>
              <a:ea typeface="Calibri" panose="020F0502020204030204" charset="0"/>
              <a:cs typeface="Britannic Bold" panose="020B0903060703020204" charset="0"/>
              <a:sym typeface="+mn-ea"/>
            </a:endParaRPr>
          </a:p>
          <a:p>
            <a:pPr algn="l"/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ea typeface="Calibri" panose="020F0502020204030204" charset="0"/>
                <a:cs typeface="+mn-lt"/>
                <a:sym typeface="+mn-ea"/>
              </a:rPr>
              <a:t>Key Performance Indicators (KPIs) Requirements</a:t>
            </a:r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ea typeface="Calibri" panose="020F0502020204030204" charset="0"/>
              <a:cs typeface="+mn-lt"/>
              <a:sym typeface="+mn-ea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2200" b="1" kern="10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ea typeface="Calibri" panose="020F0502020204030204" charset="0"/>
                <a:cs typeface="+mn-lt"/>
                <a:sym typeface="+mn-ea"/>
              </a:rPr>
              <a:t>Total Loan Applications:</a:t>
            </a:r>
            <a:r>
              <a:rPr lang="en-IN" sz="2200" b="1" kern="100" dirty="0">
                <a:solidFill>
                  <a:schemeClr val="bg1"/>
                </a:solidFill>
                <a:effectLst/>
                <a:ea typeface="Calibri" panose="020F0502020204030204" charset="0"/>
                <a:cs typeface="+mn-lt"/>
                <a:sym typeface="+mn-ea"/>
              </a:rPr>
              <a:t> We need to calculate the total number of loan applications received during a specified period. Additionally, it is essential to monitor the Month-to-Date (MTD) Loan Applications and track changes Month-over-Month (MoM).</a:t>
            </a:r>
            <a:endParaRPr lang="en-IN" sz="2200" b="1" kern="100" dirty="0">
              <a:solidFill>
                <a:schemeClr val="bg1"/>
              </a:solidFill>
              <a:effectLst/>
              <a:ea typeface="Calibri" panose="020F0502020204030204" charset="0"/>
              <a:cs typeface="+mn-lt"/>
              <a:sym typeface="+mn-ea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2200" b="1" kern="1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charset="0"/>
                <a:cs typeface="+mn-lt"/>
                <a:sym typeface="+mn-ea"/>
              </a:rPr>
              <a:t>Total Funded Amount:</a:t>
            </a:r>
            <a:r>
              <a:rPr lang="en-IN" sz="2200" b="1" kern="100" dirty="0">
                <a:solidFill>
                  <a:schemeClr val="bg1"/>
                </a:solidFill>
                <a:ea typeface="Calibri" panose="020F0502020204030204" charset="0"/>
                <a:cs typeface="+mn-lt"/>
                <a:sym typeface="+mn-ea"/>
              </a:rPr>
              <a:t> </a:t>
            </a:r>
            <a:r>
              <a:rPr lang="en-IN" sz="2200" b="1" kern="100" dirty="0">
                <a:solidFill>
                  <a:schemeClr val="bg1"/>
                </a:solidFill>
                <a:effectLst/>
                <a:ea typeface="Calibri" panose="020F0502020204030204" charset="0"/>
                <a:cs typeface="+mn-lt"/>
                <a:sym typeface="+mn-ea"/>
              </a:rPr>
              <a:t>Understanding the total amount of funds disbursed as loans is crucial. We also want to keep an eye on the MTD Total Funded Amount and analyse the Month-over-Month (MoM) changes in this metric.</a:t>
            </a:r>
            <a:endParaRPr lang="en-IN" sz="2200" b="1" kern="100" dirty="0">
              <a:solidFill>
                <a:schemeClr val="bg1"/>
              </a:solidFill>
              <a:effectLst/>
              <a:ea typeface="Calibri" panose="020F0502020204030204" charset="0"/>
              <a:cs typeface="+mn-lt"/>
              <a:sym typeface="+mn-ea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2200" b="1" kern="1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charset="0"/>
                <a:cs typeface="+mn-lt"/>
                <a:sym typeface="+mn-ea"/>
              </a:rPr>
              <a:t>Total Amount Received:</a:t>
            </a:r>
            <a:r>
              <a:rPr lang="en-IN" sz="2200" b="1" kern="100" dirty="0">
                <a:solidFill>
                  <a:schemeClr val="bg1"/>
                </a:solidFill>
                <a:ea typeface="Calibri" panose="020F0502020204030204" charset="0"/>
                <a:cs typeface="+mn-lt"/>
                <a:sym typeface="+mn-ea"/>
              </a:rPr>
              <a:t> </a:t>
            </a:r>
            <a:r>
              <a:rPr lang="en-IN" sz="2200" b="1" kern="100" dirty="0">
                <a:solidFill>
                  <a:schemeClr val="bg1"/>
                </a:solidFill>
                <a:effectLst/>
                <a:ea typeface="Calibri" panose="020F0502020204030204" charset="0"/>
                <a:cs typeface="+mn-lt"/>
                <a:sym typeface="+mn-ea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  <a:endParaRPr lang="en-IN" sz="2200" b="1" kern="100" dirty="0">
              <a:solidFill>
                <a:schemeClr val="bg1"/>
              </a:solidFill>
              <a:effectLst/>
              <a:ea typeface="Calibri" panose="020F0502020204030204" charset="0"/>
              <a:cs typeface="+mn-lt"/>
              <a:sym typeface="+mn-ea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2200" b="1" kern="1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charset="0"/>
                <a:cs typeface="+mn-lt"/>
                <a:sym typeface="+mn-ea"/>
              </a:rPr>
              <a:t>Average Interest Rate:</a:t>
            </a:r>
            <a:r>
              <a:rPr lang="en-IN" sz="2200" b="1" kern="100" dirty="0">
                <a:solidFill>
                  <a:schemeClr val="bg1"/>
                </a:solidFill>
                <a:ea typeface="Calibri" panose="020F0502020204030204" charset="0"/>
                <a:cs typeface="+mn-lt"/>
                <a:sym typeface="+mn-ea"/>
              </a:rPr>
              <a:t> </a:t>
            </a:r>
            <a:r>
              <a:rPr lang="en-IN" sz="2200" b="1" kern="100" dirty="0">
                <a:solidFill>
                  <a:schemeClr val="bg1"/>
                </a:solidFill>
                <a:effectLst/>
                <a:ea typeface="Calibri" panose="020F0502020204030204" charset="0"/>
                <a:cs typeface="+mn-lt"/>
                <a:sym typeface="+mn-ea"/>
              </a:rPr>
              <a:t>Calculating the average interest rate across all loans, MTD, and monitoring the Month-over-Month (MoM) variations in interest rates will provide insights into our lending portfolio's overall cost</a:t>
            </a:r>
            <a:r>
              <a:rPr lang="en-US" altLang="en-IN" sz="2200" b="1" kern="100" dirty="0">
                <a:solidFill>
                  <a:schemeClr val="bg1"/>
                </a:solidFill>
                <a:effectLst/>
                <a:ea typeface="Calibri" panose="020F0502020204030204" charset="0"/>
                <a:cs typeface="+mn-lt"/>
                <a:sym typeface="+mn-ea"/>
              </a:rPr>
              <a:t>.</a:t>
            </a:r>
            <a:endParaRPr lang="en-US" altLang="en-IN" sz="2200" b="1" kern="100" dirty="0">
              <a:solidFill>
                <a:schemeClr val="bg1"/>
              </a:solidFill>
              <a:effectLst/>
              <a:ea typeface="Calibri" panose="020F0502020204030204" charset="0"/>
              <a:cs typeface="+mn-lt"/>
              <a:sym typeface="+mn-ea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2200" b="1" kern="100" dirty="0">
                <a:solidFill>
                  <a:schemeClr val="accent2">
                    <a:lumMod val="20000"/>
                    <a:lumOff val="80000"/>
                  </a:schemeClr>
                </a:solidFill>
                <a:ea typeface="Calibri" panose="020F0502020204030204" charset="0"/>
                <a:cs typeface="+mn-lt"/>
                <a:sym typeface="+mn-ea"/>
              </a:rPr>
              <a:t>Average Debt-to-Income Ratio (DTI):</a:t>
            </a:r>
            <a:r>
              <a:rPr lang="en-IN" sz="2200" b="1" kern="100" dirty="0">
                <a:solidFill>
                  <a:schemeClr val="bg1"/>
                </a:solidFill>
                <a:ea typeface="Calibri" panose="020F0502020204030204" charset="0"/>
                <a:cs typeface="+mn-lt"/>
                <a:sym typeface="+mn-ea"/>
              </a:rPr>
              <a:t> </a:t>
            </a:r>
            <a:r>
              <a:rPr lang="en-IN" sz="2200" b="1" kern="100" dirty="0">
                <a:solidFill>
                  <a:schemeClr val="bg1"/>
                </a:solidFill>
                <a:effectLst/>
                <a:ea typeface="Calibri" panose="020F0502020204030204" charset="0"/>
                <a:cs typeface="+mn-lt"/>
                <a:sym typeface="+mn-ea"/>
              </a:rPr>
              <a:t>Evaluating the average DTI for our borrowers helps us gauge their financial health. We need to compute the average DTI for all loans, MTD, and track Month-over-Month (MoM) fluctuations.</a:t>
            </a:r>
            <a:endParaRPr lang="en-IN" sz="2200" b="1" kern="100" dirty="0">
              <a:solidFill>
                <a:schemeClr val="bg1"/>
              </a:solidFill>
              <a:effectLst/>
              <a:ea typeface="Calibri" panose="020F0502020204030204" charset="0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635" cy="687705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Rockwell Extra Bold" panose="02060903040505020403" charset="0"/>
                <a:cs typeface="Rockwell Extra Bold" panose="02060903040505020403" charset="0"/>
              </a:rPr>
              <a:t>PROBLEM STATEMENTS</a:t>
            </a:r>
            <a:endParaRPr lang="en-US" sz="4000" dirty="0">
              <a:solidFill>
                <a:schemeClr val="bg1"/>
              </a:solidFill>
              <a:latin typeface="Rockwell Extra Bold" panose="02060903040505020403" charset="0"/>
              <a:cs typeface="Rockwell Extra Bold" panose="020609030405050204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7705"/>
            <a:ext cx="12192000" cy="6170930"/>
          </a:xfrm>
        </p:spPr>
        <p:txBody>
          <a:bodyPr>
            <a:noAutofit/>
          </a:bodyPr>
          <a:lstStyle/>
          <a:p>
            <a:pPr algn="ctr"/>
            <a:r>
              <a:rPr lang="en-IN" sz="3200" b="1" u="sng" kern="100" dirty="0">
                <a:solidFill>
                  <a:schemeClr val="accent2">
                    <a:lumMod val="50000"/>
                  </a:schemeClr>
                </a:solidFill>
                <a:effectLst/>
                <a:latin typeface="Britannic Bold" panose="020B0903060703020204" charset="0"/>
                <a:ea typeface="Calibri" panose="020F0502020204030204" charset="0"/>
                <a:cs typeface="Britannic Bold" panose="020B0903060703020204" charset="0"/>
                <a:sym typeface="+mn-ea"/>
              </a:rPr>
              <a:t>DASHBOARD </a:t>
            </a:r>
            <a:r>
              <a:rPr lang="en-US" altLang="en-IN" sz="3200" b="1" u="sng" kern="100" dirty="0">
                <a:solidFill>
                  <a:schemeClr val="accent2">
                    <a:lumMod val="50000"/>
                  </a:schemeClr>
                </a:solidFill>
                <a:effectLst/>
                <a:latin typeface="Britannic Bold" panose="020B0903060703020204" charset="0"/>
                <a:ea typeface="Calibri" panose="020F0502020204030204" charset="0"/>
                <a:cs typeface="Britannic Bold" panose="020B0903060703020204" charset="0"/>
                <a:sym typeface="+mn-ea"/>
              </a:rPr>
              <a:t>1</a:t>
            </a:r>
            <a:r>
              <a:rPr lang="en-IN" sz="3200" b="1" u="sng" kern="100" dirty="0">
                <a:solidFill>
                  <a:schemeClr val="accent2">
                    <a:lumMod val="50000"/>
                  </a:schemeClr>
                </a:solidFill>
                <a:effectLst/>
                <a:latin typeface="Britannic Bold" panose="020B0903060703020204" charset="0"/>
                <a:ea typeface="Calibri" panose="020F0502020204030204" charset="0"/>
                <a:cs typeface="Britannic Bold" panose="020B0903060703020204" charset="0"/>
                <a:sym typeface="+mn-ea"/>
              </a:rPr>
              <a:t>: </a:t>
            </a:r>
            <a:r>
              <a:rPr lang="en-US" altLang="en-IN" sz="3200" b="1" u="sng" kern="100" dirty="0">
                <a:solidFill>
                  <a:schemeClr val="accent2">
                    <a:lumMod val="50000"/>
                  </a:schemeClr>
                </a:solidFill>
                <a:effectLst/>
                <a:latin typeface="Britannic Bold" panose="020B0903060703020204" charset="0"/>
                <a:ea typeface="Calibri" panose="020F0502020204030204" charset="0"/>
                <a:cs typeface="Britannic Bold" panose="020B0903060703020204" charset="0"/>
                <a:sym typeface="+mn-ea"/>
              </a:rPr>
              <a:t>SUMMARY</a:t>
            </a:r>
            <a:endParaRPr lang="en-US" altLang="en-IN" sz="3200" b="1" u="sng" kern="100" dirty="0">
              <a:solidFill>
                <a:schemeClr val="accent2">
                  <a:lumMod val="50000"/>
                </a:schemeClr>
              </a:solidFill>
              <a:effectLst/>
              <a:latin typeface="Britannic Bold" panose="020B0903060703020204" charset="0"/>
              <a:ea typeface="Calibri" panose="020F0502020204030204" charset="0"/>
              <a:cs typeface="Britannic Bold" panose="020B0903060703020204" charset="0"/>
              <a:sym typeface="+mn-ea"/>
            </a:endParaRPr>
          </a:p>
          <a:p>
            <a:pPr algn="l"/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ea typeface="Calibri" panose="020F0502020204030204" charset="0"/>
                <a:cs typeface="+mn-lt"/>
                <a:sym typeface="+mn-ea"/>
              </a:rPr>
              <a:t>Good  Loan vs Bad Loan KPI</a:t>
            </a:r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ea typeface="Calibri" panose="020F0502020204030204" charset="0"/>
              <a:cs typeface="+mn-lt"/>
              <a:sym typeface="+mn-ea"/>
            </a:endParaRPr>
          </a:p>
          <a:p>
            <a:pPr algn="ctr"/>
            <a:endParaRPr lang="en-IN" sz="2200" b="1" kern="100" dirty="0">
              <a:solidFill>
                <a:schemeClr val="bg1"/>
              </a:solidFill>
              <a:effectLst/>
              <a:ea typeface="Calibri" panose="020F0502020204030204" charset="0"/>
              <a:cs typeface="+mn-lt"/>
              <a:sym typeface="+mn-ea"/>
            </a:endParaRPr>
          </a:p>
          <a:p>
            <a:pPr algn="ctr"/>
            <a:endParaRPr lang="en-IN" sz="2200" b="1" kern="100" dirty="0">
              <a:solidFill>
                <a:schemeClr val="bg1"/>
              </a:solidFill>
              <a:effectLst/>
              <a:ea typeface="Calibri" panose="020F0502020204030204" charset="0"/>
              <a:cs typeface="+mn-lt"/>
              <a:sym typeface="+mn-ea"/>
            </a:endParaRPr>
          </a:p>
          <a:p>
            <a:pPr algn="ctr"/>
            <a:endParaRPr lang="en-IN" sz="2200" b="1" kern="100" dirty="0">
              <a:solidFill>
                <a:schemeClr val="bg1"/>
              </a:solidFill>
              <a:effectLst/>
              <a:ea typeface="Calibri" panose="020F0502020204030204" charset="0"/>
              <a:cs typeface="+mn-lt"/>
              <a:sym typeface="+mn-ea"/>
            </a:endParaRPr>
          </a:p>
          <a:p>
            <a:pPr algn="ctr"/>
            <a:endParaRPr lang="en-IN" sz="2200" b="1" kern="100" dirty="0">
              <a:solidFill>
                <a:schemeClr val="bg1"/>
              </a:solidFill>
              <a:effectLst/>
              <a:ea typeface="Calibri" panose="020F0502020204030204" charset="0"/>
              <a:cs typeface="+mn-lt"/>
              <a:sym typeface="+mn-ea"/>
            </a:endParaRPr>
          </a:p>
          <a:p>
            <a:pPr algn="ctr"/>
            <a:endParaRPr lang="en-IN" sz="2200" b="1" kern="100" dirty="0">
              <a:solidFill>
                <a:schemeClr val="bg1"/>
              </a:solidFill>
              <a:effectLst/>
              <a:ea typeface="Calibri" panose="020F0502020204030204" charset="0"/>
              <a:cs typeface="+mn-lt"/>
              <a:sym typeface="+mn-ea"/>
            </a:endParaRPr>
          </a:p>
          <a:p>
            <a:pPr algn="ctr"/>
            <a:endParaRPr lang="en-IN" sz="2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ea typeface="Calibri" panose="020F0502020204030204" charset="0"/>
                <a:cs typeface="+mn-lt"/>
                <a:sym typeface="+mn-ea"/>
              </a:rPr>
              <a:t>Loan Status Grid View</a:t>
            </a:r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ea typeface="Calibri" panose="020F0502020204030204" charset="0"/>
              <a:cs typeface="+mn-lt"/>
              <a:sym typeface="+mn-ea"/>
            </a:endParaRPr>
          </a:p>
          <a:p>
            <a:pPr algn="just">
              <a:spcAft>
                <a:spcPts val="800"/>
              </a:spcAft>
            </a:pPr>
            <a:r>
              <a:rPr lang="en-IN" sz="2200" b="1" dirty="0">
                <a:solidFill>
                  <a:schemeClr val="bg1"/>
                </a:solidFill>
                <a:effectLst/>
                <a:ea typeface="Calibri" panose="020F0502020204030204" charset="0"/>
                <a:cs typeface="+mn-lt"/>
                <a:sym typeface="+mn-ea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2200" b="1" kern="100" dirty="0">
              <a:solidFill>
                <a:schemeClr val="bg1"/>
              </a:solidFill>
              <a:effectLst/>
              <a:ea typeface="Calibri" panose="020F0502020204030204" charset="0"/>
              <a:cs typeface="+mn-lt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0" y="1718310"/>
            <a:ext cx="6096000" cy="2291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sz="2200" b="1" kern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Calibri" panose="020F0502020204030204" charset="0"/>
                <a:cs typeface="+mn-ea"/>
                <a:sym typeface="+mn-ea"/>
              </a:rPr>
              <a:t>Good Loan</a:t>
            </a:r>
            <a:endParaRPr lang="en-IN" sz="2200" b="1" kern="100" dirty="0">
              <a:solidFill>
                <a:schemeClr val="accent2">
                  <a:lumMod val="40000"/>
                  <a:lumOff val="60000"/>
                </a:schemeClr>
              </a:solidFill>
              <a:latin typeface="+mn-ea"/>
              <a:ea typeface="Calibri" panose="020F0502020204030204" charset="0"/>
              <a:cs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200" b="1" dirty="0">
                <a:solidFill>
                  <a:schemeClr val="bg1"/>
                </a:solidFill>
                <a:effectLst/>
                <a:ea typeface="Calibri" panose="020F0502020204030204" charset="0"/>
                <a:cs typeface="+mn-lt"/>
                <a:sym typeface="+mn-ea"/>
              </a:rPr>
              <a:t>Good Loan Application Percentage</a:t>
            </a:r>
            <a:endParaRPr lang="en-IN" sz="2200" b="1" kern="100" dirty="0">
              <a:solidFill>
                <a:schemeClr val="bg1"/>
              </a:solidFill>
              <a:effectLst/>
              <a:ea typeface="Calibri" panose="020F0502020204030204" charset="0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200" b="1" dirty="0">
                <a:solidFill>
                  <a:schemeClr val="bg1"/>
                </a:solidFill>
                <a:effectLst/>
                <a:ea typeface="Calibri" panose="020F0502020204030204" charset="0"/>
                <a:cs typeface="+mn-lt"/>
                <a:sym typeface="+mn-ea"/>
              </a:rPr>
              <a:t>Good Loan Applications</a:t>
            </a:r>
            <a:endParaRPr lang="en-IN" sz="2200" b="1" kern="100" dirty="0">
              <a:solidFill>
                <a:schemeClr val="bg1"/>
              </a:solidFill>
              <a:ea typeface="Calibri" panose="020F0502020204030204" charset="0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200" b="1" dirty="0">
                <a:solidFill>
                  <a:schemeClr val="bg1"/>
                </a:solidFill>
                <a:effectLst/>
                <a:ea typeface="Calibri" panose="020F0502020204030204" charset="0"/>
                <a:cs typeface="+mn-lt"/>
                <a:sym typeface="+mn-ea"/>
              </a:rPr>
              <a:t>Good Loan Funded Amount</a:t>
            </a:r>
            <a:endParaRPr lang="en-IN" sz="2200" b="1" kern="100" dirty="0">
              <a:solidFill>
                <a:schemeClr val="bg1"/>
              </a:solidFill>
              <a:effectLst/>
              <a:ea typeface="Calibri" panose="020F0502020204030204" charset="0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200" b="1" dirty="0">
                <a:solidFill>
                  <a:schemeClr val="bg1"/>
                </a:solidFill>
                <a:effectLst/>
                <a:ea typeface="Calibri" panose="020F0502020204030204" charset="0"/>
                <a:cs typeface="+mn-lt"/>
                <a:sym typeface="+mn-ea"/>
              </a:rPr>
              <a:t>Good Loan Total Received Amount</a:t>
            </a:r>
            <a:endParaRPr lang="en-GB" altLang="en-US" sz="2200">
              <a:cs typeface="+mn-lt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095365" y="1718310"/>
            <a:ext cx="6096635" cy="2291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sz="2200" b="1" kern="100" dirty="0"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  <a:ea typeface="Calibri" panose="020F0502020204030204" charset="0"/>
                <a:cs typeface="+mn-ea"/>
                <a:sym typeface="+mn-ea"/>
              </a:rPr>
              <a:t>Bad Loan</a:t>
            </a:r>
            <a:endParaRPr lang="en-IN" sz="2200" b="1" kern="100" dirty="0">
              <a:solidFill>
                <a:srgbClr val="00B0F0"/>
              </a:solidFill>
              <a:latin typeface="+mn-ea"/>
              <a:ea typeface="Calibri" panose="020F0502020204030204" charset="0"/>
              <a:cs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200" b="1" dirty="0">
                <a:solidFill>
                  <a:schemeClr val="bg1"/>
                </a:solidFill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Bad Loan Application Percentage</a:t>
            </a:r>
            <a:endParaRPr lang="en-IN" sz="2200" b="1" kern="100" dirty="0">
              <a:solidFill>
                <a:schemeClr val="bg1"/>
              </a:solidFill>
              <a:effectLst/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200" b="1" dirty="0">
                <a:solidFill>
                  <a:schemeClr val="bg1"/>
                </a:solidFill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Bad Loan Applications</a:t>
            </a:r>
            <a:endParaRPr lang="en-IN" sz="2200" b="1" kern="1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200" b="1" dirty="0">
                <a:solidFill>
                  <a:schemeClr val="bg1"/>
                </a:solidFill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Bad Loan Funded Amount</a:t>
            </a:r>
            <a:endParaRPr lang="en-IN" sz="2200" b="1" kern="100" dirty="0">
              <a:solidFill>
                <a:schemeClr val="bg1"/>
              </a:solidFill>
              <a:effectLst/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200" b="1" dirty="0">
                <a:solidFill>
                  <a:schemeClr val="bg1"/>
                </a:solidFill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Bad Loan Total Received Amount</a:t>
            </a:r>
            <a:endParaRPr lang="en-GB" altLang="en-US" sz="2200"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635" cy="687705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Rockwell Extra Bold" panose="02060903040505020403" charset="0"/>
                <a:cs typeface="Rockwell Extra Bold" panose="02060903040505020403" charset="0"/>
              </a:rPr>
              <a:t>PROBLEM STATEMENTS</a:t>
            </a:r>
            <a:endParaRPr lang="en-US" sz="4000" dirty="0">
              <a:solidFill>
                <a:schemeClr val="bg1"/>
              </a:solidFill>
              <a:latin typeface="Rockwell Extra Bold" panose="02060903040505020403" charset="0"/>
              <a:cs typeface="Rockwell Extra Bold" panose="020609030405050204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7705"/>
            <a:ext cx="12192000" cy="6170930"/>
          </a:xfrm>
        </p:spPr>
        <p:txBody>
          <a:bodyPr>
            <a:noAutofit/>
          </a:bodyPr>
          <a:lstStyle/>
          <a:p>
            <a:pPr algn="ctr"/>
            <a:r>
              <a:rPr lang="en-IN" sz="3200" b="1" u="sng" kern="100" dirty="0">
                <a:solidFill>
                  <a:schemeClr val="accent2">
                    <a:lumMod val="50000"/>
                  </a:schemeClr>
                </a:solidFill>
                <a:effectLst/>
                <a:latin typeface="Britannic Bold" panose="020B0903060703020204" charset="0"/>
                <a:ea typeface="Calibri" panose="020F0502020204030204" charset="0"/>
                <a:cs typeface="Britannic Bold" panose="020B0903060703020204" charset="0"/>
                <a:sym typeface="+mn-ea"/>
              </a:rPr>
              <a:t>DASHBOARD </a:t>
            </a:r>
            <a:r>
              <a:rPr lang="en-US" altLang="en-IN" sz="3200" b="1" u="sng" kern="100" dirty="0">
                <a:solidFill>
                  <a:schemeClr val="accent2">
                    <a:lumMod val="50000"/>
                  </a:schemeClr>
                </a:solidFill>
                <a:effectLst/>
                <a:latin typeface="Britannic Bold" panose="020B0903060703020204" charset="0"/>
                <a:ea typeface="Calibri" panose="020F0502020204030204" charset="0"/>
                <a:cs typeface="Britannic Bold" panose="020B0903060703020204" charset="0"/>
                <a:sym typeface="+mn-ea"/>
              </a:rPr>
              <a:t>2</a:t>
            </a:r>
            <a:r>
              <a:rPr lang="en-IN" sz="3200" b="1" u="sng" kern="100" dirty="0">
                <a:solidFill>
                  <a:schemeClr val="accent2">
                    <a:lumMod val="50000"/>
                  </a:schemeClr>
                </a:solidFill>
                <a:effectLst/>
                <a:latin typeface="Britannic Bold" panose="020B0903060703020204" charset="0"/>
                <a:ea typeface="Calibri" panose="020F0502020204030204" charset="0"/>
                <a:cs typeface="Britannic Bold" panose="020B0903060703020204" charset="0"/>
                <a:sym typeface="+mn-ea"/>
              </a:rPr>
              <a:t>: </a:t>
            </a:r>
            <a:r>
              <a:rPr lang="en-US" altLang="en-IN" sz="3200" b="1" u="sng" kern="100" dirty="0">
                <a:solidFill>
                  <a:schemeClr val="accent2">
                    <a:lumMod val="50000"/>
                  </a:schemeClr>
                </a:solidFill>
                <a:effectLst/>
                <a:latin typeface="Britannic Bold" panose="020B0903060703020204" charset="0"/>
                <a:ea typeface="Calibri" panose="020F0502020204030204" charset="0"/>
                <a:cs typeface="Britannic Bold" panose="020B0903060703020204" charset="0"/>
                <a:sym typeface="+mn-ea"/>
              </a:rPr>
              <a:t>OVERVIEW</a:t>
            </a:r>
            <a:endParaRPr lang="en-IN" sz="32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Britannic Bold" panose="020B0903060703020204" charset="0"/>
              <a:ea typeface="Calibri" panose="020F0502020204030204" charset="0"/>
              <a:cs typeface="Britannic Bold" panose="020B0903060703020204" charset="0"/>
              <a:sym typeface="+mn-ea"/>
            </a:endParaRPr>
          </a:p>
          <a:p>
            <a:pPr algn="l"/>
            <a:r>
              <a:rPr lang="en-IN" sz="2800" b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Calibri" panose="020F0502020204030204" charset="0"/>
                <a:cs typeface="+mn-lt"/>
                <a:sym typeface="+mn-ea"/>
              </a:rPr>
              <a:t>CHARTS</a:t>
            </a:r>
            <a:endParaRPr lang="en-IN" sz="28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ea typeface="Calibri" panose="020F0502020204030204" charset="0"/>
              <a:cs typeface="+mn-lt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50" b="1" kern="10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Monthly Trends by Issue Date (Line Chart): </a:t>
            </a:r>
            <a:r>
              <a:rPr lang="en-IN" sz="2150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2150" kern="100" dirty="0">
                <a:solidFill>
                  <a:schemeClr val="bg1"/>
                </a:solidFill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To </a:t>
            </a:r>
            <a:r>
              <a:rPr lang="en-IN" sz="2150" dirty="0">
                <a:solidFill>
                  <a:schemeClr val="bg1"/>
                </a:solidFill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identify seasonality and long-term trends in lending </a:t>
            </a:r>
            <a:r>
              <a:rPr lang="en-IN" sz="2150" b="1" dirty="0">
                <a:solidFill>
                  <a:schemeClr val="bg1"/>
                </a:solidFill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activities</a:t>
            </a:r>
            <a:endParaRPr lang="en-IN" sz="2150" b="1" dirty="0">
              <a:solidFill>
                <a:schemeClr val="bg1"/>
              </a:solidFill>
              <a:effectLst/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50" b="1" kern="10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Regional Analysis by State (Filled Map): </a:t>
            </a:r>
            <a:r>
              <a:rPr lang="en-IN" sz="2150" b="1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To identify regions with significant lending activity and assess regional disparities</a:t>
            </a:r>
            <a:endParaRPr lang="en-IN" sz="215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5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Loan Term Analysis (Donut Chart):</a:t>
            </a:r>
            <a:r>
              <a:rPr lang="en-IN" sz="215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2150" b="1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To allow the client to understand the distribution of loans across various term lengths.</a:t>
            </a:r>
            <a:endParaRPr lang="en-IN" sz="215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5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Employee Length Analysis (Bar Chart):</a:t>
            </a:r>
            <a:r>
              <a:rPr lang="en-IN" sz="215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2150" b="1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How lending metrics are distributed among borrowers with different employment lengths, helping us assess the impact of employment history on loan applications</a:t>
            </a:r>
            <a:r>
              <a:rPr lang="en-US" altLang="en-IN" sz="2150" b="1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en-IN" sz="215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5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Loan Purpose Breakdown (Bar Chart):</a:t>
            </a:r>
            <a:r>
              <a:rPr lang="en-IN" sz="215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2150" b="1" dirty="0">
                <a:solidFill>
                  <a:schemeClr val="bg1"/>
                </a:solidFill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W</a:t>
            </a:r>
            <a:r>
              <a:rPr lang="en-IN" sz="2150" b="1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ill provide a visual breakdown of loan metrics based on the stated purposes of loans, aiding in the understanding of the primary reasons borrowers seek financing.</a:t>
            </a:r>
            <a:endParaRPr lang="en-IN" sz="2150" b="1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5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Home Ownership Analysis (Tree Map):</a:t>
            </a:r>
            <a:r>
              <a:rPr lang="en-IN" sz="215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2150" b="1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For a hierarchical view of how home ownership impacts loan applications and disbursements.</a:t>
            </a:r>
            <a:endParaRPr lang="en-IN" sz="215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algn="l"/>
            <a:r>
              <a:rPr lang="en-IN" sz="2200" b="1" i="1" u="sng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Metrics to be shown: 'Total Loan Applications,' 'Total Funded Amount,' and 'Total Amount Received'</a:t>
            </a:r>
            <a:endParaRPr lang="en-IN" sz="2200" b="1" i="1" u="sng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635" cy="687705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Rockwell Extra Bold" panose="02060903040505020403" charset="0"/>
                <a:cs typeface="Rockwell Extra Bold" panose="02060903040505020403" charset="0"/>
              </a:rPr>
              <a:t>PROBLEM STATEMENTS</a:t>
            </a:r>
            <a:endParaRPr lang="en-US" sz="4000" dirty="0">
              <a:solidFill>
                <a:schemeClr val="bg1"/>
              </a:solidFill>
              <a:latin typeface="Rockwell Extra Bold" panose="02060903040505020403" charset="0"/>
              <a:cs typeface="Rockwell Extra Bold" panose="020609030405050204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7705"/>
            <a:ext cx="12192000" cy="6170930"/>
          </a:xfrm>
        </p:spPr>
        <p:txBody>
          <a:bodyPr>
            <a:noAutofit/>
          </a:bodyPr>
          <a:lstStyle/>
          <a:p>
            <a:pPr algn="ctr"/>
            <a:r>
              <a:rPr lang="en-IN" sz="3200" b="1" u="sng" kern="100" dirty="0">
                <a:solidFill>
                  <a:schemeClr val="accent2">
                    <a:lumMod val="50000"/>
                  </a:schemeClr>
                </a:solidFill>
                <a:effectLst/>
                <a:latin typeface="Britannic Bold" panose="020B0903060703020204" charset="0"/>
                <a:ea typeface="Calibri" panose="020F0502020204030204" charset="0"/>
                <a:cs typeface="Britannic Bold" panose="020B0903060703020204" charset="0"/>
                <a:sym typeface="+mn-ea"/>
              </a:rPr>
              <a:t>DASHBOARD </a:t>
            </a:r>
            <a:r>
              <a:rPr lang="en-US" altLang="en-IN" sz="3200" b="1" u="sng" kern="100" dirty="0">
                <a:solidFill>
                  <a:schemeClr val="accent2">
                    <a:lumMod val="50000"/>
                  </a:schemeClr>
                </a:solidFill>
                <a:effectLst/>
                <a:latin typeface="Britannic Bold" panose="020B0903060703020204" charset="0"/>
                <a:ea typeface="Calibri" panose="020F0502020204030204" charset="0"/>
                <a:cs typeface="Britannic Bold" panose="020B0903060703020204" charset="0"/>
                <a:sym typeface="+mn-ea"/>
              </a:rPr>
              <a:t>3</a:t>
            </a:r>
            <a:r>
              <a:rPr lang="en-IN" sz="3200" b="1" u="sng" kern="100" dirty="0">
                <a:solidFill>
                  <a:schemeClr val="accent2">
                    <a:lumMod val="50000"/>
                  </a:schemeClr>
                </a:solidFill>
                <a:effectLst/>
                <a:latin typeface="Britannic Bold" panose="020B0903060703020204" charset="0"/>
                <a:ea typeface="Calibri" panose="020F0502020204030204" charset="0"/>
                <a:cs typeface="Britannic Bold" panose="020B0903060703020204" charset="0"/>
                <a:sym typeface="+mn-ea"/>
              </a:rPr>
              <a:t>:</a:t>
            </a:r>
            <a:r>
              <a:rPr lang="en-US" altLang="en-IN" sz="3200" b="1" u="sng" kern="100" dirty="0">
                <a:solidFill>
                  <a:schemeClr val="accent2">
                    <a:lumMod val="50000"/>
                  </a:schemeClr>
                </a:solidFill>
                <a:effectLst/>
                <a:latin typeface="Britannic Bold" panose="020B0903060703020204" charset="0"/>
                <a:ea typeface="Calibri" panose="020F0502020204030204" charset="0"/>
                <a:cs typeface="Britannic Bold" panose="020B0903060703020204" charset="0"/>
                <a:sym typeface="+mn-ea"/>
              </a:rPr>
              <a:t> DETAILS</a:t>
            </a:r>
            <a:r>
              <a:rPr lang="en-IN" sz="3200" b="1" u="sng" kern="100" dirty="0">
                <a:solidFill>
                  <a:schemeClr val="accent2">
                    <a:lumMod val="50000"/>
                  </a:schemeClr>
                </a:solidFill>
                <a:effectLst/>
                <a:latin typeface="Britannic Bold" panose="020B0903060703020204" charset="0"/>
                <a:ea typeface="Calibri" panose="020F0502020204030204" charset="0"/>
                <a:cs typeface="Britannic Bold" panose="020B0903060703020204" charset="0"/>
                <a:sym typeface="+mn-ea"/>
              </a:rPr>
              <a:t> </a:t>
            </a:r>
            <a:endParaRPr lang="en-IN" sz="32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Britannic Bold" panose="020B0903060703020204" charset="0"/>
              <a:ea typeface="Calibri" panose="020F0502020204030204" charset="0"/>
              <a:cs typeface="Britannic Bold" panose="020B0903060703020204" charset="0"/>
              <a:sym typeface="+mn-ea"/>
            </a:endParaRPr>
          </a:p>
          <a:p>
            <a:pPr algn="l"/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GRID</a:t>
            </a:r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200" b="1" kern="100" dirty="0">
                <a:solidFill>
                  <a:schemeClr val="bg1"/>
                </a:solidFill>
                <a:effectLst/>
                <a:ea typeface="Calibri" panose="020F0502020204030204" charset="0"/>
                <a:cs typeface="+mn-lt"/>
                <a:sym typeface="+mn-ea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  <a:endParaRPr lang="en-IN" sz="2200" b="1" kern="100" dirty="0">
              <a:solidFill>
                <a:schemeClr val="bg1"/>
              </a:solidFill>
              <a:effectLst/>
              <a:ea typeface="Calibri" panose="020F0502020204030204" charset="0"/>
              <a:cs typeface="+mn-lt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8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  <a:sym typeface="+mn-ea"/>
              </a:rPr>
              <a:t>Objective:</a:t>
            </a:r>
            <a:r>
              <a:rPr lang="en-IN" sz="22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Calibri" panose="020F0502020204030204" charset="0"/>
                <a:cs typeface="+mn-lt"/>
                <a:sym typeface="+mn-ea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200" b="1" i="1" u="sng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ea typeface="Calibri" panose="020F0502020204030204" charset="0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635" cy="687705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Rockwell Extra Bold" panose="02060903040505020403" charset="0"/>
                <a:cs typeface="Rockwell Extra Bold" panose="02060903040505020403" charset="0"/>
              </a:rPr>
              <a:t>SQL QUERIES</a:t>
            </a:r>
            <a:endParaRPr lang="en-US" sz="4000" dirty="0">
              <a:solidFill>
                <a:schemeClr val="bg1"/>
              </a:solidFill>
              <a:latin typeface="Rockwell Extra Bold" panose="02060903040505020403" charset="0"/>
              <a:cs typeface="Rockwell Extra Bold" panose="02060903040505020403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8110" y="871855"/>
            <a:ext cx="7124700" cy="2218690"/>
            <a:chOff x="138" y="1083"/>
            <a:chExt cx="9137" cy="2434"/>
          </a:xfrm>
        </p:grpSpPr>
        <p:pic>
          <p:nvPicPr>
            <p:cNvPr id="4" name="Picture 3" descr="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8" y="1083"/>
              <a:ext cx="6580" cy="550"/>
            </a:xfrm>
            <a:prstGeom prst="rect">
              <a:avLst/>
            </a:prstGeom>
          </p:spPr>
        </p:pic>
        <p:pic>
          <p:nvPicPr>
            <p:cNvPr id="5" name="Picture 4" descr="1a"/>
            <p:cNvPicPr>
              <a:picLocks noChangeAspect="1"/>
            </p:cNvPicPr>
            <p:nvPr/>
          </p:nvPicPr>
          <p:blipFill>
            <a:blip r:embed="rId2"/>
            <a:srcRect l="2901" t="5246" r="2346" b="9836"/>
            <a:stretch>
              <a:fillRect/>
            </a:stretch>
          </p:blipFill>
          <p:spPr>
            <a:xfrm>
              <a:off x="6764" y="1083"/>
              <a:ext cx="1535" cy="518"/>
            </a:xfrm>
            <a:prstGeom prst="rect">
              <a:avLst/>
            </a:prstGeom>
          </p:spPr>
        </p:pic>
        <p:pic>
          <p:nvPicPr>
            <p:cNvPr id="6" name="Picture 5" descr="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" y="1850"/>
              <a:ext cx="6480" cy="700"/>
            </a:xfrm>
            <a:prstGeom prst="rect">
              <a:avLst/>
            </a:prstGeom>
          </p:spPr>
        </p:pic>
        <p:pic>
          <p:nvPicPr>
            <p:cNvPr id="7" name="Picture 6" descr="2a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9" y="1850"/>
              <a:ext cx="1510" cy="520"/>
            </a:xfrm>
            <a:prstGeom prst="rect">
              <a:avLst/>
            </a:prstGeom>
          </p:spPr>
        </p:pic>
        <p:pic>
          <p:nvPicPr>
            <p:cNvPr id="8" name="Picture 7" descr="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8" y="2767"/>
              <a:ext cx="6930" cy="750"/>
            </a:xfrm>
            <a:prstGeom prst="rect">
              <a:avLst/>
            </a:prstGeom>
          </p:spPr>
        </p:pic>
        <p:pic>
          <p:nvPicPr>
            <p:cNvPr id="9" name="Picture 8" descr="3a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25" y="2767"/>
              <a:ext cx="2050" cy="540"/>
            </a:xfrm>
            <a:prstGeom prst="rect">
              <a:avLst/>
            </a:prstGeom>
          </p:spPr>
        </p:pic>
      </p:grpSp>
      <p:pic>
        <p:nvPicPr>
          <p:cNvPr id="11" name="Picture 10" descr="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305" y="3288030"/>
            <a:ext cx="6584950" cy="2125980"/>
          </a:xfrm>
          <a:prstGeom prst="rect">
            <a:avLst/>
          </a:prstGeom>
        </p:spPr>
      </p:pic>
      <p:pic>
        <p:nvPicPr>
          <p:cNvPr id="12" name="Picture 11" descr="4a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305" y="5611495"/>
            <a:ext cx="1798320" cy="502920"/>
          </a:xfrm>
          <a:prstGeom prst="rect">
            <a:avLst/>
          </a:prstGeom>
        </p:spPr>
      </p:pic>
      <p:pic>
        <p:nvPicPr>
          <p:cNvPr id="13" name="Picture 12" descr="4b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9950" y="5611495"/>
            <a:ext cx="2245360" cy="506730"/>
          </a:xfrm>
          <a:prstGeom prst="rect">
            <a:avLst/>
          </a:prstGeom>
        </p:spPr>
      </p:pic>
      <p:pic>
        <p:nvPicPr>
          <p:cNvPr id="14" name="Picture 13" descr="4c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635" y="5611495"/>
            <a:ext cx="2367915" cy="5130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635" cy="687705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Rockwell Extra Bold" panose="02060903040505020403" charset="0"/>
                <a:cs typeface="Rockwell Extra Bold" panose="02060903040505020403" charset="0"/>
              </a:rPr>
              <a:t>SQL QUERIES</a:t>
            </a:r>
            <a:endParaRPr lang="en-US" sz="4000" dirty="0">
              <a:solidFill>
                <a:schemeClr val="bg1"/>
              </a:solidFill>
              <a:latin typeface="Rockwell Extra Bold" panose="02060903040505020403" charset="0"/>
              <a:cs typeface="Rockwell Extra Bold" panose="02060903040505020403" charset="0"/>
            </a:endParaRPr>
          </a:p>
        </p:txBody>
      </p:sp>
      <p:pic>
        <p:nvPicPr>
          <p:cNvPr id="3" name="Picture 2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95" y="687705"/>
            <a:ext cx="6156960" cy="422275"/>
          </a:xfrm>
          <a:prstGeom prst="rect">
            <a:avLst/>
          </a:prstGeom>
        </p:spPr>
      </p:pic>
      <p:pic>
        <p:nvPicPr>
          <p:cNvPr id="4" name="Picture 3" descr="5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445" y="687705"/>
            <a:ext cx="1771015" cy="422275"/>
          </a:xfrm>
          <a:prstGeom prst="rect">
            <a:avLst/>
          </a:prstGeom>
        </p:spPr>
      </p:pic>
      <p:pic>
        <p:nvPicPr>
          <p:cNvPr id="5" name="Picture 4" descr="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5" y="1156970"/>
            <a:ext cx="6156960" cy="542290"/>
          </a:xfrm>
          <a:prstGeom prst="rect">
            <a:avLst/>
          </a:prstGeom>
        </p:spPr>
      </p:pic>
      <p:pic>
        <p:nvPicPr>
          <p:cNvPr id="6" name="Picture 5" descr="6a"/>
          <p:cNvPicPr>
            <a:picLocks noChangeAspect="1"/>
          </p:cNvPicPr>
          <p:nvPr/>
        </p:nvPicPr>
        <p:blipFill>
          <a:blip r:embed="rId4"/>
          <a:srcRect l="2250" t="6550" r="3374"/>
          <a:stretch>
            <a:fillRect/>
          </a:stretch>
        </p:blipFill>
        <p:spPr>
          <a:xfrm>
            <a:off x="6481445" y="1156970"/>
            <a:ext cx="2334260" cy="542290"/>
          </a:xfrm>
          <a:prstGeom prst="rect">
            <a:avLst/>
          </a:prstGeom>
        </p:spPr>
      </p:pic>
      <p:pic>
        <p:nvPicPr>
          <p:cNvPr id="7" name="Picture 6" descr="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95" y="1746250"/>
            <a:ext cx="6156960" cy="535305"/>
          </a:xfrm>
          <a:prstGeom prst="rect">
            <a:avLst/>
          </a:prstGeom>
        </p:spPr>
      </p:pic>
      <p:pic>
        <p:nvPicPr>
          <p:cNvPr id="8" name="Picture 7" descr="7a"/>
          <p:cNvPicPr>
            <a:picLocks noChangeAspect="1"/>
          </p:cNvPicPr>
          <p:nvPr/>
        </p:nvPicPr>
        <p:blipFill>
          <a:blip r:embed="rId6"/>
          <a:srcRect l="2480" t="12182" r="3440" b="1707"/>
          <a:stretch>
            <a:fillRect/>
          </a:stretch>
        </p:blipFill>
        <p:spPr>
          <a:xfrm>
            <a:off x="6481445" y="1746250"/>
            <a:ext cx="2595245" cy="522605"/>
          </a:xfrm>
          <a:prstGeom prst="rect">
            <a:avLst/>
          </a:prstGeom>
        </p:spPr>
      </p:pic>
      <p:pic>
        <p:nvPicPr>
          <p:cNvPr id="9" name="Picture 8" descr="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95" y="2402840"/>
            <a:ext cx="6156325" cy="450215"/>
          </a:xfrm>
          <a:prstGeom prst="rect">
            <a:avLst/>
          </a:prstGeom>
        </p:spPr>
      </p:pic>
      <p:pic>
        <p:nvPicPr>
          <p:cNvPr id="10" name="Picture 9" descr="8a"/>
          <p:cNvPicPr>
            <a:picLocks noChangeAspect="1"/>
          </p:cNvPicPr>
          <p:nvPr/>
        </p:nvPicPr>
        <p:blipFill>
          <a:blip r:embed="rId8"/>
          <a:srcRect l="4125" t="8089"/>
          <a:stretch>
            <a:fillRect/>
          </a:stretch>
        </p:blipFill>
        <p:spPr>
          <a:xfrm>
            <a:off x="6481445" y="2402840"/>
            <a:ext cx="1442720" cy="449580"/>
          </a:xfrm>
          <a:prstGeom prst="rect">
            <a:avLst/>
          </a:prstGeom>
        </p:spPr>
      </p:pic>
      <p:pic>
        <p:nvPicPr>
          <p:cNvPr id="11" name="Picture 10" descr="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695" y="2883535"/>
            <a:ext cx="6156960" cy="636905"/>
          </a:xfrm>
          <a:prstGeom prst="rect">
            <a:avLst/>
          </a:prstGeom>
        </p:spPr>
      </p:pic>
      <p:pic>
        <p:nvPicPr>
          <p:cNvPr id="12" name="Picture 11" descr="9a"/>
          <p:cNvPicPr>
            <a:picLocks noChangeAspect="1"/>
          </p:cNvPicPr>
          <p:nvPr/>
        </p:nvPicPr>
        <p:blipFill>
          <a:blip r:embed="rId10"/>
          <a:srcRect l="4197" t="10385"/>
          <a:stretch>
            <a:fillRect/>
          </a:stretch>
        </p:blipFill>
        <p:spPr>
          <a:xfrm>
            <a:off x="6481445" y="2895600"/>
            <a:ext cx="2144395" cy="625475"/>
          </a:xfrm>
          <a:prstGeom prst="rect">
            <a:avLst/>
          </a:prstGeom>
        </p:spPr>
      </p:pic>
      <p:pic>
        <p:nvPicPr>
          <p:cNvPr id="13" name="Picture 12" descr="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695" y="3559175"/>
            <a:ext cx="6156325" cy="666115"/>
          </a:xfrm>
          <a:prstGeom prst="rect">
            <a:avLst/>
          </a:prstGeom>
        </p:spPr>
      </p:pic>
      <p:pic>
        <p:nvPicPr>
          <p:cNvPr id="14" name="Picture 13" descr="10a"/>
          <p:cNvPicPr>
            <a:picLocks noChangeAspect="1"/>
          </p:cNvPicPr>
          <p:nvPr/>
        </p:nvPicPr>
        <p:blipFill>
          <a:blip r:embed="rId12"/>
          <a:srcRect l="1844" t="6305"/>
          <a:stretch>
            <a:fillRect/>
          </a:stretch>
        </p:blipFill>
        <p:spPr>
          <a:xfrm>
            <a:off x="6481445" y="3559175"/>
            <a:ext cx="2129155" cy="613410"/>
          </a:xfrm>
          <a:prstGeom prst="rect">
            <a:avLst/>
          </a:prstGeom>
        </p:spPr>
      </p:pic>
      <p:pic>
        <p:nvPicPr>
          <p:cNvPr id="15" name="Picture 14" descr="11"/>
          <p:cNvPicPr>
            <a:picLocks noChangeAspect="1"/>
          </p:cNvPicPr>
          <p:nvPr/>
        </p:nvPicPr>
        <p:blipFill>
          <a:blip r:embed="rId13"/>
          <a:srcRect t="10915"/>
          <a:stretch>
            <a:fillRect/>
          </a:stretch>
        </p:blipFill>
        <p:spPr>
          <a:xfrm>
            <a:off x="99695" y="4387850"/>
            <a:ext cx="6155690" cy="513080"/>
          </a:xfrm>
          <a:prstGeom prst="rect">
            <a:avLst/>
          </a:prstGeom>
        </p:spPr>
      </p:pic>
      <p:pic>
        <p:nvPicPr>
          <p:cNvPr id="16" name="Picture 15" descr="11a"/>
          <p:cNvPicPr>
            <a:picLocks noChangeAspect="1"/>
          </p:cNvPicPr>
          <p:nvPr/>
        </p:nvPicPr>
        <p:blipFill>
          <a:blip r:embed="rId14"/>
          <a:srcRect l="2739" t="9259"/>
          <a:stretch>
            <a:fillRect/>
          </a:stretch>
        </p:blipFill>
        <p:spPr>
          <a:xfrm>
            <a:off x="6481445" y="4387850"/>
            <a:ext cx="1792605" cy="575310"/>
          </a:xfrm>
          <a:prstGeom prst="rect">
            <a:avLst/>
          </a:prstGeom>
        </p:spPr>
      </p:pic>
      <p:pic>
        <p:nvPicPr>
          <p:cNvPr id="17" name="Picture 16" descr="12"/>
          <p:cNvPicPr>
            <a:picLocks noChangeAspect="1"/>
          </p:cNvPicPr>
          <p:nvPr/>
        </p:nvPicPr>
        <p:blipFill>
          <a:blip r:embed="rId15"/>
          <a:srcRect t="7869"/>
          <a:stretch>
            <a:fillRect/>
          </a:stretch>
        </p:blipFill>
        <p:spPr>
          <a:xfrm>
            <a:off x="99695" y="4999990"/>
            <a:ext cx="6155690" cy="713740"/>
          </a:xfrm>
          <a:prstGeom prst="rect">
            <a:avLst/>
          </a:prstGeom>
        </p:spPr>
      </p:pic>
      <p:pic>
        <p:nvPicPr>
          <p:cNvPr id="18" name="Picture 17" descr="12a"/>
          <p:cNvPicPr>
            <a:picLocks noChangeAspect="1"/>
          </p:cNvPicPr>
          <p:nvPr/>
        </p:nvPicPr>
        <p:blipFill>
          <a:blip r:embed="rId16"/>
          <a:srcRect l="4438" t="14048"/>
          <a:stretch>
            <a:fillRect/>
          </a:stretch>
        </p:blipFill>
        <p:spPr>
          <a:xfrm>
            <a:off x="6481445" y="4999990"/>
            <a:ext cx="2620010" cy="726440"/>
          </a:xfrm>
          <a:prstGeom prst="rect">
            <a:avLst/>
          </a:prstGeom>
        </p:spPr>
      </p:pic>
      <p:pic>
        <p:nvPicPr>
          <p:cNvPr id="19" name="Picture 18" descr="1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695" y="5761990"/>
            <a:ext cx="6156325" cy="770890"/>
          </a:xfrm>
          <a:prstGeom prst="rect">
            <a:avLst/>
          </a:prstGeom>
        </p:spPr>
      </p:pic>
      <p:pic>
        <p:nvPicPr>
          <p:cNvPr id="20" name="Picture 19" descr="13a"/>
          <p:cNvPicPr>
            <a:picLocks noChangeAspect="1"/>
          </p:cNvPicPr>
          <p:nvPr/>
        </p:nvPicPr>
        <p:blipFill>
          <a:blip r:embed="rId18"/>
          <a:srcRect l="4287" t="18540" r="2754"/>
          <a:stretch>
            <a:fillRect/>
          </a:stretch>
        </p:blipFill>
        <p:spPr>
          <a:xfrm>
            <a:off x="6481445" y="5779770"/>
            <a:ext cx="2078990" cy="6305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635" cy="687705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Rockwell Extra Bold" panose="02060903040505020403" charset="0"/>
                <a:cs typeface="Rockwell Extra Bold" panose="02060903040505020403" charset="0"/>
              </a:rPr>
              <a:t>SQL QUERIES</a:t>
            </a:r>
            <a:endParaRPr lang="en-US" sz="4000" dirty="0">
              <a:solidFill>
                <a:schemeClr val="bg1"/>
              </a:solidFill>
              <a:latin typeface="Rockwell Extra Bold" panose="02060903040505020403" charset="0"/>
              <a:cs typeface="Rockwell Extra Bold" panose="02060903040505020403" charset="0"/>
            </a:endParaRPr>
          </a:p>
        </p:txBody>
      </p:sp>
      <p:pic>
        <p:nvPicPr>
          <p:cNvPr id="3" name="Picture 2" descr="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" y="687705"/>
            <a:ext cx="3359150" cy="1085850"/>
          </a:xfrm>
          <a:prstGeom prst="rect">
            <a:avLst/>
          </a:prstGeom>
        </p:spPr>
      </p:pic>
      <p:pic>
        <p:nvPicPr>
          <p:cNvPr id="4" name="Picture 3" descr="14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" y="1819275"/>
            <a:ext cx="1200150" cy="330200"/>
          </a:xfrm>
          <a:prstGeom prst="rect">
            <a:avLst/>
          </a:prstGeom>
        </p:spPr>
      </p:pic>
      <p:pic>
        <p:nvPicPr>
          <p:cNvPr id="5" name="Picture 4" descr="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" y="2538095"/>
            <a:ext cx="4368800" cy="482600"/>
          </a:xfrm>
          <a:prstGeom prst="rect">
            <a:avLst/>
          </a:prstGeom>
        </p:spPr>
      </p:pic>
      <p:pic>
        <p:nvPicPr>
          <p:cNvPr id="6" name="Picture 5" descr="15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" y="3066415"/>
            <a:ext cx="1263650" cy="330200"/>
          </a:xfrm>
          <a:prstGeom prst="rect">
            <a:avLst/>
          </a:prstGeom>
        </p:spPr>
      </p:pic>
      <p:pic>
        <p:nvPicPr>
          <p:cNvPr id="7" name="Picture 6" descr="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5" y="3785235"/>
            <a:ext cx="4921250" cy="463550"/>
          </a:xfrm>
          <a:prstGeom prst="rect">
            <a:avLst/>
          </a:prstGeom>
        </p:spPr>
      </p:pic>
      <p:pic>
        <p:nvPicPr>
          <p:cNvPr id="8" name="Picture 7" descr="16a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15" y="4294505"/>
            <a:ext cx="1466850" cy="330200"/>
          </a:xfrm>
          <a:prstGeom prst="rect">
            <a:avLst/>
          </a:prstGeom>
        </p:spPr>
      </p:pic>
      <p:pic>
        <p:nvPicPr>
          <p:cNvPr id="9" name="Picture 8" descr="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15" y="5013325"/>
            <a:ext cx="5207000" cy="457200"/>
          </a:xfrm>
          <a:prstGeom prst="rect">
            <a:avLst/>
          </a:prstGeom>
        </p:spPr>
      </p:pic>
      <p:pic>
        <p:nvPicPr>
          <p:cNvPr id="10" name="Picture 9" descr="17a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15" y="5522595"/>
            <a:ext cx="1473200" cy="330200"/>
          </a:xfrm>
          <a:prstGeom prst="rect">
            <a:avLst/>
          </a:prstGeom>
        </p:spPr>
      </p:pic>
      <p:pic>
        <p:nvPicPr>
          <p:cNvPr id="11" name="Picture 10" descr="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8995" y="687705"/>
            <a:ext cx="5067300" cy="635000"/>
          </a:xfrm>
          <a:prstGeom prst="rect">
            <a:avLst/>
          </a:prstGeom>
        </p:spPr>
      </p:pic>
      <p:pic>
        <p:nvPicPr>
          <p:cNvPr id="12" name="Picture 11" descr="18a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8995" y="1370330"/>
            <a:ext cx="1149350" cy="304800"/>
          </a:xfrm>
          <a:prstGeom prst="rect">
            <a:avLst/>
          </a:prstGeom>
        </p:spPr>
      </p:pic>
      <p:pic>
        <p:nvPicPr>
          <p:cNvPr id="13" name="Picture 12" descr="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28995" y="2179955"/>
            <a:ext cx="4311650" cy="463550"/>
          </a:xfrm>
          <a:prstGeom prst="rect">
            <a:avLst/>
          </a:prstGeom>
        </p:spPr>
      </p:pic>
      <p:pic>
        <p:nvPicPr>
          <p:cNvPr id="16" name="Picture 15" descr="20a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28995" y="2691130"/>
            <a:ext cx="1168400" cy="311150"/>
          </a:xfrm>
          <a:prstGeom prst="rect">
            <a:avLst/>
          </a:prstGeom>
        </p:spPr>
      </p:pic>
      <p:pic>
        <p:nvPicPr>
          <p:cNvPr id="17" name="Picture 16" descr="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28995" y="3507105"/>
            <a:ext cx="4876800" cy="501650"/>
          </a:xfrm>
          <a:prstGeom prst="rect">
            <a:avLst/>
          </a:prstGeom>
        </p:spPr>
      </p:pic>
      <p:pic>
        <p:nvPicPr>
          <p:cNvPr id="18" name="Picture 17" descr="21a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28995" y="4056380"/>
            <a:ext cx="1377950" cy="304800"/>
          </a:xfrm>
          <a:prstGeom prst="rect">
            <a:avLst/>
          </a:prstGeom>
        </p:spPr>
      </p:pic>
      <p:pic>
        <p:nvPicPr>
          <p:cNvPr id="19" name="Picture 18" descr="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28995" y="4866005"/>
            <a:ext cx="5130800" cy="482600"/>
          </a:xfrm>
          <a:prstGeom prst="rect">
            <a:avLst/>
          </a:prstGeom>
        </p:spPr>
      </p:pic>
      <p:pic>
        <p:nvPicPr>
          <p:cNvPr id="20" name="Picture 19" descr="22a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28995" y="5383530"/>
            <a:ext cx="1409700" cy="311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635" cy="687705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Rockwell Extra Bold" panose="02060903040505020403" charset="0"/>
                <a:cs typeface="Rockwell Extra Bold" panose="02060903040505020403" charset="0"/>
              </a:rPr>
              <a:t>SQL QUERIES</a:t>
            </a:r>
            <a:endParaRPr lang="en-US" sz="4000" dirty="0">
              <a:solidFill>
                <a:schemeClr val="bg1"/>
              </a:solidFill>
              <a:latin typeface="Rockwell Extra Bold" panose="02060903040505020403" charset="0"/>
              <a:cs typeface="Rockwell Extra Bold" panose="02060903040505020403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1915" y="687705"/>
            <a:ext cx="10484485" cy="1949450"/>
            <a:chOff x="129" y="1083"/>
            <a:chExt cx="16511" cy="3070"/>
          </a:xfrm>
        </p:grpSpPr>
        <p:pic>
          <p:nvPicPr>
            <p:cNvPr id="21" name="Picture 20" descr="2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9" y="1083"/>
              <a:ext cx="6275" cy="3070"/>
            </a:xfrm>
            <a:prstGeom prst="rect">
              <a:avLst/>
            </a:prstGeom>
          </p:spPr>
        </p:pic>
        <p:pic>
          <p:nvPicPr>
            <p:cNvPr id="22" name="Picture 21" descr="23a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0" y="1083"/>
              <a:ext cx="9910" cy="1150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81915" y="2768600"/>
            <a:ext cx="7765415" cy="1320800"/>
            <a:chOff x="129" y="4360"/>
            <a:chExt cx="12229" cy="2080"/>
          </a:xfrm>
        </p:grpSpPr>
        <p:pic>
          <p:nvPicPr>
            <p:cNvPr id="5" name="Picture 4" descr="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" y="4360"/>
              <a:ext cx="5790" cy="2080"/>
            </a:xfrm>
            <a:prstGeom prst="rect">
              <a:avLst/>
            </a:prstGeom>
          </p:spPr>
        </p:pic>
        <p:pic>
          <p:nvPicPr>
            <p:cNvPr id="6" name="Picture 5" descr="24a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18" y="4360"/>
              <a:ext cx="6040" cy="105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81915" y="4347210"/>
            <a:ext cx="9394825" cy="2101850"/>
            <a:chOff x="129" y="6647"/>
            <a:chExt cx="14795" cy="3310"/>
          </a:xfrm>
        </p:grpSpPr>
        <p:pic>
          <p:nvPicPr>
            <p:cNvPr id="13" name="Picture 12" descr="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9" y="6647"/>
              <a:ext cx="6010" cy="2890"/>
            </a:xfrm>
            <a:prstGeom prst="rect">
              <a:avLst/>
            </a:prstGeom>
          </p:spPr>
        </p:pic>
        <p:pic>
          <p:nvPicPr>
            <p:cNvPr id="14" name="Picture 13" descr="25a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04" y="6647"/>
              <a:ext cx="8520" cy="33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3819</Words>
  <Application>WPS Presentation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Britannic Bold</vt:lpstr>
      <vt:lpstr>Rockwell Extra Bold</vt:lpstr>
      <vt:lpstr>Calibri</vt:lpstr>
      <vt:lpstr>Times New Roman</vt:lpstr>
      <vt:lpstr>Microsoft YaHei</vt:lpstr>
      <vt:lpstr>Arial Unicode MS</vt:lpstr>
      <vt:lpstr>Calibri Light</vt:lpstr>
      <vt:lpstr>Office Theme</vt:lpstr>
      <vt:lpstr>BANK LOAN ANALYSIS</vt:lpstr>
      <vt:lpstr>PROBLEM STATEMENTS</vt:lpstr>
      <vt:lpstr>PROBLEM STATEMENTS</vt:lpstr>
      <vt:lpstr>PROBLEM STATEMENTS</vt:lpstr>
      <vt:lpstr>PROBLEM STATEMENTS</vt:lpstr>
      <vt:lpstr>SQL QUERIES</vt:lpstr>
      <vt:lpstr>SQL QUERIES</vt:lpstr>
      <vt:lpstr>SQL QUERIES</vt:lpstr>
      <vt:lpstr>SQL QUERIES</vt:lpstr>
      <vt:lpstr>SQL QUERIES</vt:lpstr>
      <vt:lpstr>SQL QUERIES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LOAN ANALYSIS</dc:title>
  <dc:creator/>
  <cp:lastModifiedBy>KIIT</cp:lastModifiedBy>
  <cp:revision>4</cp:revision>
  <dcterms:created xsi:type="dcterms:W3CDTF">2025-06-07T19:41:00Z</dcterms:created>
  <dcterms:modified xsi:type="dcterms:W3CDTF">2025-06-09T15:02:20Z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B007C9CDD763478A8C206DFDE6EB4D90_11</vt:lpwstr>
  </property>
  <property fmtid="{D5CDD505-2E9C-101B-9397-08002B2CF9AE}" pid="3" name="KSOProductBuildVer">
    <vt:lpwstr>2057-12.2.0.21183</vt:lpwstr>
  </property>
</Properties>
</file>