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35"/>
            <a:ext cx="12192000" cy="1295400"/>
          </a:xfrm>
        </p:spPr>
        <p:txBody>
          <a:bodyPr>
            <a:noAutofit/>
          </a:bodyPr>
          <a:lstStyle/>
          <a:p>
            <a:r>
              <a:rPr lang="en-US" sz="8000" dirty="0">
                <a:latin typeface="Britannic Bold" panose="020B0903060703020204" charset="0"/>
                <a:cs typeface="Britannic Bold" panose="020B0903060703020204" charset="0"/>
              </a:rPr>
              <a:t>BLINKIT SALES ANALYSIS</a:t>
            </a:r>
            <a:endParaRPr lang="en-US" sz="8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46835"/>
            <a:ext cx="9144000" cy="772160"/>
          </a:xfrm>
        </p:spPr>
        <p:txBody>
          <a:bodyPr/>
          <a:lstStyle/>
          <a:p>
            <a:r>
              <a:rPr lang="en-US" sz="4400">
                <a:solidFill>
                  <a:srgbClr val="00B050"/>
                </a:solidFill>
                <a:latin typeface="Rockwell Extra Bold" panose="02060903040505020403" charset="0"/>
                <a:cs typeface="Rockwell Extra Bold" panose="02060903040505020403" charset="0"/>
              </a:rPr>
              <a:t>USING SQL AND POWER BI</a:t>
            </a:r>
            <a:endParaRPr lang="en-US" sz="4400">
              <a:solidFill>
                <a:srgbClr val="00B050"/>
              </a:solidFill>
              <a:latin typeface="Rockwell Extra Bold" panose="02060903040505020403" charset="0"/>
              <a:cs typeface="Rockwell Extra Bold" panose="02060903040505020403" charset="0"/>
            </a:endParaRPr>
          </a:p>
        </p:txBody>
      </p:sp>
      <p:pic>
        <p:nvPicPr>
          <p:cNvPr id="4" name="Picture 3" descr="DASHBOARD-PHO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935" y="2037715"/>
            <a:ext cx="8375650" cy="4756150"/>
          </a:xfrm>
          <a:prstGeom prst="rect">
            <a:avLst/>
          </a:prstGeom>
        </p:spPr>
      </p:pic>
      <p:pic>
        <p:nvPicPr>
          <p:cNvPr id="5" name="Picture 4" descr="icons8-power-bi-logo-4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4344670"/>
            <a:ext cx="2018030" cy="2018030"/>
          </a:xfrm>
          <a:prstGeom prst="rect">
            <a:avLst/>
          </a:prstGeom>
        </p:spPr>
      </p:pic>
      <p:pic>
        <p:nvPicPr>
          <p:cNvPr id="6" name="Picture 5" descr="icons8-microsoft-sql-server-4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" y="2327275"/>
            <a:ext cx="2017395" cy="2017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4405"/>
          </a:xfrm>
        </p:spPr>
        <p:txBody>
          <a:bodyPr/>
          <a:p>
            <a:r>
              <a:rPr lang="en-US">
                <a:latin typeface="Rockwell Extra Bold" panose="02060903040505020403" charset="0"/>
                <a:ea typeface="+mn-ea"/>
                <a:cs typeface="Rockwell Extra Bold" panose="02060903040505020403" charset="0"/>
              </a:rPr>
              <a:t>BUSINESS REQUIREMENT</a:t>
            </a:r>
            <a:endParaRPr lang="en-US">
              <a:latin typeface="Rockwell Extra Bold" panose="02060903040505020403" charset="0"/>
              <a:ea typeface="+mn-ea"/>
              <a:cs typeface="Rockwell Extra Bold" panose="02060903040505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770"/>
            <a:ext cx="12192635" cy="5903595"/>
          </a:xfrm>
        </p:spPr>
        <p:txBody>
          <a:bodyPr>
            <a:normAutofit lnSpcReduction="10000"/>
          </a:bodyPr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b="1" u="sng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sym typeface="+mn-ea"/>
              </a:rPr>
              <a:t>KPI’s Requirements</a:t>
            </a:r>
            <a:endParaRPr lang="en-US" altLang="en-US" b="1" u="sng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Total Sales</a:t>
            </a:r>
            <a:r>
              <a:rPr lang="en-US" altLang="en-US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: </a:t>
            </a:r>
            <a:r>
              <a:rPr lang="en-US" altLang="en-US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The overall revenue generated from all items sold.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Average Sales</a:t>
            </a:r>
            <a:r>
              <a:rPr lang="en-US" altLang="en-US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: </a:t>
            </a:r>
            <a:r>
              <a:rPr lang="en-US" altLang="en-US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The average revenue per sale.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Number of Items</a:t>
            </a:r>
            <a:r>
              <a:rPr lang="en-US" altLang="en-US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: </a:t>
            </a:r>
            <a:r>
              <a:rPr lang="en-US" altLang="en-US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The total count of different items sold.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Average Rating</a:t>
            </a:r>
            <a:r>
              <a:rPr lang="en-US" altLang="en-US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: </a:t>
            </a:r>
            <a:r>
              <a:rPr lang="en-US" altLang="en-US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sym typeface="+mn-ea"/>
              </a:rPr>
              <a:t>The average customer rating for items sold. </a:t>
            </a:r>
            <a:endParaRPr lang="en-US" altLang="en-US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5995"/>
          </a:xfrm>
        </p:spPr>
        <p:txBody>
          <a:bodyPr/>
          <a:p>
            <a:r>
              <a:rPr lang="en-US">
                <a:latin typeface="Rockwell Extra Bold" panose="02060903040505020403" charset="0"/>
                <a:ea typeface="+mn-ea"/>
                <a:cs typeface="Rockwell Extra Bold" panose="02060903040505020403" charset="0"/>
              </a:rPr>
              <a:t>BUSINESS REQUIREMENT</a:t>
            </a:r>
            <a:endParaRPr lang="en-US">
              <a:latin typeface="Rockwell Extra Bold" panose="02060903040505020403" charset="0"/>
              <a:ea typeface="+mn-ea"/>
              <a:cs typeface="Rockwell Extra Bold" panose="02060903040505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6430"/>
            <a:ext cx="12192635" cy="6210935"/>
          </a:xfrm>
        </p:spPr>
        <p:txBody>
          <a:bodyPr>
            <a:noAutofit/>
          </a:bodyPr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lang="en-IN" b="1" u="sng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  <a:sym typeface="+mn-ea"/>
              </a:rPr>
              <a:t>Granular Requirements</a:t>
            </a:r>
            <a:endParaRPr lang="en-US" altLang="en-US" b="1" u="sng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Total Sales by Fat Content:</a:t>
            </a:r>
            <a:endParaRPr lang="en-US" altLang="en-US" sz="2500" b="1" dirty="0">
              <a:ln>
                <a:noFill/>
              </a:ln>
              <a:effectLst/>
              <a:latin typeface="Arial" panose="020B0604020202020204" pitchFamily="34" charset="0"/>
              <a:sym typeface="+mn-ea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500" b="1" dirty="0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Objective: Analyze the impact of fat content on total sales.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500" b="1" dirty="0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Additional KPI Metrics: Assess how other KPIs (Average Sales, Number of Items, Average Rating) vary with fat content.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Total Sales by Item Type: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b="1" dirty="0">
                <a:solidFill>
                  <a:schemeClr val="bg1"/>
                </a:solidFill>
                <a:sym typeface="+mn-ea"/>
              </a:rPr>
              <a:t>Objective: Identify the performance of different item types in terms of total sales.</a:t>
            </a:r>
            <a:endParaRPr lang="en-US" altLang="en-US" sz="2500" b="1" dirty="0">
              <a:solidFill>
                <a:schemeClr val="bg1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b="1" dirty="0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Additional KPI Metrics: Assess how other KPIs (Average Sales, Number of Items, Average Rating) vary with fat content.</a:t>
            </a:r>
            <a:endParaRPr lang="en-US" altLang="en-US" sz="25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Fat Content by Outlet for Total Sales: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500" b="1" dirty="0">
                <a:solidFill>
                  <a:schemeClr val="bg1"/>
                </a:solidFill>
                <a:sym typeface="+mn-ea"/>
              </a:rPr>
              <a:t>Objective: Compare total sales across different outlets segmented by fat content.</a:t>
            </a:r>
            <a:endParaRPr lang="en-US" altLang="en-US" sz="2500" b="1" dirty="0">
              <a:solidFill>
                <a:schemeClr val="bg1"/>
              </a:solidFill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b="1" dirty="0">
                <a:ln>
                  <a:noFill/>
                </a:ln>
                <a:solidFill>
                  <a:schemeClr val="bg1"/>
                </a:solidFill>
                <a:effectLst/>
                <a:sym typeface="+mn-ea"/>
              </a:rPr>
              <a:t>Additional KPI Metrics: Assess how other KPIs (Average Sales, Number of Items, Average Rating) vary with fat content.</a:t>
            </a:r>
            <a:endParaRPr lang="en-US" altLang="en-US" sz="2500" b="1" dirty="0">
              <a:solidFill>
                <a:schemeClr val="bg1"/>
              </a:solidFill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b="1" dirty="0">
                <a:ln>
                  <a:noFill/>
                </a:ln>
                <a:effectLst/>
                <a:latin typeface="Arial" panose="020B0604020202020204" pitchFamily="34" charset="0"/>
                <a:sym typeface="+mn-ea"/>
              </a:rPr>
              <a:t>Total Sales by Outlet Establishment: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500" b="1" dirty="0">
                <a:solidFill>
                  <a:schemeClr val="bg1"/>
                </a:solidFill>
                <a:sym typeface="+mn-ea"/>
              </a:rPr>
              <a:t>Objective: Evaluate how the age or type of outlet establishment influences total sales.</a:t>
            </a:r>
            <a:endParaRPr lang="en-US" altLang="en-US" sz="25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>
                <a:latin typeface="Rockwell Extra Bold" panose="02060903040505020403" charset="0"/>
                <a:ea typeface="+mn-ea"/>
                <a:cs typeface="Rockwell Extra Bold" panose="02060903040505020403" charset="0"/>
              </a:rPr>
              <a:t>BUSINESS REQUIREMENT</a:t>
            </a:r>
            <a:endParaRPr lang="en-US">
              <a:latin typeface="Rockwell Extra Bold" panose="02060903040505020403" charset="0"/>
              <a:ea typeface="+mn-ea"/>
              <a:cs typeface="Rockwell Extra Bold" panose="02060903040505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25880"/>
            <a:ext cx="12192635" cy="5531485"/>
          </a:xfrm>
        </p:spPr>
        <p:txBody>
          <a:bodyPr>
            <a:norm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800" b="1" u="sng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  <a:sym typeface="+mn-ea"/>
              </a:rPr>
              <a:t>Chart’s Requirement</a:t>
            </a:r>
            <a:r>
              <a:rPr lang="en-US" altLang="en-IN" sz="2800" b="1" u="sng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  <a:sym typeface="+mn-ea"/>
              </a:rPr>
              <a:t>s</a:t>
            </a:r>
            <a:endParaRPr lang="en-IN" sz="2800" b="1" u="sng" dirty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  <a:sym typeface="+mn-ea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Percentage of Sales by Outlet Size:</a:t>
            </a:r>
            <a:endParaRPr lang="en-US" altLang="en-US" sz="2800" b="1" dirty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Objective: Analyze the correlation between outlet size and total sales.</a:t>
            </a:r>
            <a:endParaRPr lang="en-US" altLang="en-US" sz="2800" b="1" dirty="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Sales by Outlet Location:</a:t>
            </a:r>
            <a:endParaRPr lang="en-US" altLang="en-US" sz="2800" b="1" dirty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Objective: Assess the geographic distribution of sales across different locations.</a:t>
            </a:r>
            <a:endParaRPr lang="en-US" altLang="en-US" sz="2800" b="1" dirty="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All Metrics by Outlet Type:</a:t>
            </a:r>
            <a:endParaRPr lang="en-US" altLang="en-US" sz="2800" b="1" dirty="0">
              <a:solidFill>
                <a:schemeClr val="tx1"/>
              </a:solidFill>
              <a:highlight>
                <a:srgbClr val="000000">
                  <a:alpha val="0"/>
                </a:s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Objective: Provide a comprehensive view of all key metrics (Total Sales, Average Sales, Number of Items, Average Rating) broken down by different outlet types.</a:t>
            </a:r>
            <a:endParaRPr lang="en-US" altLang="en-US" sz="2800" b="1" dirty="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b="1" dirty="0">
              <a:solidFill>
                <a:schemeClr val="bg1"/>
              </a:solidFill>
              <a:highlight>
                <a:srgbClr val="000000">
                  <a:alpha val="0"/>
                </a:s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7110"/>
          </a:xfrm>
        </p:spPr>
        <p:txBody>
          <a:bodyPr/>
          <a:p>
            <a:r>
              <a:rPr lang="en-US">
                <a:latin typeface="Rockwell Extra Bold" panose="02060903040505020403" charset="0"/>
                <a:ea typeface="+mn-ea"/>
                <a:cs typeface="Rockwell Extra Bold" panose="02060903040505020403" charset="0"/>
              </a:rPr>
              <a:t>USING SQL</a:t>
            </a:r>
            <a:endParaRPr lang="en-US">
              <a:latin typeface="Rockwell Extra Bold" panose="02060903040505020403" charset="0"/>
              <a:ea typeface="+mn-ea"/>
              <a:cs typeface="Rockwell Extra Bold" panose="02060903040505020403" charset="0"/>
            </a:endParaRPr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rcRect t="21976"/>
          <a:stretch>
            <a:fillRect/>
          </a:stretch>
        </p:blipFill>
        <p:spPr>
          <a:xfrm>
            <a:off x="306705" y="1417320"/>
            <a:ext cx="5099050" cy="2380162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06705" y="1014730"/>
            <a:ext cx="2759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95" y="1893978"/>
            <a:ext cx="5099050" cy="1503045"/>
          </a:xfrm>
          <a:prstGeom prst="rect">
            <a:avLst/>
          </a:prstGeom>
        </p:spPr>
      </p:pic>
      <p:pic>
        <p:nvPicPr>
          <p:cNvPr id="8" name="Picture 7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4397375"/>
            <a:ext cx="5055870" cy="571500"/>
          </a:xfrm>
          <a:prstGeom prst="rect">
            <a:avLst/>
          </a:prstGeom>
        </p:spPr>
      </p:pic>
      <p:pic>
        <p:nvPicPr>
          <p:cNvPr id="7" name="Picture 6" descr="3a"/>
          <p:cNvPicPr>
            <a:picLocks noChangeAspect="1"/>
          </p:cNvPicPr>
          <p:nvPr/>
        </p:nvPicPr>
        <p:blipFill>
          <a:blip r:embed="rId4"/>
          <a:srcRect l="1911" t="7018" r="1274" b="7018"/>
          <a:stretch>
            <a:fillRect/>
          </a:stretch>
        </p:blipFill>
        <p:spPr>
          <a:xfrm>
            <a:off x="1846580" y="4968875"/>
            <a:ext cx="1510665" cy="4870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06705" y="3998595"/>
            <a:ext cx="2759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SALES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4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255" y="6276975"/>
            <a:ext cx="970915" cy="490220"/>
          </a:xfrm>
          <a:prstGeom prst="rect">
            <a:avLst/>
          </a:prstGeom>
        </p:spPr>
      </p:pic>
      <p:pic>
        <p:nvPicPr>
          <p:cNvPr id="11" name="Picture 10" descr="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5819775"/>
            <a:ext cx="5346700" cy="45720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82880" y="5410835"/>
            <a:ext cx="2759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SALES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5a"/>
          <p:cNvPicPr>
            <a:picLocks noChangeAspect="1"/>
          </p:cNvPicPr>
          <p:nvPr/>
        </p:nvPicPr>
        <p:blipFill>
          <a:blip r:embed="rId7"/>
          <a:srcRect l="4233" t="5986" r="3175"/>
          <a:stretch>
            <a:fillRect/>
          </a:stretch>
        </p:blipFill>
        <p:spPr>
          <a:xfrm>
            <a:off x="9815195" y="4972050"/>
            <a:ext cx="1111250" cy="438785"/>
          </a:xfrm>
          <a:prstGeom prst="rect">
            <a:avLst/>
          </a:prstGeom>
        </p:spPr>
      </p:pic>
      <p:pic>
        <p:nvPicPr>
          <p:cNvPr id="14" name="Picture 13" descr="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8800" y="4397375"/>
            <a:ext cx="4017645" cy="57404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908800" y="3997960"/>
            <a:ext cx="3432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ITEMS SOLD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6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6445" y="6276975"/>
            <a:ext cx="989330" cy="490220"/>
          </a:xfrm>
          <a:prstGeom prst="rect">
            <a:avLst/>
          </a:prstGeom>
        </p:spPr>
      </p:pic>
      <p:pic>
        <p:nvPicPr>
          <p:cNvPr id="17" name="Picture 16" descr="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1055" y="5781040"/>
            <a:ext cx="6117590" cy="49593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5901055" y="5382260"/>
            <a:ext cx="1936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 RATING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7110"/>
          </a:xfrm>
        </p:spPr>
        <p:txBody>
          <a:bodyPr/>
          <a:p>
            <a:r>
              <a:rPr lang="en-US">
                <a:latin typeface="Rockwell Extra Bold" panose="02060903040505020403" charset="0"/>
                <a:ea typeface="+mn-ea"/>
                <a:cs typeface="Rockwell Extra Bold" panose="02060903040505020403" charset="0"/>
              </a:rPr>
              <a:t>USING SQL</a:t>
            </a:r>
            <a:endParaRPr lang="en-US">
              <a:latin typeface="Rockwell Extra Bold" panose="02060903040505020403" charset="0"/>
              <a:ea typeface="+mn-ea"/>
              <a:cs typeface="Rockwell Extra Bold" panose="02060903040505020403" charset="0"/>
            </a:endParaRPr>
          </a:p>
        </p:txBody>
      </p:sp>
      <p:pic>
        <p:nvPicPr>
          <p:cNvPr id="6" name="Picture 5" descr="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4040" y="2428240"/>
            <a:ext cx="2505075" cy="755650"/>
          </a:xfrm>
          <a:prstGeom prst="rect">
            <a:avLst/>
          </a:prstGeom>
        </p:spPr>
      </p:pic>
      <p:pic>
        <p:nvPicPr>
          <p:cNvPr id="19" name="Picture 18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" y="1405890"/>
            <a:ext cx="5162550" cy="102235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56565" y="1007110"/>
            <a:ext cx="446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SALES BY FAT CONTENT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8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" y="4894580"/>
            <a:ext cx="2646045" cy="1864360"/>
          </a:xfrm>
          <a:prstGeom prst="rect">
            <a:avLst/>
          </a:prstGeom>
        </p:spPr>
      </p:pic>
      <p:pic>
        <p:nvPicPr>
          <p:cNvPr id="22" name="Picture 21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65" y="3606800"/>
            <a:ext cx="4578350" cy="1270635"/>
          </a:xfrm>
          <a:prstGeom prst="rect">
            <a:avLst/>
          </a:prstGeom>
        </p:spPr>
      </p:pic>
      <p:sp>
        <p:nvSpPr>
          <p:cNvPr id="23" name="Text Box 22"/>
          <p:cNvSpPr txBox="1"/>
          <p:nvPr/>
        </p:nvSpPr>
        <p:spPr>
          <a:xfrm>
            <a:off x="456565" y="3240405"/>
            <a:ext cx="4467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SALES BY ITEM TYPE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 descr="8b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040" y="4894580"/>
            <a:ext cx="3045460" cy="1864995"/>
          </a:xfrm>
          <a:prstGeom prst="rect">
            <a:avLst/>
          </a:prstGeom>
        </p:spPr>
      </p:pic>
      <p:pic>
        <p:nvPicPr>
          <p:cNvPr id="26" name="Picture 25" descr="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355" y="1418590"/>
            <a:ext cx="4574540" cy="3475990"/>
          </a:xfrm>
          <a:prstGeom prst="rect">
            <a:avLst/>
          </a:prstGeom>
        </p:spPr>
      </p:pic>
      <p:pic>
        <p:nvPicPr>
          <p:cNvPr id="27" name="Picture 26" descr="9a"/>
          <p:cNvPicPr>
            <a:picLocks noChangeAspect="1"/>
          </p:cNvPicPr>
          <p:nvPr/>
        </p:nvPicPr>
        <p:blipFill>
          <a:blip r:embed="rId7"/>
          <a:srcRect l="1677" t="8038"/>
          <a:stretch>
            <a:fillRect/>
          </a:stretch>
        </p:blipFill>
        <p:spPr>
          <a:xfrm>
            <a:off x="7469505" y="5043805"/>
            <a:ext cx="3698240" cy="981710"/>
          </a:xfrm>
          <a:prstGeom prst="rect">
            <a:avLst/>
          </a:prstGeom>
        </p:spPr>
      </p:pic>
      <p:sp>
        <p:nvSpPr>
          <p:cNvPr id="28" name="Text Box 27"/>
          <p:cNvSpPr txBox="1"/>
          <p:nvPr/>
        </p:nvSpPr>
        <p:spPr>
          <a:xfrm>
            <a:off x="7031355" y="1019810"/>
            <a:ext cx="4885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SALES BY OUTLET LOCATION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7110"/>
          </a:xfrm>
        </p:spPr>
        <p:txBody>
          <a:bodyPr/>
          <a:p>
            <a:r>
              <a:rPr lang="en-US">
                <a:latin typeface="Rockwell Extra Bold" panose="02060903040505020403" charset="0"/>
                <a:ea typeface="+mn-ea"/>
                <a:cs typeface="Rockwell Extra Bold" panose="02060903040505020403" charset="0"/>
              </a:rPr>
              <a:t>USING SQL</a:t>
            </a:r>
            <a:endParaRPr lang="en-US">
              <a:latin typeface="Rockwell Extra Bold" panose="02060903040505020403" charset="0"/>
              <a:ea typeface="+mn-ea"/>
              <a:cs typeface="Rockwell Extra Bold" panose="02060903040505020403" charset="0"/>
            </a:endParaRPr>
          </a:p>
        </p:txBody>
      </p:sp>
      <p:pic>
        <p:nvPicPr>
          <p:cNvPr id="3" name="Picture 2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1393825"/>
            <a:ext cx="6076315" cy="2035175"/>
          </a:xfrm>
          <a:prstGeom prst="rect">
            <a:avLst/>
          </a:prstGeom>
        </p:spPr>
      </p:pic>
      <p:pic>
        <p:nvPicPr>
          <p:cNvPr id="4" name="Picture 3" descr="1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533140"/>
            <a:ext cx="4057015" cy="27832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14325" y="1007110"/>
            <a:ext cx="6144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SALES BY OUTLEST ESTABLISHMENT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11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370" y="5807710"/>
            <a:ext cx="3068955" cy="855980"/>
          </a:xfrm>
          <a:prstGeom prst="rect">
            <a:avLst/>
          </a:prstGeom>
        </p:spPr>
      </p:pic>
      <p:pic>
        <p:nvPicPr>
          <p:cNvPr id="8" name="Picture 7" descr="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380" y="3815715"/>
            <a:ext cx="6111240" cy="1892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3270" y="3317875"/>
            <a:ext cx="3562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SALES BY OUTLET SIZE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7110"/>
          </a:xfrm>
        </p:spPr>
        <p:txBody>
          <a:bodyPr/>
          <a:p>
            <a:r>
              <a:rPr lang="en-US">
                <a:latin typeface="Rockwell Extra Bold" panose="02060903040505020403" charset="0"/>
                <a:ea typeface="+mn-ea"/>
                <a:cs typeface="Rockwell Extra Bold" panose="02060903040505020403" charset="0"/>
              </a:rPr>
              <a:t>USING SQL</a:t>
            </a:r>
            <a:endParaRPr lang="en-US">
              <a:latin typeface="Rockwell Extra Bold" panose="02060903040505020403" charset="0"/>
              <a:ea typeface="+mn-ea"/>
              <a:cs typeface="Rockwell Extra Bold" panose="02060903040505020403" charset="0"/>
            </a:endParaRPr>
          </a:p>
        </p:txBody>
      </p:sp>
      <p:pic>
        <p:nvPicPr>
          <p:cNvPr id="10" name="Picture 9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1501140"/>
            <a:ext cx="8022590" cy="1504315"/>
          </a:xfrm>
          <a:prstGeom prst="rect">
            <a:avLst/>
          </a:prstGeom>
        </p:spPr>
      </p:pic>
      <p:pic>
        <p:nvPicPr>
          <p:cNvPr id="9" name="Picture 8" descr="12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80" y="2317115"/>
            <a:ext cx="4527550" cy="111188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27990" y="1102360"/>
            <a:ext cx="4293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SALES BY OUTLET LOCATION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90" y="3961765"/>
            <a:ext cx="7381240" cy="2106295"/>
          </a:xfrm>
          <a:prstGeom prst="rect">
            <a:avLst/>
          </a:prstGeom>
        </p:spPr>
      </p:pic>
      <p:pic>
        <p:nvPicPr>
          <p:cNvPr id="12" name="Picture 11" descr="13a"/>
          <p:cNvPicPr>
            <a:picLocks noChangeAspect="1"/>
          </p:cNvPicPr>
          <p:nvPr/>
        </p:nvPicPr>
        <p:blipFill>
          <a:blip r:embed="rId4"/>
          <a:srcRect t="3605"/>
          <a:stretch>
            <a:fillRect/>
          </a:stretch>
        </p:blipFill>
        <p:spPr>
          <a:xfrm>
            <a:off x="6350000" y="5592445"/>
            <a:ext cx="5738495" cy="103568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27990" y="3562985"/>
            <a:ext cx="4293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METRICSBY OUTLET TYPE</a:t>
            </a:r>
            <a:endParaRPr lang="en-US" altLang="en-GB" sz="2000" b="1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WPS Presentation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Britannic Bold</vt:lpstr>
      <vt:lpstr>Rockwell Extra Bold</vt:lpstr>
      <vt:lpstr>Arial Rounded MT Bold</vt:lpstr>
      <vt:lpstr>Segoe UI Black</vt:lpstr>
      <vt:lpstr>Microsoft YaHei</vt:lpstr>
      <vt:lpstr>Arial Unicode MS</vt:lpstr>
      <vt:lpstr>Calibri Light</vt:lpstr>
      <vt:lpstr>Calibri</vt:lpstr>
      <vt:lpstr>Office Theme</vt:lpstr>
      <vt:lpstr>BLINKIT SALES ANALYSIS</vt:lpstr>
      <vt:lpstr>BUSINESS REQUIREMENT</vt:lpstr>
      <vt:lpstr>BUSINESS REQUIREMENT</vt:lpstr>
      <vt:lpstr>BUSINESS REQUIREMENT</vt:lpstr>
      <vt:lpstr>USING SQL</vt:lpstr>
      <vt:lpstr>USING SQL</vt:lpstr>
      <vt:lpstr>USING SQL</vt:lpstr>
      <vt:lpstr>USING SQL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SALES ANALYSIS</dc:title>
  <dc:creator/>
  <cp:lastModifiedBy>Rajdeep Ghosh</cp:lastModifiedBy>
  <cp:revision>9</cp:revision>
  <dcterms:created xsi:type="dcterms:W3CDTF">2025-06-09T16:35:00Z</dcterms:created>
  <dcterms:modified xsi:type="dcterms:W3CDTF">2025-06-18T12:59:04Z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B2218B2DDE2646BCBDC8B4A4727C59C7_11</vt:lpwstr>
  </property>
  <property fmtid="{D5CDD505-2E9C-101B-9397-08002B2CF9AE}" pid="3" name="KSOProductBuildVer">
    <vt:lpwstr>2057-12.2.0.21600</vt:lpwstr>
  </property>
</Properties>
</file>