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7" r:id="rId5"/>
    <p:sldId id="259" r:id="rId6"/>
    <p:sldId id="262" r:id="rId7"/>
    <p:sldId id="263" r:id="rId8"/>
    <p:sldId id="261" r:id="rId9"/>
    <p:sldId id="279" r:id="rId10"/>
    <p:sldId id="280" r:id="rId11"/>
    <p:sldId id="264" r:id="rId12"/>
    <p:sldId id="266" r:id="rId13"/>
    <p:sldId id="268" r:id="rId14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25270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charset="0"/>
                <a:cs typeface="Berlin Sans FB Demi" panose="020E0802020502020306" charset="0"/>
              </a:rPr>
              <a:t>DATA ANALYSIS PROJECT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1270" y="4015740"/>
            <a:ext cx="3790315" cy="28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Britannic Bold" panose="020B0903060703020204" charset="0"/>
                <a:cs typeface="Britannic Bold" panose="020B0903060703020204" charset="0"/>
              </a:rPr>
              <a:t>POWER BI</a:t>
            </a:r>
            <a:endParaRPr lang="en-US" sz="4800">
              <a:solidFill>
                <a:schemeClr val="bg1">
                  <a:lumMod val="95000"/>
                </a:schemeClr>
              </a:solidFill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r>
              <a:rPr lang="en-US" sz="4800">
                <a:solidFill>
                  <a:schemeClr val="bg1">
                    <a:lumMod val="95000"/>
                  </a:schemeClr>
                </a:solidFill>
                <a:latin typeface="Britannic Bold" panose="020B0903060703020204" charset="0"/>
                <a:cs typeface="Britannic Bold" panose="020B0903060703020204" charset="0"/>
                <a:sym typeface="+mn-ea"/>
              </a:rPr>
              <a:t>My SQL</a:t>
            </a:r>
            <a:endParaRPr lang="en-US" sz="4800">
              <a:solidFill>
                <a:schemeClr val="bg1">
                  <a:lumMod val="95000"/>
                </a:schemeClr>
              </a:solidFill>
              <a:latin typeface="Britannic Bold" panose="020B0903060703020204" charset="0"/>
              <a:cs typeface="Britannic Bold" panose="020B0903060703020204" charset="0"/>
              <a:sym typeface="+mn-ea"/>
            </a:endParaRPr>
          </a:p>
        </p:txBody>
      </p:sp>
      <p:pic>
        <p:nvPicPr>
          <p:cNvPr id="5" name="Picture 4" descr="coffee-sales-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1930" y="1960245"/>
            <a:ext cx="8180070" cy="48977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5" y="1969770"/>
            <a:ext cx="3791585" cy="182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5400">
                <a:solidFill>
                  <a:schemeClr val="accent2">
                    <a:lumMod val="75000"/>
                  </a:schemeClr>
                </a:solidFill>
                <a:latin typeface="Bernard MT Condensed" panose="02050806060905020404" charset="0"/>
                <a:cs typeface="Bernard MT Condensed" panose="02050806060905020404" charset="0"/>
              </a:rPr>
              <a:t>COFFEE SALES REPORT</a:t>
            </a:r>
            <a:endParaRPr lang="en-US" altLang="en-GB" sz="5400">
              <a:solidFill>
                <a:schemeClr val="accent2">
                  <a:lumMod val="75000"/>
                </a:schemeClr>
              </a:solidFill>
              <a:latin typeface="Bernard MT Condensed" panose="02050806060905020404" charset="0"/>
              <a:cs typeface="Bernard MT Condensed" panose="02050806060905020404" charset="0"/>
            </a:endParaRPr>
          </a:p>
        </p:txBody>
      </p:sp>
      <p:pic>
        <p:nvPicPr>
          <p:cNvPr id="3" name="Picture 2" descr="icons8-power-bi-logo-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3744595"/>
            <a:ext cx="941705" cy="941705"/>
          </a:xfrm>
          <a:prstGeom prst="rect">
            <a:avLst/>
          </a:prstGeom>
        </p:spPr>
      </p:pic>
      <p:pic>
        <p:nvPicPr>
          <p:cNvPr id="7" name="Picture 6" descr="icons8-mysql-logo-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85" y="4622800"/>
            <a:ext cx="1173480" cy="1173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163955"/>
            <a:ext cx="773620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SALES, QUANTITY and TOTAL ORDERS FOR - 18 MAY, 2023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AILY SALES, QUANTITY and TOTAL ORD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025" y="5452745"/>
            <a:ext cx="6457950" cy="1260475"/>
          </a:xfrm>
          <a:prstGeom prst="rect">
            <a:avLst/>
          </a:prstGeom>
        </p:spPr>
      </p:pic>
      <p:pic>
        <p:nvPicPr>
          <p:cNvPr id="9" name="Picture 8" descr="DAILY SALES QUANTITY ORD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70" y="1847850"/>
            <a:ext cx="8454390" cy="3502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1224915"/>
            <a:ext cx="6096000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ANALYSIS BY</a:t>
            </a: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WEEKDAYS AND WEEKENDS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SALES BY WEEKDAY-WEEKE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4906010"/>
            <a:ext cx="3811905" cy="1775460"/>
          </a:xfrm>
          <a:prstGeom prst="rect">
            <a:avLst/>
          </a:prstGeom>
        </p:spPr>
      </p:pic>
      <p:pic>
        <p:nvPicPr>
          <p:cNvPr id="5" name="Picture 4" descr="WEEKENDS-WEEKDAY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" y="1931670"/>
            <a:ext cx="4618355" cy="2825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096000" y="1224915"/>
            <a:ext cx="6096000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SALES ANALYSIS BY</a:t>
            </a: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STORE LOCATION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TORE LOC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35" y="1691640"/>
            <a:ext cx="5637530" cy="2454910"/>
          </a:xfrm>
          <a:prstGeom prst="rect">
            <a:avLst/>
          </a:prstGeom>
        </p:spPr>
      </p:pic>
      <p:pic>
        <p:nvPicPr>
          <p:cNvPr id="10" name="Picture 9" descr="SALES BY STORE LOC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940" y="4512310"/>
            <a:ext cx="4770120" cy="1886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1224915"/>
            <a:ext cx="12192000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DAILY SALES ANALYSIS FOR A MONTH WITH BELOW AND ABOVE AVERAGE SALES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Screenshot 2025-05-25 0305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5" y="1689100"/>
            <a:ext cx="6136640" cy="5116195"/>
          </a:xfrm>
          <a:prstGeom prst="rect">
            <a:avLst/>
          </a:prstGeom>
        </p:spPr>
      </p:pic>
      <p:pic>
        <p:nvPicPr>
          <p:cNvPr id="14" name="Picture 13" descr="DAILY SALES FOR MONTH SELECTED"/>
          <p:cNvPicPr>
            <a:picLocks noChangeAspect="1"/>
          </p:cNvPicPr>
          <p:nvPr/>
        </p:nvPicPr>
        <p:blipFill>
          <a:blip r:embed="rId2"/>
          <a:srcRect l="2729" t="2450" r="4955" b="8022"/>
          <a:stretch>
            <a:fillRect/>
          </a:stretch>
        </p:blipFill>
        <p:spPr>
          <a:xfrm>
            <a:off x="6448425" y="1896745"/>
            <a:ext cx="2685415" cy="4570730"/>
          </a:xfrm>
          <a:prstGeom prst="rect">
            <a:avLst/>
          </a:prstGeom>
        </p:spPr>
      </p:pic>
      <p:pic>
        <p:nvPicPr>
          <p:cNvPr id="15" name="Picture 14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090" y="1917065"/>
            <a:ext cx="2684780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1224915"/>
            <a:ext cx="12192000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ctr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COMPARING DAILY SALES WITH AVERAGE SALES-2"/>
          <p:cNvPicPr>
            <a:picLocks noChangeAspect="1"/>
          </p:cNvPicPr>
          <p:nvPr/>
        </p:nvPicPr>
        <p:blipFill>
          <a:blip r:embed="rId1"/>
          <a:srcRect l="3552" r="1786"/>
          <a:stretch>
            <a:fillRect/>
          </a:stretch>
        </p:blipFill>
        <p:spPr>
          <a:xfrm>
            <a:off x="5654675" y="1325880"/>
            <a:ext cx="5165725" cy="4791075"/>
          </a:xfrm>
          <a:prstGeom prst="rect">
            <a:avLst/>
          </a:prstGeom>
        </p:spPr>
      </p:pic>
      <p:pic>
        <p:nvPicPr>
          <p:cNvPr id="8" name="Picture 7" descr="COMPARING DAILY SALES WITH AVERAGE SALES-1"/>
          <p:cNvPicPr>
            <a:picLocks noChangeAspect="1"/>
          </p:cNvPicPr>
          <p:nvPr/>
        </p:nvPicPr>
        <p:blipFill>
          <a:blip r:embed="rId2"/>
          <a:srcRect l="3574" r="3714"/>
          <a:stretch>
            <a:fillRect/>
          </a:stretch>
        </p:blipFill>
        <p:spPr>
          <a:xfrm>
            <a:off x="340995" y="1325880"/>
            <a:ext cx="4891405" cy="48113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1224915"/>
            <a:ext cx="6095365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ANALYSIS BY PRODUCT CATEGORY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PRODUCT CATEGO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931670"/>
            <a:ext cx="5746750" cy="2220595"/>
          </a:xfrm>
          <a:prstGeom prst="rect">
            <a:avLst/>
          </a:prstGeom>
        </p:spPr>
      </p:pic>
      <p:pic>
        <p:nvPicPr>
          <p:cNvPr id="3" name="Picture 2" descr="SALES BY PRODUCT CATEG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4271010"/>
            <a:ext cx="2589530" cy="23571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5365" y="1224915"/>
            <a:ext cx="6096635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PRODUCTS BY SALES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ALES BY PRODUCT CATEGORY"/>
          <p:cNvPicPr>
            <a:picLocks noChangeAspect="1"/>
          </p:cNvPicPr>
          <p:nvPr/>
        </p:nvPicPr>
        <p:blipFill>
          <a:blip r:embed="rId2"/>
          <a:srcRect l="5870" r="4426"/>
          <a:stretch>
            <a:fillRect/>
          </a:stretch>
        </p:blipFill>
        <p:spPr>
          <a:xfrm>
            <a:off x="7940675" y="4342765"/>
            <a:ext cx="2445385" cy="2480945"/>
          </a:xfrm>
          <a:prstGeom prst="rect">
            <a:avLst/>
          </a:prstGeom>
        </p:spPr>
      </p:pic>
      <p:pic>
        <p:nvPicPr>
          <p:cNvPr id="10" name="Picture 9" descr="SALES BY PRODUC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810" y="1724660"/>
            <a:ext cx="5882640" cy="2546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1224915"/>
            <a:ext cx="12192635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BY DAY | HOUR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AY BY HOU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280" y="1680845"/>
            <a:ext cx="9488170" cy="2924175"/>
          </a:xfrm>
          <a:prstGeom prst="rect">
            <a:avLst/>
          </a:prstGeom>
        </p:spPr>
      </p:pic>
      <p:pic>
        <p:nvPicPr>
          <p:cNvPr id="8" name="Picture 7" descr="SALES BY DAY-HO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90" y="4720590"/>
            <a:ext cx="7273290" cy="1690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1224915"/>
            <a:ext cx="12192635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FROM MONDAY TO SUNDAY FOR MONTH (MAY)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ALES FROM MONDAY TO SUNDAY FOR MONTH OF M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3960" y="2459355"/>
            <a:ext cx="3839210" cy="3491865"/>
          </a:xfrm>
          <a:prstGeom prst="rect">
            <a:avLst/>
          </a:prstGeom>
        </p:spPr>
      </p:pic>
      <p:pic>
        <p:nvPicPr>
          <p:cNvPr id="3" name="Picture 2" descr="SALE FOR M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1611630"/>
            <a:ext cx="4475480" cy="51866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3258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1224915"/>
            <a:ext cx="12192635" cy="563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FOR ALL HOURS FOR MONTH (MAY)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for hou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2225040"/>
            <a:ext cx="7690485" cy="3948430"/>
          </a:xfrm>
          <a:prstGeom prst="rect">
            <a:avLst/>
          </a:prstGeom>
        </p:spPr>
      </p:pic>
      <p:pic>
        <p:nvPicPr>
          <p:cNvPr id="7" name="Picture 6" descr="ALES FOR ALL HOURS FOR MONTH OF M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0" y="1657350"/>
            <a:ext cx="3168650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880745"/>
          </a:xfrm>
        </p:spPr>
        <p:txBody>
          <a:bodyPr>
            <a:noAutofit/>
          </a:bodyPr>
          <a:p>
            <a:pPr algn="ctr">
              <a:buClrTx/>
              <a:buSzTx/>
              <a:buFontTx/>
            </a:pPr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</a:rPr>
              <a:t>DASHBOARD IN POEWR BI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pic>
        <p:nvPicPr>
          <p:cNvPr id="4" name="Picture 3" descr="coffee-sales-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732790"/>
            <a:ext cx="10891520" cy="6125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54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PROBLEM STATEMENT</a:t>
            </a:r>
            <a:endParaRPr lang="en-US" altLang="en-GB" sz="5400">
              <a:solidFill>
                <a:schemeClr val="tx1"/>
              </a:solidFill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019175"/>
            <a:ext cx="12191365" cy="583819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GB" sz="3200">
                <a:solidFill>
                  <a:schemeClr val="accent2">
                    <a:lumMod val="50000"/>
                  </a:schemeClr>
                </a:solidFill>
                <a:latin typeface="Rockwell Extra Bold" panose="02060903040505020403" charset="0"/>
                <a:cs typeface="Rockwell Extra Bold" panose="02060903040505020403" charset="0"/>
              </a:rPr>
              <a:t>KPI'S REQUIREMENTS</a:t>
            </a:r>
            <a:endParaRPr lang="en-US" altLang="en-GB" sz="3200">
              <a:solidFill>
                <a:schemeClr val="accent2">
                  <a:lumMod val="50000"/>
                </a:schemeClr>
              </a:solidFill>
              <a:latin typeface="Rockwell Extra Bold" panose="02060903040505020403" charset="0"/>
              <a:cs typeface="Rockwell Extra Bold" panose="02060903040505020403" charset="0"/>
            </a:endParaRPr>
          </a:p>
          <a:p>
            <a:pPr marL="457200" lvl="1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Total Sales Analysis: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total sales for each respective month.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month-on-month increase or decrease in sales.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difference in sales between the selected month and the previous month.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Total Orders Analysis: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total number of orders for each respective month.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month-on-month increase or decrease in the number of orders.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difference in the number of orders between the selected month and the previous month.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Total Quantity Sold Analysis: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total quantity sold for each respective month.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month-on-month increase or decrease in the total quantity sold.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difference in the total quantity sold between the selected month and the</a:t>
            </a:r>
            <a:r>
              <a:rPr lang="en-US" alt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lang="en-US" alt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8540"/>
          </a:xfrm>
        </p:spPr>
        <p:txBody>
          <a:bodyPr/>
          <a:p>
            <a:pPr algn="ctr"/>
            <a:r>
              <a:rPr lang="en-US" altLang="en-GB" sz="5400">
                <a:solidFill>
                  <a:schemeClr val="tx1"/>
                </a:solidFill>
                <a:latin typeface="Bernard MT Condensed" panose="02050806060905020404" charset="0"/>
                <a:ea typeface="+mn-ea"/>
                <a:cs typeface="Bernard MT Condensed" panose="02050806060905020404" charset="0"/>
              </a:rPr>
              <a:t>PROBLEM STATEMENT</a:t>
            </a:r>
            <a:endParaRPr lang="en-US" altLang="en-GB" sz="5400">
              <a:solidFill>
                <a:schemeClr val="tx1"/>
              </a:solidFill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9175"/>
            <a:ext cx="12191365" cy="5838190"/>
          </a:xfrm>
        </p:spPr>
        <p:txBody>
          <a:bodyPr>
            <a:normAutofit fontScale="90000"/>
          </a:bodyPr>
          <a:p>
            <a:pPr marL="0" indent="0" algn="l">
              <a:buNone/>
            </a:pPr>
            <a:r>
              <a:rPr lang="en-US" altLang="en-GB" sz="3200">
                <a:solidFill>
                  <a:schemeClr val="accent2">
                    <a:lumMod val="50000"/>
                  </a:schemeClr>
                </a:solidFill>
                <a:latin typeface="Rockwell Extra Bold" panose="02060903040505020403" charset="0"/>
                <a:cs typeface="Rockwell Extra Bold" panose="02060903040505020403" charset="0"/>
              </a:rPr>
              <a:t>CHARTS REQUIREMENTS</a:t>
            </a:r>
            <a:endParaRPr lang="en-US" altLang="en-GB" sz="3200">
              <a:solidFill>
                <a:schemeClr val="accent2">
                  <a:lumMod val="50000"/>
                </a:schemeClr>
              </a:solidFill>
              <a:latin typeface="Rockwell Extra Bold" panose="02060903040505020403" charset="0"/>
              <a:cs typeface="Rockwell Extra Bold" panose="02060903040505020403" charset="0"/>
            </a:endParaRPr>
          </a:p>
          <a:p>
            <a:pPr lvl="1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Calendar Heat Map: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a calendar heat map that dynamically adjusts based on the selected month from a slicer.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day on the calendar will be color-coded to represent sales volume, with darker shades indicating higher sales.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tooltips to display detailed metrics (Sales, Orders, Quantity) when hovering over a specific day.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Sales Analysis by Weekdays and Weekends: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sales data into weekdays and weekends to analyze performance variations.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insights into whether sales patterns differ significantly between weekdays and weekends.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Sales Analysis by Store Location: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sales data by different store locations.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month-over-month (MoM) difference metrics based on the selected month in the slicer.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spcBef>
                <a:spcPts val="500"/>
              </a:spcBef>
              <a:buClrTx/>
              <a:buSzTx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MoM sales increase or decrease for each store location to identify trends.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2980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</a:rPr>
              <a:t>PROBLEM STATEMENT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0745"/>
            <a:ext cx="12192635" cy="59772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 sz="3200">
                <a:solidFill>
                  <a:schemeClr val="accent2">
                    <a:lumMod val="50000"/>
                  </a:schemeClr>
                </a:solidFill>
                <a:latin typeface="Rockwell Extra Bold" panose="02060903040505020403" charset="0"/>
                <a:cs typeface="Rockwell Extra Bold" panose="02060903040505020403" charset="0"/>
              </a:rPr>
              <a:t>CHARTS REQUIREMENTS</a:t>
            </a:r>
            <a:endParaRPr lang="en-US" altLang="en-GB" sz="3200">
              <a:solidFill>
                <a:schemeClr val="accent2">
                  <a:lumMod val="50000"/>
                </a:schemeClr>
              </a:solidFill>
              <a:latin typeface="Rockwell Extra Bold" panose="02060903040505020403" charset="0"/>
              <a:cs typeface="Rockwell Extra Bold" panose="02060903040505020403" charset="0"/>
            </a:endParaRPr>
          </a:p>
          <a:p>
            <a:pPr marL="457200" lvl="1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Daily Sales Analysis with Average Line: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daily sales for the selected month with a line chart.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Incorporate an average line on the chart to represent the average daily sales.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bars exceeding or falling below the average sales to identify exceptional sales days.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Sales Analysis by Product Category: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sales performance across different product categories.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insights into which product categories contribute the most to overall sales.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Top 10 Products by Sales: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display the top 10 products based on sales volume.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users to quickly visualize the best-performing products in terms of sales.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Sales Analysis by Days and Hours: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a heat map to visualize sales patterns by days and hours.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tooltips to display detailed metrics (Sales, Orders, Quantity) when hovering over a specific</a:t>
            </a:r>
            <a:r>
              <a:rPr lang="en-US" alt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day-hour.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040765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9010"/>
            <a:ext cx="12192635" cy="5889625"/>
          </a:xfrm>
        </p:spPr>
        <p:txBody>
          <a:bodyPr>
            <a:normAutofit/>
          </a:bodyPr>
          <a:p>
            <a:pPr marL="457200" indent="-457200" algn="l">
              <a:spcBef>
                <a:spcPts val="500"/>
              </a:spcBef>
              <a:buClrTx/>
              <a:buSzTx/>
              <a:buAutoNum type="arabicPeriod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DATE (transaction_date) COLUMN TO PROPER DATE FORMAT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coffee_shop_sales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transaction_date = STR_TO_DATE(transaction_date, '%d-%m-%Y');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buClrTx/>
              <a:buSzTx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Bef>
                <a:spcPts val="500"/>
              </a:spcBef>
              <a:buClrTx/>
              <a:buSzTx/>
              <a:buAutoNum type="arabicPeriod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DATE (transaction_date) COLUMN TO DATE DATA TYPE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coffee_shop_sales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COLUMN transaction_date DATE;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buClrTx/>
              <a:buSzTx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Bef>
                <a:spcPts val="500"/>
              </a:spcBef>
              <a:buClrTx/>
              <a:buSzTx/>
              <a:buAutoNum type="arabicPeriod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TIME (transaction_time)  COLUMN TO PROPER DATE FORMAT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coffee_shop_sales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transaction_time = STR_TO_DATE(transaction_time, '%H:%i:%s');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500"/>
              </a:spcBef>
              <a:buClrTx/>
              <a:buSzTx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spcBef>
                <a:spcPts val="500"/>
              </a:spcBef>
              <a:buClrTx/>
              <a:buSzTx/>
              <a:buAutoNum type="arabicPeriod"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TIME (transaction_time) COLUMN TO DATE DATA TYPE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coffee_shop_sales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COLUMN transaction_time TIME;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040765"/>
          </a:xfrm>
        </p:spPr>
        <p:txBody>
          <a:bodyPr/>
          <a:p>
            <a:pPr algn="ctr"/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  <a:sym typeface="+mn-ea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9010"/>
            <a:ext cx="12192635" cy="5889625"/>
          </a:xfrm>
        </p:spPr>
        <p:txBody>
          <a:bodyPr>
            <a:normAutofit/>
          </a:bodyPr>
          <a:p>
            <a:pPr marL="0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OF DIFFERENT COLUMNS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coffee_shop_sales;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COLUMN NAME `</a:t>
            </a:r>
            <a:r>
              <a:rPr lang="en-US" altLang="en-US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ï</a:t>
            </a:r>
            <a:r>
              <a:rPr lang="" altLang="en-US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altLang="en-US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transaction_id` to transaction_id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coffee_shop_sales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algn="l">
              <a:spcBef>
                <a:spcPts val="500"/>
              </a:spcBef>
              <a:buClrTx/>
              <a:buSzTx/>
              <a:buNone/>
            </a:pP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COLUMN `</a:t>
            </a:r>
            <a:r>
              <a:rPr lang="en-US" alt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ï</a:t>
            </a:r>
            <a:r>
              <a:rPr lang="" alt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altLang="en-US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altLang="en-GB"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transaction_id` transaction_id INT;</a:t>
            </a:r>
            <a:endParaRPr lang="en-US" altLang="en-GB" sz="2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028373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1708785"/>
            <a:ext cx="5673725" cy="3909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325880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430"/>
            <a:ext cx="12192635" cy="570293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DIFFERENCE OF SALES BETWEEN 2 MONTHS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OTAL SALES"/>
          <p:cNvPicPr>
            <a:picLocks noChangeAspect="1"/>
          </p:cNvPicPr>
          <p:nvPr/>
        </p:nvPicPr>
        <p:blipFill>
          <a:blip r:embed="rId1"/>
          <a:srcRect t="12401" b="19395"/>
          <a:stretch>
            <a:fillRect/>
          </a:stretch>
        </p:blipFill>
        <p:spPr>
          <a:xfrm>
            <a:off x="8228965" y="1554480"/>
            <a:ext cx="2134235" cy="965835"/>
          </a:xfrm>
          <a:prstGeom prst="rect">
            <a:avLst/>
          </a:prstGeom>
        </p:spPr>
      </p:pic>
      <p:pic>
        <p:nvPicPr>
          <p:cNvPr id="10" name="Picture 9" descr="TOTAL SAL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1554480"/>
            <a:ext cx="7743190" cy="966470"/>
          </a:xfrm>
          <a:prstGeom prst="rect">
            <a:avLst/>
          </a:prstGeom>
        </p:spPr>
      </p:pic>
      <p:pic>
        <p:nvPicPr>
          <p:cNvPr id="11" name="Picture 10" descr="MOM SAL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" y="3256915"/>
            <a:ext cx="11169650" cy="3401060"/>
          </a:xfrm>
          <a:prstGeom prst="rect">
            <a:avLst/>
          </a:prstGeom>
        </p:spPr>
      </p:pic>
      <p:pic>
        <p:nvPicPr>
          <p:cNvPr id="12" name="Picture 11" descr="MOM INCREASE-DECREASE SALES"/>
          <p:cNvPicPr>
            <a:picLocks noChangeAspect="1"/>
          </p:cNvPicPr>
          <p:nvPr/>
        </p:nvPicPr>
        <p:blipFill>
          <a:blip r:embed="rId4"/>
          <a:srcRect l="2886" t="12884" r="3465" b="12714"/>
          <a:stretch>
            <a:fillRect/>
          </a:stretch>
        </p:blipFill>
        <p:spPr>
          <a:xfrm>
            <a:off x="7049770" y="5039360"/>
            <a:ext cx="4822190" cy="1382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325880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430"/>
            <a:ext cx="12192635" cy="570293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ORDERS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DIFFERENCE OF ORDERS BETWEEN 2 MONTHS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TOTAL ORDERS"/>
          <p:cNvPicPr>
            <a:picLocks noChangeAspect="1"/>
          </p:cNvPicPr>
          <p:nvPr/>
        </p:nvPicPr>
        <p:blipFill>
          <a:blip r:embed="rId1"/>
          <a:srcRect t="14417" r="30602" b="15659"/>
          <a:stretch>
            <a:fillRect/>
          </a:stretch>
        </p:blipFill>
        <p:spPr>
          <a:xfrm>
            <a:off x="8669655" y="1543050"/>
            <a:ext cx="1953895" cy="1162050"/>
          </a:xfrm>
          <a:prstGeom prst="rect">
            <a:avLst/>
          </a:prstGeom>
        </p:spPr>
      </p:pic>
      <p:pic>
        <p:nvPicPr>
          <p:cNvPr id="8" name="Picture 7" descr="TOTAL ORD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543050"/>
            <a:ext cx="7842250" cy="1161415"/>
          </a:xfrm>
          <a:prstGeom prst="rect">
            <a:avLst/>
          </a:prstGeom>
        </p:spPr>
      </p:pic>
      <p:pic>
        <p:nvPicPr>
          <p:cNvPr id="9" name="Picture 8" descr="MOM ORDE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" y="3271520"/>
            <a:ext cx="6695440" cy="3488690"/>
          </a:xfrm>
          <a:prstGeom prst="rect">
            <a:avLst/>
          </a:prstGeom>
        </p:spPr>
      </p:pic>
      <p:pic>
        <p:nvPicPr>
          <p:cNvPr id="12" name="Picture 11" descr="MOM INCREASE-DECREASE ORDERS"/>
          <p:cNvPicPr>
            <a:picLocks noChangeAspect="1"/>
          </p:cNvPicPr>
          <p:nvPr/>
        </p:nvPicPr>
        <p:blipFill>
          <a:blip r:embed="rId4"/>
          <a:srcRect l="2249" t="10672" b="10502"/>
          <a:stretch>
            <a:fillRect/>
          </a:stretch>
        </p:blipFill>
        <p:spPr>
          <a:xfrm>
            <a:off x="7004050" y="4375785"/>
            <a:ext cx="4892040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325880"/>
          </a:xfrm>
        </p:spPr>
        <p:txBody>
          <a:bodyPr/>
          <a:p>
            <a:pPr algn="ctr">
              <a:buClrTx/>
              <a:buSzTx/>
              <a:buFontTx/>
            </a:pPr>
            <a:r>
              <a:rPr lang="en-US" altLang="en-GB" sz="5400">
                <a:latin typeface="Bernard MT Condensed" panose="02050806060905020404" charset="0"/>
                <a:ea typeface="+mn-ea"/>
                <a:cs typeface="Bernard MT Condensed" panose="02050806060905020404" charset="0"/>
              </a:rPr>
              <a:t>USING SQL QUERIES</a:t>
            </a:r>
            <a:endParaRPr lang="en-US" altLang="en-GB" sz="5400">
              <a:latin typeface="Bernard MT Condensed" panose="02050806060905020404" charset="0"/>
              <a:ea typeface="+mn-ea"/>
              <a:cs typeface="Bernard MT Condensed" panose="020508060609050204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4430"/>
            <a:ext cx="12192635" cy="570293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ORDERS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2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DIFFERENCE OF ORDERS BETWEEN 2 MONTHS</a:t>
            </a:r>
            <a:endParaRPr lang="en-US" altLang="en-GB" sz="22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TOTAL QUANTITY"/>
          <p:cNvPicPr>
            <a:picLocks noChangeAspect="1"/>
          </p:cNvPicPr>
          <p:nvPr/>
        </p:nvPicPr>
        <p:blipFill>
          <a:blip r:embed="rId1"/>
          <a:srcRect l="2728" r="7734" b="4591"/>
          <a:stretch>
            <a:fillRect/>
          </a:stretch>
        </p:blipFill>
        <p:spPr>
          <a:xfrm>
            <a:off x="8809355" y="1530350"/>
            <a:ext cx="2338070" cy="1187450"/>
          </a:xfrm>
          <a:prstGeom prst="rect">
            <a:avLst/>
          </a:prstGeom>
        </p:spPr>
      </p:pic>
      <p:pic>
        <p:nvPicPr>
          <p:cNvPr id="10" name="Picture 9" descr="MOM QUANT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3251200"/>
            <a:ext cx="6951345" cy="3570605"/>
          </a:xfrm>
          <a:prstGeom prst="rect">
            <a:avLst/>
          </a:prstGeom>
        </p:spPr>
      </p:pic>
      <p:pic>
        <p:nvPicPr>
          <p:cNvPr id="11" name="Picture 10" descr="QUANTITY S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" y="1530350"/>
            <a:ext cx="7707630" cy="1186815"/>
          </a:xfrm>
          <a:prstGeom prst="rect">
            <a:avLst/>
          </a:prstGeom>
        </p:spPr>
      </p:pic>
      <p:pic>
        <p:nvPicPr>
          <p:cNvPr id="12" name="Picture 11" descr="MOM INCREASE-DECREASE QUANTITY"/>
          <p:cNvPicPr>
            <a:picLocks noChangeAspect="1"/>
          </p:cNvPicPr>
          <p:nvPr/>
        </p:nvPicPr>
        <p:blipFill>
          <a:blip r:embed="rId4"/>
          <a:srcRect l="2641" r="1840" b="12723"/>
          <a:stretch>
            <a:fillRect/>
          </a:stretch>
        </p:blipFill>
        <p:spPr>
          <a:xfrm>
            <a:off x="7188835" y="4431030"/>
            <a:ext cx="4918710" cy="1210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4047</Words>
  <Application>WPS Presentation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Berlin Sans FB Demi</vt:lpstr>
      <vt:lpstr>Britannic Bold</vt:lpstr>
      <vt:lpstr>Bernard MT Condensed</vt:lpstr>
      <vt:lpstr>Rockwell Extra Bold</vt:lpstr>
      <vt:lpstr>Microsoft YaHei</vt:lpstr>
      <vt:lpstr>Arial Unicode MS</vt:lpstr>
      <vt:lpstr>Calibri Light</vt:lpstr>
      <vt:lpstr>Calibri</vt:lpstr>
      <vt:lpstr>Office Theme</vt:lpstr>
      <vt:lpstr>DATA ANALYSIS PROJECT</vt:lpstr>
      <vt:lpstr>PROBLEM STATEMENT</vt:lpstr>
      <vt:lpstr>PROBLEM STATEMENT</vt:lpstr>
      <vt:lpstr>PROBLEM STATEMENT</vt:lpstr>
      <vt:lpstr>PowerPoint 演示文稿</vt:lpstr>
      <vt:lpstr>USING SQL QUERIES</vt:lpstr>
      <vt:lpstr>PowerPoint 演示文稿</vt:lpstr>
      <vt:lpstr>USING SQL QUERIES</vt:lpstr>
      <vt:lpstr>USING SQL QUERIES</vt:lpstr>
      <vt:lpstr>PowerPoint 演示文稿</vt:lpstr>
      <vt:lpstr>PowerPoint 演示文稿</vt:lpstr>
      <vt:lpstr>USING SQL QUERIES</vt:lpstr>
      <vt:lpstr>USING SQL QUERIES</vt:lpstr>
      <vt:lpstr>USING SQL QUERIES</vt:lpstr>
      <vt:lpstr>USING SQL QUERIES</vt:lpstr>
      <vt:lpstr>USING SQL QUERIES</vt:lpstr>
      <vt:lpstr>USING SQL QUERIES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PROJECT</dc:title>
  <dc:creator/>
  <cp:lastModifiedBy>KIIT</cp:lastModifiedBy>
  <cp:revision>8</cp:revision>
  <dcterms:created xsi:type="dcterms:W3CDTF">2025-05-16T18:33:00Z</dcterms:created>
  <dcterms:modified xsi:type="dcterms:W3CDTF">2025-05-24T22:37:43Z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F796E3A06294456D98EC98FB2988A116_11</vt:lpwstr>
  </property>
  <property fmtid="{D5CDD505-2E9C-101B-9397-08002B2CF9AE}" pid="3" name="KSOProductBuildVer">
    <vt:lpwstr>2057-12.2.0.21183</vt:lpwstr>
  </property>
</Properties>
</file>