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63" r:id="rId5"/>
    <p:sldId id="264" r:id="rId6"/>
    <p:sldId id="260" r:id="rId7"/>
    <p:sldId id="265" r:id="rId8"/>
    <p:sldId id="266" r:id="rId9"/>
    <p:sldId id="267" r:id="rId10"/>
    <p:sldId id="26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20" d="100"/>
          <a:sy n="120" d="100"/>
        </p:scale>
        <p:origin x="1710"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7/30/2017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7/30/2017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7/30/2017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7/30/2017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kingburrito666/ethereum-historical-data" TargetMode="External"/><Relationship Id="rId2" Type="http://schemas.openxmlformats.org/officeDocument/2006/relationships/hyperlink" Target="https://www.kaggle.com/mczielinski/bitcoin-historical-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semioniy/predictema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1: Lightning Pitch	</a:t>
            </a:r>
            <a:endParaRPr lang="en-US" dirty="0"/>
          </a:p>
        </p:txBody>
      </p:sp>
      <p:sp>
        <p:nvSpPr>
          <p:cNvPr id="3" name="Subtitle 2"/>
          <p:cNvSpPr>
            <a:spLocks noGrp="1"/>
          </p:cNvSpPr>
          <p:nvPr>
            <p:ph type="subTitle" idx="1"/>
          </p:nvPr>
        </p:nvSpPr>
        <p:spPr/>
        <p:txBody>
          <a:bodyPr/>
          <a:lstStyle/>
          <a:p>
            <a:r>
              <a:rPr lang="en-US" dirty="0" smtClean="0"/>
              <a:t>Raymond Delacruz</a:t>
            </a:r>
            <a:endParaRPr lang="en-US" dirty="0"/>
          </a:p>
        </p:txBody>
      </p:sp>
    </p:spTree>
    <p:extLst>
      <p:ext uri="{BB962C8B-B14F-4D97-AF65-F5344CB8AC3E}">
        <p14:creationId xmlns:p14="http://schemas.microsoft.com/office/powerpoint/2010/main" val="137529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Ticketing Optimal Sell Thru Rate</a:t>
            </a:r>
            <a:endParaRPr lang="en-US" dirty="0"/>
          </a:p>
        </p:txBody>
      </p:sp>
      <p:grpSp>
        <p:nvGrpSpPr>
          <p:cNvPr id="4" name="Group 3"/>
          <p:cNvGrpSpPr/>
          <p:nvPr/>
        </p:nvGrpSpPr>
        <p:grpSpPr>
          <a:xfrm>
            <a:off x="1698011" y="2480281"/>
            <a:ext cx="2899098" cy="3761870"/>
            <a:chOff x="409328" y="1455430"/>
            <a:chExt cx="3041876" cy="3947139"/>
          </a:xfrm>
        </p:grpSpPr>
        <p:sp>
          <p:nvSpPr>
            <p:cNvPr id="5" name="Rounded Rectangle 4"/>
            <p:cNvSpPr/>
            <p:nvPr/>
          </p:nvSpPr>
          <p:spPr>
            <a:xfrm>
              <a:off x="409328"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Rectangle 5"/>
            <p:cNvSpPr/>
            <p:nvPr/>
          </p:nvSpPr>
          <p:spPr>
            <a:xfrm>
              <a:off x="727421" y="1788125"/>
              <a:ext cx="2440456" cy="3273939"/>
            </a:xfrm>
            <a:prstGeom prst="rect">
              <a:avLst/>
            </a:prstGeom>
            <a:solidFill>
              <a:schemeClr val="accent1"/>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Problem</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Price elasticity in ticket</a:t>
              </a:r>
              <a:r>
                <a:rPr kumimoji="0" lang="en-US" sz="2000" b="0" i="0" u="none" strike="noStrike" kern="0" cap="none" spc="0" normalizeH="0" noProof="0" dirty="0" smtClean="0">
                  <a:ln>
                    <a:noFill/>
                  </a:ln>
                  <a:solidFill>
                    <a:prstClr val="white"/>
                  </a:solidFill>
                  <a:effectLst/>
                  <a:uLnTx/>
                  <a:uFillTx/>
                  <a:latin typeface="Calibri" panose="020F0502020204030204"/>
                  <a:ea typeface="+mn-ea"/>
                  <a:cs typeface="+mn-cs"/>
                </a:rPr>
                <a:t> prices fluctuate and there is no concrete answer on how to maximize sales.</a:t>
              </a:r>
              <a:endParaRPr kumimoji="0" lang="en-US" sz="24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Freeform 7"/>
            <p:cNvSpPr/>
            <p:nvPr/>
          </p:nvSpPr>
          <p:spPr>
            <a:xfrm>
              <a:off x="1334002"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7594892" y="2480281"/>
            <a:ext cx="2899098" cy="3761870"/>
            <a:chOff x="5692796" y="1455430"/>
            <a:chExt cx="3041876" cy="3947139"/>
          </a:xfrm>
        </p:grpSpPr>
        <p:sp>
          <p:nvSpPr>
            <p:cNvPr id="12" name="Rounded Rectangle 11"/>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 name="Rectangle 12"/>
            <p:cNvSpPr/>
            <p:nvPr/>
          </p:nvSpPr>
          <p:spPr>
            <a:xfrm>
              <a:off x="6010888" y="1788125"/>
              <a:ext cx="2440456" cy="3273939"/>
            </a:xfrm>
            <a:prstGeom prst="rect">
              <a:avLst/>
            </a:prstGeom>
            <a:solidFill>
              <a:schemeClr val="accent6">
                <a:lumMod val="60000"/>
                <a:lumOff val="40000"/>
              </a:scheme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Hypothesis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The different</a:t>
              </a:r>
              <a:r>
                <a:rPr kumimoji="0" lang="en-US" sz="2000" b="0" i="0" u="none" strike="noStrike" kern="0" cap="none" spc="0" normalizeH="0" noProof="0" dirty="0" smtClean="0">
                  <a:ln>
                    <a:noFill/>
                  </a:ln>
                  <a:solidFill>
                    <a:prstClr val="white"/>
                  </a:solidFill>
                  <a:effectLst/>
                  <a:uLnTx/>
                  <a:uFillTx/>
                  <a:latin typeface="Calibri" panose="020F0502020204030204"/>
                  <a:ea typeface="+mn-ea"/>
                  <a:cs typeface="+mn-cs"/>
                </a:rPr>
                <a:t> genres will have specific optimal sell-thru rates.</a:t>
              </a:r>
              <a:endParaRPr kumimoji="0" lang="en-US" sz="24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 name="Freeform 14"/>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4646452" y="2480281"/>
            <a:ext cx="2899098" cy="3761870"/>
            <a:chOff x="5692796" y="1455430"/>
            <a:chExt cx="3041876" cy="3947139"/>
          </a:xfrm>
        </p:grpSpPr>
        <p:sp>
          <p:nvSpPr>
            <p:cNvPr id="19" name="Rounded Rectangle 18"/>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0" name="Rectangle 19"/>
            <p:cNvSpPr/>
            <p:nvPr/>
          </p:nvSpPr>
          <p:spPr>
            <a:xfrm>
              <a:off x="6010888" y="1788125"/>
              <a:ext cx="2440456" cy="3273939"/>
            </a:xfrm>
            <a:prstGeom prst="rect">
              <a:avLst/>
            </a:prstGeom>
            <a:solidFill>
              <a:srgbClr val="FFC000"/>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Data</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StubHub</a:t>
              </a:r>
              <a:endParaRPr kumimoji="0" lang="en-US" sz="2400" b="1"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p:txBody>
        </p:sp>
        <p:sp>
          <p:nvSpPr>
            <p:cNvPr id="22" name="Freeform 21"/>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7318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correlation between Sell-Thru Rate and price is direct. The higher the sell-thru rate the lower the average ticket price. Whereas, the lower the sell-thru rate the higher the average ticket price. </a:t>
            </a:r>
          </a:p>
          <a:p>
            <a:endParaRPr lang="en-US" dirty="0"/>
          </a:p>
          <a:p>
            <a:r>
              <a:rPr lang="en-US" dirty="0" smtClean="0"/>
              <a:t>There is currently no standard solution on optimal sell-thru rate to maximize sales at a genre level.</a:t>
            </a:r>
            <a:endParaRPr lang="en-US" dirty="0"/>
          </a:p>
        </p:txBody>
      </p:sp>
    </p:spTree>
    <p:extLst>
      <p:ext uri="{BB962C8B-B14F-4D97-AF65-F5344CB8AC3E}">
        <p14:creationId xmlns:p14="http://schemas.microsoft.com/office/powerpoint/2010/main" val="56506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StubHub</a:t>
            </a:r>
            <a:endParaRPr lang="en-US" dirty="0"/>
          </a:p>
        </p:txBody>
      </p:sp>
    </p:spTree>
    <p:extLst>
      <p:ext uri="{BB962C8B-B14F-4D97-AF65-F5344CB8AC3E}">
        <p14:creationId xmlns:p14="http://schemas.microsoft.com/office/powerpoint/2010/main" val="259815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The optimal sell-thru rate will be between 60 – 80% and will vary based on genre. </a:t>
            </a:r>
            <a:endParaRPr lang="en-US" dirty="0"/>
          </a:p>
        </p:txBody>
      </p:sp>
    </p:spTree>
    <p:extLst>
      <p:ext uri="{BB962C8B-B14F-4D97-AF65-F5344CB8AC3E}">
        <p14:creationId xmlns:p14="http://schemas.microsoft.com/office/powerpoint/2010/main" val="262724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affects cryptocurrency prices</a:t>
            </a:r>
            <a:endParaRPr lang="en-US" dirty="0"/>
          </a:p>
        </p:txBody>
      </p:sp>
      <p:grpSp>
        <p:nvGrpSpPr>
          <p:cNvPr id="4" name="Group 3"/>
          <p:cNvGrpSpPr/>
          <p:nvPr/>
        </p:nvGrpSpPr>
        <p:grpSpPr>
          <a:xfrm>
            <a:off x="1698011" y="2480281"/>
            <a:ext cx="2899098" cy="3761870"/>
            <a:chOff x="409328" y="1455430"/>
            <a:chExt cx="3041876" cy="3947139"/>
          </a:xfrm>
        </p:grpSpPr>
        <p:sp>
          <p:nvSpPr>
            <p:cNvPr id="5" name="Rounded Rectangle 4"/>
            <p:cNvSpPr/>
            <p:nvPr/>
          </p:nvSpPr>
          <p:spPr>
            <a:xfrm>
              <a:off x="409328"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Rectangle 5"/>
            <p:cNvSpPr/>
            <p:nvPr/>
          </p:nvSpPr>
          <p:spPr>
            <a:xfrm>
              <a:off x="727421" y="1788125"/>
              <a:ext cx="2440456" cy="3273939"/>
            </a:xfrm>
            <a:prstGeom prst="rect">
              <a:avLst/>
            </a:prstGeom>
            <a:solidFill>
              <a:schemeClr val="accent1"/>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Problem</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Cryptocurrency, similar to stock is unpredictable. Does negative or positive news affects it’s price?</a:t>
              </a:r>
              <a:endParaRPr kumimoji="0" lang="en-US" sz="24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Freeform 7"/>
            <p:cNvSpPr/>
            <p:nvPr/>
          </p:nvSpPr>
          <p:spPr>
            <a:xfrm>
              <a:off x="1334002"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7594892" y="2480281"/>
            <a:ext cx="2899098" cy="3761870"/>
            <a:chOff x="5692796" y="1455430"/>
            <a:chExt cx="3041876" cy="3947139"/>
          </a:xfrm>
        </p:grpSpPr>
        <p:sp>
          <p:nvSpPr>
            <p:cNvPr id="12" name="Rounded Rectangle 11"/>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 name="Rectangle 12"/>
            <p:cNvSpPr/>
            <p:nvPr/>
          </p:nvSpPr>
          <p:spPr>
            <a:xfrm>
              <a:off x="6010888" y="1788125"/>
              <a:ext cx="2440456" cy="3273939"/>
            </a:xfrm>
            <a:prstGeom prst="rect">
              <a:avLst/>
            </a:prstGeom>
            <a:solidFill>
              <a:schemeClr val="accent6">
                <a:lumMod val="60000"/>
                <a:lumOff val="40000"/>
              </a:scheme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Hypothesis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Positive news affects the price of cryptocurrency</a:t>
              </a:r>
              <a:r>
                <a:rPr kumimoji="0" lang="en-US" sz="2000" b="0" i="0" u="none" strike="noStrike" kern="0" cap="none" spc="0" normalizeH="0" noProof="0" dirty="0" smtClean="0">
                  <a:ln>
                    <a:noFill/>
                  </a:ln>
                  <a:solidFill>
                    <a:prstClr val="white"/>
                  </a:solidFill>
                  <a:effectLst/>
                  <a:uLnTx/>
                  <a:uFillTx/>
                  <a:latin typeface="Calibri" panose="020F0502020204030204"/>
                  <a:ea typeface="+mn-ea"/>
                  <a:cs typeface="+mn-cs"/>
                </a:rPr>
                <a:t> in an upward trend.</a:t>
              </a:r>
              <a:endParaRPr kumimoji="0" lang="en-US" sz="24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 name="Freeform 14"/>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4646452" y="2480281"/>
            <a:ext cx="2899098" cy="3761870"/>
            <a:chOff x="5692796" y="1455430"/>
            <a:chExt cx="3041876" cy="3947139"/>
          </a:xfrm>
        </p:grpSpPr>
        <p:sp>
          <p:nvSpPr>
            <p:cNvPr id="19" name="Rounded Rectangle 18"/>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0" name="Rectangle 19"/>
            <p:cNvSpPr/>
            <p:nvPr/>
          </p:nvSpPr>
          <p:spPr>
            <a:xfrm>
              <a:off x="6010888" y="1788125"/>
              <a:ext cx="2440456" cy="3273939"/>
            </a:xfrm>
            <a:prstGeom prst="rect">
              <a:avLst/>
            </a:prstGeom>
            <a:solidFill>
              <a:srgbClr val="FFC000"/>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Data</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hlinkClick r:id="rId2"/>
                </a:rPr>
                <a:t>Bitcoin</a:t>
              </a:r>
              <a:endPar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hlinkClick r:id="rId3"/>
                </a:rPr>
                <a:t>Ethereum</a:t>
              </a:r>
              <a:endPar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noProof="0" dirty="0" smtClean="0">
                  <a:solidFill>
                    <a:prstClr val="black">
                      <a:lumMod val="65000"/>
                      <a:lumOff val="35000"/>
                    </a:prstClr>
                  </a:solidFill>
                  <a:latin typeface="Calibri" panose="020F0502020204030204"/>
                </a:rPr>
                <a:t>Online Media</a:t>
              </a:r>
              <a:endParaRPr kumimoji="0" lang="en-US" sz="2400" b="1"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p:txBody>
        </p:sp>
        <p:sp>
          <p:nvSpPr>
            <p:cNvPr id="22" name="Freeform 21"/>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42995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marL="342900" lvl="0" indent="-342900">
              <a:lnSpc>
                <a:spcPct val="100000"/>
              </a:lnSpc>
              <a:spcBef>
                <a:spcPts val="0"/>
              </a:spcBef>
              <a:defRPr/>
            </a:pPr>
            <a:r>
              <a:rPr lang="en-US" sz="2400" kern="0" dirty="0" smtClean="0">
                <a:solidFill>
                  <a:prstClr val="white"/>
                </a:solidFill>
                <a:latin typeface="Calibri" panose="020F0502020204030204" pitchFamily="34" charset="0"/>
              </a:rPr>
              <a:t>A </a:t>
            </a:r>
            <a:r>
              <a:rPr lang="en-US" sz="2400" dirty="0" smtClean="0">
                <a:latin typeface="Calibri" panose="020F0502020204030204" pitchFamily="34" charset="0"/>
              </a:rPr>
              <a:t>cryptocurrency </a:t>
            </a:r>
            <a:r>
              <a:rPr lang="en-US" sz="2400" dirty="0">
                <a:latin typeface="Calibri" panose="020F0502020204030204" pitchFamily="34" charset="0"/>
              </a:rPr>
              <a:t>is a digital or virtual currency that uses cryptography for security. </a:t>
            </a:r>
            <a:r>
              <a:rPr lang="en-US" sz="2400" dirty="0" smtClean="0">
                <a:latin typeface="Calibri" panose="020F0502020204030204" pitchFamily="34" charset="0"/>
              </a:rPr>
              <a:t>The two most popular types of cryptocurrency are bitcoin and ethereum. With the rise in hacks, price volatility, and current stances in the political landscape cryptocurrency is as relevant as ever. In terms of how they are traded, their market values are $45B and $18.5B respectively. S</a:t>
            </a:r>
            <a:r>
              <a:rPr lang="en-US" sz="2400" kern="0" dirty="0" smtClean="0">
                <a:solidFill>
                  <a:prstClr val="white"/>
                </a:solidFill>
                <a:latin typeface="Calibri" panose="020F0502020204030204" pitchFamily="34" charset="0"/>
              </a:rPr>
              <a:t>imilar </a:t>
            </a:r>
            <a:r>
              <a:rPr lang="en-US" sz="2400" kern="0" dirty="0">
                <a:solidFill>
                  <a:prstClr val="white"/>
                </a:solidFill>
                <a:latin typeface="Calibri" panose="020F0502020204030204" pitchFamily="34" charset="0"/>
              </a:rPr>
              <a:t>to </a:t>
            </a:r>
            <a:r>
              <a:rPr lang="en-US" sz="2400" kern="0" dirty="0" smtClean="0">
                <a:solidFill>
                  <a:prstClr val="white"/>
                </a:solidFill>
                <a:latin typeface="Calibri" panose="020F0502020204030204" pitchFamily="34" charset="0"/>
              </a:rPr>
              <a:t>stock, the price changes have been </a:t>
            </a:r>
            <a:r>
              <a:rPr lang="en-US" sz="2400" kern="0" dirty="0">
                <a:solidFill>
                  <a:prstClr val="white"/>
                </a:solidFill>
                <a:latin typeface="Calibri" panose="020F0502020204030204" pitchFamily="34" charset="0"/>
              </a:rPr>
              <a:t>unpredictable</a:t>
            </a:r>
            <a:r>
              <a:rPr lang="en-US" sz="2400" kern="0" dirty="0" smtClean="0">
                <a:solidFill>
                  <a:prstClr val="white"/>
                </a:solidFill>
                <a:latin typeface="Calibri" panose="020F0502020204030204" pitchFamily="34" charset="0"/>
              </a:rPr>
              <a:t>. As an active trader, I have noticed that there have been specific media stories that have drive the prices both up and down. </a:t>
            </a:r>
            <a:r>
              <a:rPr lang="en-US" sz="2400" kern="0" dirty="0">
                <a:solidFill>
                  <a:prstClr val="white"/>
                </a:solidFill>
                <a:latin typeface="Calibri" panose="020F0502020204030204" pitchFamily="34" charset="0"/>
              </a:rPr>
              <a:t>Does negative or positive news affects it’s price?</a:t>
            </a:r>
            <a:endParaRPr lang="en-US" sz="2400" b="1" kern="0" dirty="0">
              <a:solidFill>
                <a:prstClr val="white"/>
              </a:solidFill>
              <a:latin typeface="Calibri" panose="020F0502020204030204" pitchFamily="34" charset="0"/>
            </a:endParaRPr>
          </a:p>
        </p:txBody>
      </p:sp>
    </p:spTree>
    <p:extLst>
      <p:ext uri="{BB962C8B-B14F-4D97-AF65-F5344CB8AC3E}">
        <p14:creationId xmlns:p14="http://schemas.microsoft.com/office/powerpoint/2010/main" val="127375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Picture 3"/>
          <p:cNvPicPr>
            <a:picLocks noChangeAspect="1"/>
          </p:cNvPicPr>
          <p:nvPr/>
        </p:nvPicPr>
        <p:blipFill>
          <a:blip r:embed="rId2"/>
          <a:stretch>
            <a:fillRect/>
          </a:stretch>
        </p:blipFill>
        <p:spPr>
          <a:xfrm>
            <a:off x="2337562" y="1917360"/>
            <a:ext cx="7516876" cy="3993340"/>
          </a:xfrm>
          <a:prstGeom prst="rect">
            <a:avLst/>
          </a:prstGeom>
        </p:spPr>
      </p:pic>
    </p:spTree>
    <p:extLst>
      <p:ext uri="{BB962C8B-B14F-4D97-AF65-F5344CB8AC3E}">
        <p14:creationId xmlns:p14="http://schemas.microsoft.com/office/powerpoint/2010/main" val="198572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a:bodyPr>
          <a:lstStyle/>
          <a:p>
            <a:r>
              <a:rPr lang="en-US" sz="2400" kern="0" dirty="0">
                <a:solidFill>
                  <a:prstClr val="white"/>
                </a:solidFill>
                <a:latin typeface="Calibri" panose="020F0502020204030204" pitchFamily="34" charset="0"/>
              </a:rPr>
              <a:t>Positive news affects the price of cryptocurrency in an upward trend</a:t>
            </a:r>
            <a:r>
              <a:rPr lang="en-US" sz="2400" kern="0" dirty="0" smtClean="0">
                <a:solidFill>
                  <a:prstClr val="white"/>
                </a:solidFill>
                <a:latin typeface="Calibri" panose="020F0502020204030204" pitchFamily="34" charset="0"/>
              </a:rPr>
              <a:t>.</a:t>
            </a:r>
            <a:endParaRPr lang="en-US" sz="2400" dirty="0" smtClean="0">
              <a:latin typeface="Calibri" panose="020F0502020204030204" pitchFamily="34" charset="0"/>
            </a:endParaRPr>
          </a:p>
          <a:p>
            <a:r>
              <a:rPr lang="en-US" sz="2400" kern="0" dirty="0" smtClean="0">
                <a:solidFill>
                  <a:prstClr val="white"/>
                </a:solidFill>
                <a:latin typeface="Calibri" panose="020F0502020204030204" pitchFamily="34" charset="0"/>
              </a:rPr>
              <a:t>By running a </a:t>
            </a:r>
            <a:r>
              <a:rPr lang="en-US" sz="2400" kern="0" dirty="0">
                <a:solidFill>
                  <a:prstClr val="white"/>
                </a:solidFill>
                <a:latin typeface="Calibri" panose="020F0502020204030204" pitchFamily="34" charset="0"/>
              </a:rPr>
              <a:t>regression on both </a:t>
            </a:r>
            <a:r>
              <a:rPr lang="en-US" sz="2400" kern="0" dirty="0" smtClean="0">
                <a:solidFill>
                  <a:prstClr val="white"/>
                </a:solidFill>
                <a:latin typeface="Calibri" panose="020F0502020204030204" pitchFamily="34" charset="0"/>
              </a:rPr>
              <a:t>percent </a:t>
            </a:r>
            <a:r>
              <a:rPr lang="en-US" sz="2400" kern="0" dirty="0">
                <a:solidFill>
                  <a:prstClr val="white"/>
                </a:solidFill>
                <a:latin typeface="Calibri" panose="020F0502020204030204" pitchFamily="34" charset="0"/>
              </a:rPr>
              <a:t>change and whole dollar </a:t>
            </a:r>
            <a:r>
              <a:rPr lang="en-US" sz="2400" kern="0" dirty="0" smtClean="0">
                <a:solidFill>
                  <a:prstClr val="white"/>
                </a:solidFill>
                <a:latin typeface="Calibri" panose="020F0502020204030204" pitchFamily="34" charset="0"/>
              </a:rPr>
              <a:t>amount, then we will be able to predict if the price will trend upwards or downwards.</a:t>
            </a:r>
            <a:endParaRPr lang="en-US" sz="2400" kern="0" dirty="0">
              <a:solidFill>
                <a:prstClr val="white"/>
              </a:solidFill>
              <a:latin typeface="Calibri" panose="020F0502020204030204" pitchFamily="34" charset="0"/>
            </a:endParaRPr>
          </a:p>
        </p:txBody>
      </p:sp>
    </p:spTree>
    <p:extLst>
      <p:ext uri="{BB962C8B-B14F-4D97-AF65-F5344CB8AC3E}">
        <p14:creationId xmlns:p14="http://schemas.microsoft.com/office/powerpoint/2010/main" val="412751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Pokemon Go decision tree</a:t>
            </a:r>
            <a:endParaRPr lang="en-US" dirty="0"/>
          </a:p>
        </p:txBody>
      </p:sp>
      <p:grpSp>
        <p:nvGrpSpPr>
          <p:cNvPr id="4" name="Group 3"/>
          <p:cNvGrpSpPr/>
          <p:nvPr/>
        </p:nvGrpSpPr>
        <p:grpSpPr>
          <a:xfrm>
            <a:off x="1698011" y="2480281"/>
            <a:ext cx="2899098" cy="3761870"/>
            <a:chOff x="409328" y="1455430"/>
            <a:chExt cx="3041876" cy="3947139"/>
          </a:xfrm>
        </p:grpSpPr>
        <p:sp>
          <p:nvSpPr>
            <p:cNvPr id="5" name="Rounded Rectangle 4"/>
            <p:cNvSpPr/>
            <p:nvPr/>
          </p:nvSpPr>
          <p:spPr>
            <a:xfrm>
              <a:off x="409328"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Rectangle 5"/>
            <p:cNvSpPr/>
            <p:nvPr/>
          </p:nvSpPr>
          <p:spPr>
            <a:xfrm>
              <a:off x="727422" y="1788125"/>
              <a:ext cx="2440456" cy="3273939"/>
            </a:xfrm>
            <a:prstGeom prst="rect">
              <a:avLst/>
            </a:prstGeom>
            <a:solidFill>
              <a:schemeClr val="accent1"/>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Problem</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Pokemon </a:t>
              </a: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Go can seem</a:t>
              </a:r>
              <a:r>
                <a:rPr kumimoji="0" lang="en-US" sz="2000" b="0" i="0" u="none" strike="noStrike" kern="0" cap="none" spc="0" normalizeH="0" noProof="0" dirty="0" smtClean="0">
                  <a:ln>
                    <a:noFill/>
                  </a:ln>
                  <a:solidFill>
                    <a:prstClr val="white"/>
                  </a:solidFill>
                  <a:effectLst/>
                  <a:uLnTx/>
                  <a:uFillTx/>
                  <a:latin typeface="Calibri" panose="020F0502020204030204"/>
                  <a:ea typeface="+mn-ea"/>
                  <a:cs typeface="+mn-cs"/>
                </a:rPr>
                <a:t> </a:t>
              </a: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random</a:t>
              </a:r>
              <a:r>
                <a:rPr kumimoji="0" lang="en-US" sz="2000" b="0" i="0" u="none" strike="noStrike" kern="0" cap="none" spc="0" normalizeH="0" baseline="0" noProof="0" dirty="0" smtClean="0">
                  <a:ln>
                    <a:noFill/>
                  </a:ln>
                  <a:solidFill>
                    <a:prstClr val="white"/>
                  </a:solidFill>
                  <a:effectLst/>
                  <a:uLnTx/>
                  <a:uFillTx/>
                  <a:latin typeface="Calibri" panose="020F0502020204030204"/>
                  <a:ea typeface="+mn-ea"/>
                  <a:cs typeface="+mn-cs"/>
                </a:rPr>
                <a:t>, but is</a:t>
              </a:r>
              <a:r>
                <a:rPr kumimoji="0" lang="en-US" sz="2000" b="0" i="0" u="none" strike="noStrike" kern="0" cap="none" spc="0" normalizeH="0" noProof="0" dirty="0" smtClean="0">
                  <a:ln>
                    <a:noFill/>
                  </a:ln>
                  <a:solidFill>
                    <a:prstClr val="white"/>
                  </a:solidFill>
                  <a:effectLst/>
                  <a:uLnTx/>
                  <a:uFillTx/>
                  <a:latin typeface="Calibri" panose="020F0502020204030204"/>
                  <a:ea typeface="+mn-ea"/>
                  <a:cs typeface="+mn-cs"/>
                </a:rPr>
                <a:t> their a correlation that relates to </a:t>
              </a:r>
              <a:r>
                <a:rPr lang="en-US" sz="2000" kern="0" dirty="0" smtClean="0">
                  <a:solidFill>
                    <a:prstClr val="white"/>
                  </a:solidFill>
                  <a:latin typeface="Calibri" panose="020F0502020204030204"/>
                </a:rPr>
                <a:t>where pokemon appear?</a:t>
              </a:r>
              <a:endParaRPr kumimoji="0" lang="en-US" sz="24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Freeform 7"/>
            <p:cNvSpPr/>
            <p:nvPr/>
          </p:nvSpPr>
          <p:spPr>
            <a:xfrm>
              <a:off x="1334002"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7594892" y="2480281"/>
            <a:ext cx="2899098" cy="3761870"/>
            <a:chOff x="5692796" y="1455430"/>
            <a:chExt cx="3041876" cy="3947139"/>
          </a:xfrm>
        </p:grpSpPr>
        <p:sp>
          <p:nvSpPr>
            <p:cNvPr id="12" name="Rounded Rectangle 11"/>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 name="Rectangle 12"/>
            <p:cNvSpPr/>
            <p:nvPr/>
          </p:nvSpPr>
          <p:spPr>
            <a:xfrm>
              <a:off x="6010888" y="1788125"/>
              <a:ext cx="2440456" cy="3273939"/>
            </a:xfrm>
            <a:prstGeom prst="rect">
              <a:avLst/>
            </a:prstGeom>
            <a:solidFill>
              <a:schemeClr val="accent6">
                <a:lumMod val="60000"/>
                <a:lumOff val="40000"/>
              </a:scheme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rPr>
                <a:t>Hypothesis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smtClean="0">
                  <a:ln>
                    <a:noFill/>
                  </a:ln>
                  <a:solidFill>
                    <a:prstClr val="white"/>
                  </a:solidFill>
                  <a:effectLst/>
                  <a:uLnTx/>
                  <a:uFillTx/>
                  <a:latin typeface="Calibri" panose="020F0502020204030204"/>
                  <a:ea typeface="+mn-ea"/>
                  <a:cs typeface="+mn-cs"/>
                </a:rPr>
                <a:t>It is possible to predict where pokemon will appear based on historical</a:t>
              </a:r>
              <a:r>
                <a:rPr kumimoji="0" lang="en-US" b="0" i="0" u="none" strike="noStrike" kern="0" cap="none" spc="0" normalizeH="0" noProof="0" dirty="0" smtClean="0">
                  <a:ln>
                    <a:noFill/>
                  </a:ln>
                  <a:solidFill>
                    <a:prstClr val="white"/>
                  </a:solidFill>
                  <a:effectLst/>
                  <a:uLnTx/>
                  <a:uFillTx/>
                  <a:latin typeface="Calibri" panose="020F0502020204030204"/>
                  <a:ea typeface="+mn-ea"/>
                  <a:cs typeface="+mn-cs"/>
                </a:rPr>
                <a:t> data.</a:t>
              </a:r>
              <a:endParaRPr kumimoji="0" lang="en-US"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 name="Freeform 14"/>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4646452" y="2480281"/>
            <a:ext cx="2899098" cy="3761870"/>
            <a:chOff x="5692796" y="1455430"/>
            <a:chExt cx="3041876" cy="3947139"/>
          </a:xfrm>
        </p:grpSpPr>
        <p:sp>
          <p:nvSpPr>
            <p:cNvPr id="19" name="Rounded Rectangle 18"/>
            <p:cNvSpPr/>
            <p:nvPr/>
          </p:nvSpPr>
          <p:spPr>
            <a:xfrm>
              <a:off x="5692796" y="1455430"/>
              <a:ext cx="3041876" cy="3947139"/>
            </a:xfrm>
            <a:prstGeom prst="roundRect">
              <a:avLst>
                <a:gd name="adj" fmla="val 5238"/>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0" name="Rectangle 19"/>
            <p:cNvSpPr/>
            <p:nvPr/>
          </p:nvSpPr>
          <p:spPr>
            <a:xfrm>
              <a:off x="6010888" y="1788125"/>
              <a:ext cx="2440456" cy="3273939"/>
            </a:xfrm>
            <a:prstGeom prst="rect">
              <a:avLst/>
            </a:prstGeom>
            <a:solidFill>
              <a:srgbClr val="FFC000"/>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Data</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smtClean="0">
                  <a:ln>
                    <a:noFill/>
                  </a:ln>
                  <a:solidFill>
                    <a:prstClr val="black">
                      <a:lumMod val="65000"/>
                      <a:lumOff val="35000"/>
                    </a:prstClr>
                  </a:solidFill>
                  <a:effectLst/>
                  <a:uLnTx/>
                  <a:uFillTx/>
                  <a:latin typeface="Calibri" panose="020F0502020204030204"/>
                  <a:ea typeface="+mn-ea"/>
                  <a:cs typeface="+mn-cs"/>
                  <a:hlinkClick r:id="rId2"/>
                </a:rPr>
                <a:t>Kaggle</a:t>
              </a:r>
              <a:endParaRPr lang="en-US" sz="2000" kern="0" dirty="0">
                <a:solidFill>
                  <a:prstClr val="black">
                    <a:lumMod val="65000"/>
                    <a:lumOff val="35000"/>
                  </a:prstClr>
                </a:solidFill>
                <a:latin typeface="Calibri" panose="020F0502020204030204"/>
              </a:endParaRPr>
            </a:p>
          </p:txBody>
        </p:sp>
        <p:sp>
          <p:nvSpPr>
            <p:cNvPr id="22" name="Freeform 21"/>
            <p:cNvSpPr/>
            <p:nvPr/>
          </p:nvSpPr>
          <p:spPr>
            <a:xfrm>
              <a:off x="6617469" y="1477160"/>
              <a:ext cx="2095473" cy="2651974"/>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solidFill>
              <a:sysClr val="window" lastClr="FFFFFF">
                <a:lumMod val="95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3860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rPr>
              <a:t>PokemonGo is a mobile augmented reality </a:t>
            </a:r>
            <a:r>
              <a:rPr lang="en-US" sz="2400" dirty="0" smtClean="0">
                <a:latin typeface="Calibri" panose="020F0502020204030204" pitchFamily="34" charset="0"/>
              </a:rPr>
              <a:t>game. It is available on multiple platforms including: iOS</a:t>
            </a:r>
            <a:r>
              <a:rPr lang="en-US" sz="2400" dirty="0">
                <a:latin typeface="Calibri" panose="020F0502020204030204" pitchFamily="34" charset="0"/>
              </a:rPr>
              <a:t>, Android, and Apple Watch </a:t>
            </a:r>
            <a:r>
              <a:rPr lang="en-US" sz="2400" dirty="0" smtClean="0">
                <a:latin typeface="Calibri" panose="020F0502020204030204" pitchFamily="34" charset="0"/>
              </a:rPr>
              <a:t>devices. </a:t>
            </a:r>
            <a:r>
              <a:rPr lang="en-US" sz="2400" dirty="0">
                <a:latin typeface="Calibri" panose="020F0502020204030204" pitchFamily="34" charset="0"/>
              </a:rPr>
              <a:t>In the game, players use a mobile device's GPS capability to locate, capture, battle, and train virtual creatures, called </a:t>
            </a:r>
            <a:r>
              <a:rPr lang="en-US" sz="2400" dirty="0" smtClean="0">
                <a:latin typeface="Calibri" panose="020F0502020204030204" pitchFamily="34" charset="0"/>
              </a:rPr>
              <a:t>Pokémon.</a:t>
            </a:r>
          </a:p>
          <a:p>
            <a:endParaRPr lang="en-US" sz="2400" dirty="0">
              <a:latin typeface="Calibri" panose="020F0502020204030204" pitchFamily="34" charset="0"/>
            </a:endParaRPr>
          </a:p>
          <a:p>
            <a:r>
              <a:rPr lang="en-US" sz="2400" dirty="0" smtClean="0">
                <a:latin typeface="Calibri" panose="020F0502020204030204" pitchFamily="34" charset="0"/>
              </a:rPr>
              <a:t>In order for a user to encounter these pokemon, there are different methods in luring or locating them. There are also multiple online sources that provide near-time data on where a pokemon is currently located. Instead of relying on these methods, if we could predict where they appear it would make playing the game less effort intensive. </a:t>
            </a:r>
            <a:endParaRPr lang="en-US" sz="2400" dirty="0">
              <a:latin typeface="Calibri" panose="020F0502020204030204" pitchFamily="34" charset="0"/>
            </a:endParaRPr>
          </a:p>
        </p:txBody>
      </p:sp>
    </p:spTree>
    <p:extLst>
      <p:ext uri="{BB962C8B-B14F-4D97-AF65-F5344CB8AC3E}">
        <p14:creationId xmlns:p14="http://schemas.microsoft.com/office/powerpoint/2010/main" val="1411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Picture 3"/>
          <p:cNvPicPr>
            <a:picLocks noChangeAspect="1"/>
          </p:cNvPicPr>
          <p:nvPr/>
        </p:nvPicPr>
        <p:blipFill>
          <a:blip r:embed="rId2"/>
          <a:stretch>
            <a:fillRect/>
          </a:stretch>
        </p:blipFill>
        <p:spPr>
          <a:xfrm>
            <a:off x="2591562" y="1805806"/>
            <a:ext cx="7008876" cy="3723465"/>
          </a:xfrm>
          <a:prstGeom prst="rect">
            <a:avLst/>
          </a:prstGeom>
        </p:spPr>
      </p:pic>
    </p:spTree>
    <p:extLst>
      <p:ext uri="{BB962C8B-B14F-4D97-AF65-F5344CB8AC3E}">
        <p14:creationId xmlns:p14="http://schemas.microsoft.com/office/powerpoint/2010/main" val="172056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kern="0" dirty="0">
                <a:solidFill>
                  <a:prstClr val="white"/>
                </a:solidFill>
                <a:latin typeface="Calibri" panose="020F0502020204030204"/>
              </a:rPr>
              <a:t>It is possible to predict where pokemon will appear based on historical </a:t>
            </a:r>
            <a:r>
              <a:rPr lang="en-US" kern="0" dirty="0" smtClean="0">
                <a:solidFill>
                  <a:prstClr val="white"/>
                </a:solidFill>
                <a:latin typeface="Calibri" panose="020F0502020204030204"/>
              </a:rPr>
              <a:t>data.</a:t>
            </a:r>
            <a:endParaRPr lang="en-US" b="1" kern="0" dirty="0">
              <a:solidFill>
                <a:prstClr val="white"/>
              </a:solidFill>
              <a:latin typeface="Calibri" panose="020F0502020204030204"/>
            </a:endParaRPr>
          </a:p>
          <a:p>
            <a:endParaRPr lang="en-US" dirty="0"/>
          </a:p>
        </p:txBody>
      </p:sp>
    </p:spTree>
    <p:extLst>
      <p:ext uri="{BB962C8B-B14F-4D97-AF65-F5344CB8AC3E}">
        <p14:creationId xmlns:p14="http://schemas.microsoft.com/office/powerpoint/2010/main" val="24006341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389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Vapor Trail</vt:lpstr>
      <vt:lpstr>Final Project 1: Lightning Pitch </vt:lpstr>
      <vt:lpstr>Media affects cryptocurrency prices</vt:lpstr>
      <vt:lpstr>Problem</vt:lpstr>
      <vt:lpstr>Data</vt:lpstr>
      <vt:lpstr>Hypothesis</vt:lpstr>
      <vt:lpstr>Pokemon Go decision tree</vt:lpstr>
      <vt:lpstr>Problem</vt:lpstr>
      <vt:lpstr>Data</vt:lpstr>
      <vt:lpstr>Hypothesis</vt:lpstr>
      <vt:lpstr>Ticketing Optimal Sell Thru Rate</vt:lpstr>
      <vt:lpstr>Problem</vt:lpstr>
      <vt:lpstr>Data</vt:lpstr>
      <vt:lpstr>Hypothesis</vt:lpstr>
    </vt:vector>
  </TitlesOfParts>
  <Company>eBay,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Lightning Pitch</dc:title>
  <dc:creator>Delacruz, Raymond</dc:creator>
  <cp:lastModifiedBy>Delacruz, Raymond</cp:lastModifiedBy>
  <cp:revision>13</cp:revision>
  <dcterms:created xsi:type="dcterms:W3CDTF">2017-07-26T23:44:59Z</dcterms:created>
  <dcterms:modified xsi:type="dcterms:W3CDTF">2017-07-30T23:20:57Z</dcterms:modified>
</cp:coreProperties>
</file>