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4" r:id="rId6"/>
    <p:sldId id="265" r:id="rId7"/>
    <p:sldId id="267" r:id="rId8"/>
    <p:sldId id="268" r:id="rId9"/>
    <p:sldId id="266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2" r:id="rId18"/>
    <p:sldId id="263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s.gov/news.release/jolts.t09.htm" TargetMode="External"/><Relationship Id="rId2" Type="http://schemas.openxmlformats.org/officeDocument/2006/relationships/hyperlink" Target="https://www.kaggle.com/ludobenistant/hr-analytic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3: </a:t>
            </a:r>
            <a:br>
              <a:rPr lang="en-US" dirty="0" smtClean="0"/>
            </a:br>
            <a:r>
              <a:rPr lang="en-US" dirty="0" smtClean="0"/>
              <a:t>Why Employees Leave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Raymond Delacruz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2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– Test | Train | Split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score when fitted from original dataset using 9 neighbors: </a:t>
            </a:r>
            <a:r>
              <a:rPr lang="en-US" altLang="en-US" dirty="0">
                <a:cs typeface="Courier New" panose="02070309020205020404" pitchFamily="49" charset="0"/>
              </a:rPr>
              <a:t>0.9425961730782052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endParaRPr lang="en-US" altLang="en-US" sz="800" dirty="0"/>
          </a:p>
          <a:p>
            <a:r>
              <a:rPr lang="en-US" altLang="en-US" dirty="0" smtClean="0"/>
              <a:t>Accuracy score when training and testing with 80% of the data frame: 0.931733333333</a:t>
            </a:r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Cross Validation accuracy score: 0.94119768588122432</a:t>
            </a:r>
          </a:p>
          <a:p>
            <a:endParaRPr lang="en-US" altLang="en-US" dirty="0"/>
          </a:p>
          <a:p>
            <a:r>
              <a:rPr lang="en-US" altLang="en-US" dirty="0" smtClean="0"/>
              <a:t>Score is above the </a:t>
            </a:r>
            <a:r>
              <a:rPr lang="en-US" altLang="en-US" b="1" dirty="0" smtClean="0"/>
              <a:t>null accuracy score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70394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| Train | </a:t>
            </a:r>
            <a:r>
              <a:rPr lang="en-US" dirty="0" smtClean="0"/>
              <a:t>Split (w/ Salary)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score when fitted from original dataset using 9 neighbors: </a:t>
            </a:r>
            <a:r>
              <a:rPr lang="en-US" altLang="en-US" dirty="0" smtClean="0">
                <a:cs typeface="Courier New" panose="02070309020205020404" pitchFamily="49" charset="0"/>
              </a:rPr>
              <a:t>0.93939595973064871</a:t>
            </a:r>
            <a:endParaRPr lang="en-US" altLang="en-US" sz="800" dirty="0"/>
          </a:p>
          <a:p>
            <a:r>
              <a:rPr lang="en-US" altLang="en-US" dirty="0"/>
              <a:t>Accuracy score when training and testing with 80% of the </a:t>
            </a:r>
            <a:r>
              <a:rPr lang="en-US" altLang="en-US" dirty="0" smtClean="0"/>
              <a:t>data frame: 0.9285333333333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Cross Validation accuracy score: </a:t>
            </a:r>
            <a:r>
              <a:rPr lang="en-US" altLang="en-US" dirty="0" smtClean="0"/>
              <a:t>0.94079730808118234</a:t>
            </a:r>
          </a:p>
          <a:p>
            <a:endParaRPr lang="en-US" altLang="en-US" dirty="0"/>
          </a:p>
          <a:p>
            <a:r>
              <a:rPr lang="en-US" altLang="en-US" dirty="0"/>
              <a:t>Score is above the </a:t>
            </a:r>
            <a:r>
              <a:rPr lang="en-US" altLang="en-US" b="1" dirty="0"/>
              <a:t>null accuracy </a:t>
            </a:r>
            <a:r>
              <a:rPr lang="en-US" altLang="en-US" b="1" dirty="0" smtClean="0"/>
              <a:t>score, </a:t>
            </a:r>
            <a:r>
              <a:rPr lang="en-US" altLang="en-US" dirty="0" smtClean="0"/>
              <a:t>but all of these scores are </a:t>
            </a:r>
            <a:r>
              <a:rPr lang="en-US" altLang="en-US" u="sng" dirty="0" smtClean="0"/>
              <a:t>lower </a:t>
            </a:r>
            <a:r>
              <a:rPr lang="en-US" altLang="en-US" dirty="0" smtClean="0"/>
              <a:t>than initial model </a:t>
            </a:r>
            <a:r>
              <a:rPr lang="en-US" altLang="en-US" b="1" dirty="0" smtClean="0"/>
              <a:t>without</a:t>
            </a:r>
            <a:r>
              <a:rPr lang="en-US" altLang="en-US" dirty="0" smtClean="0"/>
              <a:t> salary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1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79" y="2449426"/>
            <a:ext cx="10993242" cy="347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9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- feature selection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Initial model includes: </a:t>
            </a:r>
          </a:p>
          <a:p>
            <a:pPr lvl="1"/>
            <a:r>
              <a:rPr lang="en-US" dirty="0" smtClean="0"/>
              <a:t>Satisfaction level, average monthly hours, and number of projects</a:t>
            </a:r>
          </a:p>
          <a:p>
            <a:endParaRPr lang="en-US" dirty="0"/>
          </a:p>
          <a:p>
            <a:r>
              <a:rPr lang="en-US" dirty="0" smtClean="0"/>
              <a:t>After creating a decision tree, see higher levels of correlation with different features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93" y="2194559"/>
            <a:ext cx="5334000" cy="40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3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| Train | </a:t>
            </a:r>
            <a:r>
              <a:rPr lang="en-US" dirty="0" smtClean="0"/>
              <a:t>Split (New Model)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score when fitted from original dataset using 9 neighbors: </a:t>
            </a:r>
            <a:r>
              <a:rPr lang="en-US" altLang="en-US" dirty="0" smtClean="0">
                <a:cs typeface="Courier New" panose="02070309020205020404" pitchFamily="49" charset="0"/>
              </a:rPr>
              <a:t>0.96833122208147204</a:t>
            </a:r>
          </a:p>
          <a:p>
            <a:endParaRPr lang="en-US" altLang="en-US" sz="800" dirty="0"/>
          </a:p>
          <a:p>
            <a:r>
              <a:rPr lang="en-US" altLang="en-US" dirty="0" smtClean="0"/>
              <a:t>Accuracy </a:t>
            </a:r>
            <a:r>
              <a:rPr lang="en-US" altLang="en-US" dirty="0"/>
              <a:t>score when training and testing with 80% of the </a:t>
            </a:r>
            <a:r>
              <a:rPr lang="en-US" altLang="en-US" dirty="0" smtClean="0"/>
              <a:t>data frame: 0.9632</a:t>
            </a:r>
          </a:p>
          <a:p>
            <a:endParaRPr lang="en-US" altLang="en-US" dirty="0"/>
          </a:p>
          <a:p>
            <a:r>
              <a:rPr lang="en-US" altLang="en-US" dirty="0"/>
              <a:t>Cross Validation accuracy score: </a:t>
            </a:r>
            <a:r>
              <a:rPr lang="en-US" altLang="en-US" dirty="0" smtClean="0"/>
              <a:t>0.96686468713311347</a:t>
            </a:r>
          </a:p>
          <a:p>
            <a:endParaRPr lang="en-US" altLang="en-US" dirty="0"/>
          </a:p>
          <a:p>
            <a:r>
              <a:rPr lang="en-US" altLang="en-US" dirty="0"/>
              <a:t>Score is above the </a:t>
            </a:r>
            <a:r>
              <a:rPr lang="en-US" altLang="en-US" b="1" dirty="0"/>
              <a:t>null accuracy </a:t>
            </a:r>
            <a:r>
              <a:rPr lang="en-US" altLang="en-US" b="1" dirty="0" smtClean="0"/>
              <a:t>score </a:t>
            </a:r>
            <a:r>
              <a:rPr lang="en-US" altLang="en-US" dirty="0" smtClean="0"/>
              <a:t>and 2 other models with 2 new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9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 and tuning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047" y="2531659"/>
            <a:ext cx="5366207" cy="3712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47" y="2531659"/>
            <a:ext cx="5317553" cy="371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2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591" y="764373"/>
            <a:ext cx="9165609" cy="1293028"/>
          </a:xfrm>
        </p:spPr>
        <p:txBody>
          <a:bodyPr/>
          <a:lstStyle/>
          <a:p>
            <a:r>
              <a:rPr lang="en-US" dirty="0" smtClean="0"/>
              <a:t>ROC Curve – model 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194559"/>
            <a:ext cx="5334000" cy="4024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94559"/>
            <a:ext cx="5334000" cy="40241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020334" y="6441745"/>
            <a:ext cx="1637731" cy="1910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Project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33934" y="6441744"/>
            <a:ext cx="1637731" cy="1910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Class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94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Satisfaction level is the most correlated feature in the data set</a:t>
            </a:r>
          </a:p>
          <a:p>
            <a:endParaRPr lang="en-US" dirty="0"/>
          </a:p>
          <a:p>
            <a:r>
              <a:rPr lang="en-US" dirty="0" smtClean="0"/>
              <a:t>3 features made up ~ 88% of the most “important” features to split on for the decision </a:t>
            </a:r>
            <a:r>
              <a:rPr lang="en-US" dirty="0" smtClean="0"/>
              <a:t>tree (satisfaction leve</a:t>
            </a:r>
            <a:r>
              <a:rPr lang="en-US" dirty="0" smtClean="0"/>
              <a:t>l, time spent with company, last evaluation)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Data was not complete, salary was an example where creating categories based on arbitrary categories can skew some of the prediction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6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and determining different combinations of features and their relationship with each other</a:t>
            </a:r>
          </a:p>
          <a:p>
            <a:endParaRPr lang="en-US" dirty="0"/>
          </a:p>
          <a:p>
            <a:r>
              <a:rPr lang="en-US" dirty="0" smtClean="0"/>
              <a:t>Work on tuning the confusion matrix to train the model to get closer results I am specifically looking for</a:t>
            </a:r>
          </a:p>
          <a:p>
            <a:endParaRPr lang="en-US" dirty="0"/>
          </a:p>
          <a:p>
            <a:r>
              <a:rPr lang="en-US" dirty="0" smtClean="0"/>
              <a:t>Use a gini index to evaluate and optimize the decision tree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85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0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Topic/Problem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analyzes a simulated data set on why experienced employees leave. My goal is to try and predict if an employee will leave and to understand which features have the highest impact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For every employer, they want to ensure that they retain their employees for various reasons. Replacing a current employee would not only take time and resources, but the employer loses the institutional knowledge that has been placed in their employee for however long he/she worked for them. According to the Bureau of Labor Statistics, 5.2 million people separate from their jobs every month. Using different machine learning methods, I will try to answer the question: Why do employees leave?</a:t>
            </a:r>
          </a:p>
        </p:txBody>
      </p:sp>
    </p:spTree>
    <p:extLst>
      <p:ext uri="{BB962C8B-B14F-4D97-AF65-F5344CB8AC3E}">
        <p14:creationId xmlns:p14="http://schemas.microsoft.com/office/powerpoint/2010/main" val="187410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Kaggle </a:t>
            </a:r>
            <a:r>
              <a:rPr lang="en-US" dirty="0">
                <a:hlinkClick r:id="rId2"/>
              </a:rPr>
              <a:t>Data </a:t>
            </a:r>
            <a:r>
              <a:rPr lang="en-US" dirty="0" smtClean="0">
                <a:hlinkClick r:id="rId2"/>
              </a:rPr>
              <a:t>Set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Bureau of Labor Statistics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Spent with Employer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838" y="2057401"/>
            <a:ext cx="5920325" cy="296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1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Satisfaction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144" y="2057401"/>
            <a:ext cx="5997712" cy="39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7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Monthly Hours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862" y="2057401"/>
            <a:ext cx="7566028" cy="336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8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Kaggle – Human Resources Analytics</a:t>
            </a:r>
          </a:p>
          <a:p>
            <a:r>
              <a:rPr lang="en-US" dirty="0" smtClean="0"/>
              <a:t>Features include:</a:t>
            </a:r>
          </a:p>
          <a:p>
            <a:pPr marL="457200" lvl="1" indent="0">
              <a:buNone/>
            </a:pPr>
            <a:r>
              <a:rPr lang="en-US" dirty="0"/>
              <a:t>1) Satisfaction Level: Level of happiness at work. (1 = highest, 0 = lowest)</a:t>
            </a:r>
          </a:p>
          <a:p>
            <a:pPr marL="457200" lvl="1" indent="0">
              <a:buNone/>
            </a:pPr>
            <a:r>
              <a:rPr lang="en-US" dirty="0"/>
              <a:t>2) Last Evaluation: Time that has past since the employee's last evaluation.</a:t>
            </a:r>
          </a:p>
          <a:p>
            <a:pPr marL="457200" lvl="1" indent="0">
              <a:buNone/>
            </a:pPr>
            <a:r>
              <a:rPr lang="en-US" dirty="0"/>
              <a:t>3) Number of Projects: The number of projects an employee worked in during their tenure.</a:t>
            </a:r>
          </a:p>
          <a:p>
            <a:pPr marL="457200" lvl="1" indent="0">
              <a:buNone/>
            </a:pPr>
            <a:r>
              <a:rPr lang="en-US" dirty="0"/>
              <a:t>4) Average Monthly Hours: On average, the number of hours an employee works a month.</a:t>
            </a:r>
          </a:p>
          <a:p>
            <a:pPr marL="457200" lvl="1" indent="0">
              <a:buNone/>
            </a:pPr>
            <a:r>
              <a:rPr lang="en-US" dirty="0"/>
              <a:t>5) Time Spend with the Company: The number of years the employee was with their employer.</a:t>
            </a:r>
          </a:p>
          <a:p>
            <a:pPr marL="457200" lvl="1" indent="0">
              <a:buNone/>
            </a:pPr>
            <a:r>
              <a:rPr lang="en-US" dirty="0"/>
              <a:t>6) Work Accident: Shows if the employee had a work related accident. (1 = yes, 0 = no)</a:t>
            </a:r>
          </a:p>
          <a:p>
            <a:pPr marL="457200" lvl="1" indent="0">
              <a:buNone/>
            </a:pPr>
            <a:r>
              <a:rPr lang="en-US" dirty="0"/>
              <a:t>7) Left: Whether the employee left the company. (1 = yes, 0 = no)</a:t>
            </a:r>
          </a:p>
          <a:p>
            <a:pPr marL="457200" lvl="1" indent="0">
              <a:buNone/>
            </a:pPr>
            <a:r>
              <a:rPr lang="en-US" dirty="0"/>
              <a:t>8) Promotion within the last 5 years: Whether or not an employee was promoted within the past five years.</a:t>
            </a:r>
          </a:p>
          <a:p>
            <a:pPr marL="457200" lvl="1" indent="0">
              <a:buNone/>
            </a:pPr>
            <a:r>
              <a:rPr lang="en-US" dirty="0"/>
              <a:t>9) Department: The division the employee works in.</a:t>
            </a:r>
          </a:p>
          <a:p>
            <a:pPr marL="457200" lvl="1" indent="0">
              <a:buNone/>
            </a:pPr>
            <a:r>
              <a:rPr lang="en-US" dirty="0"/>
              <a:t>10) Salary: Categorical level of how much an employee is paid. (low, medium, high)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58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4" name="Pentagon 3"/>
          <p:cNvSpPr/>
          <p:nvPr/>
        </p:nvSpPr>
        <p:spPr>
          <a:xfrm>
            <a:off x="253335" y="2714355"/>
            <a:ext cx="2731331" cy="1429290"/>
          </a:xfrm>
          <a:prstGeom prst="homePlat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EDA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3238001" y="2714355"/>
            <a:ext cx="2731331" cy="1429290"/>
          </a:xfrm>
          <a:prstGeom prst="homePlat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KNN </a:t>
            </a:r>
          </a:p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Model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6222667" y="2714355"/>
            <a:ext cx="2731331" cy="1429290"/>
          </a:xfrm>
          <a:prstGeom prst="homePlat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Decision Tree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9207333" y="2714355"/>
            <a:ext cx="2731331" cy="1429290"/>
          </a:xfrm>
          <a:prstGeom prst="homePlat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KNN (Cont.)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39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Null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data set is clean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null values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distribution of how correlated each data point is with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Helps determine which features to select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Average Monthly Hours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visualization of average monthly hours compared to who left and stayed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18" y="2362200"/>
            <a:ext cx="3458989" cy="1524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273" y="2362201"/>
            <a:ext cx="3538925" cy="1524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864" y="2362200"/>
            <a:ext cx="3542312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1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Heatmap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Colorful heatmap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Correlations </a:t>
            </a:r>
            <a:r>
              <a:rPr lang="en-US" dirty="0"/>
              <a:t>between </a:t>
            </a:r>
            <a:r>
              <a:rPr lang="en-US" dirty="0" smtClean="0"/>
              <a:t>features used </a:t>
            </a:r>
            <a:r>
              <a:rPr lang="en-US" dirty="0"/>
              <a:t>in the </a:t>
            </a:r>
            <a:r>
              <a:rPr lang="en-US" dirty="0" smtClean="0"/>
              <a:t>model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Satisfaction level, number of projects, and average monthly hours worked have strong correlations </a:t>
            </a:r>
            <a:r>
              <a:rPr lang="en-US" dirty="0"/>
              <a:t>with </a:t>
            </a:r>
            <a:r>
              <a:rPr lang="en-US" dirty="0" smtClean="0"/>
              <a:t>the employees who left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80" y="746759"/>
            <a:ext cx="6510618" cy="54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6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and Method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Hypothesis</a:t>
            </a:r>
          </a:p>
          <a:p>
            <a:pPr lvl="1"/>
            <a:r>
              <a:rPr lang="en-US" dirty="0" smtClean="0"/>
              <a:t>Based </a:t>
            </a:r>
            <a:r>
              <a:rPr lang="en-US" dirty="0"/>
              <a:t>on </a:t>
            </a:r>
            <a:r>
              <a:rPr lang="en-US" dirty="0" smtClean="0"/>
              <a:t>HR </a:t>
            </a:r>
            <a:r>
              <a:rPr lang="en-US" dirty="0"/>
              <a:t>data, a machine can predict </a:t>
            </a:r>
            <a:r>
              <a:rPr lang="en-US" dirty="0" smtClean="0"/>
              <a:t>whether or not an employee will leave better than the null accuracy. However, there will be outliers that fall into the false positives and false negatives of the model.</a:t>
            </a:r>
          </a:p>
          <a:p>
            <a:endParaRPr lang="en-US" dirty="0"/>
          </a:p>
          <a:p>
            <a:r>
              <a:rPr lang="en-US" b="1" dirty="0" smtClean="0"/>
              <a:t>Method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roducing </a:t>
            </a:r>
            <a:r>
              <a:rPr lang="en-US" dirty="0"/>
              <a:t>a machine learning model that will take in features related to the </a:t>
            </a:r>
            <a:r>
              <a:rPr lang="en-US" dirty="0" smtClean="0"/>
              <a:t>employee and predict whether or not the current employees and new employees introduced to the model will leave or stay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8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Initial Features Selected: </a:t>
            </a:r>
            <a:r>
              <a:rPr lang="en-US" dirty="0"/>
              <a:t>Satisfaction level, number of projects, and average monthly hours </a:t>
            </a:r>
            <a:r>
              <a:rPr lang="en-US" dirty="0" smtClean="0"/>
              <a:t>worked</a:t>
            </a:r>
          </a:p>
          <a:p>
            <a:endParaRPr lang="en-US" dirty="0"/>
          </a:p>
          <a:p>
            <a:r>
              <a:rPr lang="en-US" b="1" dirty="0" smtClean="0"/>
              <a:t>Target </a:t>
            </a:r>
            <a:r>
              <a:rPr lang="en-US" b="1" dirty="0"/>
              <a:t>(response): </a:t>
            </a:r>
            <a:r>
              <a:rPr lang="en-US" dirty="0"/>
              <a:t>Binary classification for </a:t>
            </a:r>
            <a:r>
              <a:rPr lang="en-US" dirty="0" smtClean="0"/>
              <a:t>employees who left </a:t>
            </a:r>
            <a:r>
              <a:rPr lang="en-US" dirty="0"/>
              <a:t>(1) </a:t>
            </a:r>
            <a:r>
              <a:rPr lang="en-US" dirty="0" smtClean="0"/>
              <a:t>or stayed </a:t>
            </a:r>
            <a:r>
              <a:rPr lang="en-US" dirty="0"/>
              <a:t>(</a:t>
            </a:r>
            <a:r>
              <a:rPr lang="en-US" dirty="0" smtClean="0"/>
              <a:t>0)</a:t>
            </a:r>
          </a:p>
          <a:p>
            <a:endParaRPr lang="en-US" dirty="0" smtClean="0"/>
          </a:p>
          <a:p>
            <a:r>
              <a:rPr lang="en-US" b="1" dirty="0" smtClean="0"/>
              <a:t>Null Accuracy (score to beat): </a:t>
            </a:r>
            <a:r>
              <a:rPr lang="en-US" dirty="0"/>
              <a:t>0.68752187609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Train</a:t>
            </a:r>
            <a:r>
              <a:rPr lang="en-US" b="1" dirty="0"/>
              <a:t>: </a:t>
            </a:r>
            <a:r>
              <a:rPr lang="en-US" dirty="0"/>
              <a:t>on </a:t>
            </a:r>
            <a:r>
              <a:rPr lang="en-US" dirty="0" smtClean="0"/>
              <a:t>current HR Analytics data set</a:t>
            </a:r>
          </a:p>
          <a:p>
            <a:endParaRPr lang="en-US" dirty="0"/>
          </a:p>
          <a:p>
            <a:r>
              <a:rPr lang="en-US" b="1" dirty="0" smtClean="0"/>
              <a:t>Predict</a:t>
            </a:r>
            <a:r>
              <a:rPr lang="en-US" b="1" dirty="0"/>
              <a:t>: </a:t>
            </a:r>
            <a:r>
              <a:rPr lang="en-US" dirty="0"/>
              <a:t>on </a:t>
            </a:r>
            <a:r>
              <a:rPr lang="en-US" dirty="0" smtClean="0"/>
              <a:t>current HR analytics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7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Initial model was fitted with 1 neighbor, but it was not accurate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Accuracy decreases as more neighbors are added.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Focused on using the point at the elbow to enable a balance of overfit and accuracy to provide a broader generalization of the data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878" y="1228286"/>
            <a:ext cx="5873886" cy="499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294</TotalTime>
  <Words>947</Words>
  <Application>Microsoft Office PowerPoint</Application>
  <PresentationFormat>Widescreen</PresentationFormat>
  <Paragraphs>116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Courier New</vt:lpstr>
      <vt:lpstr>Vapor Trail</vt:lpstr>
      <vt:lpstr>Final Project 3:  Why Employees Leave</vt:lpstr>
      <vt:lpstr>Topic/Problem</vt:lpstr>
      <vt:lpstr>Data Set</vt:lpstr>
      <vt:lpstr>Process</vt:lpstr>
      <vt:lpstr>Exploratory Data Analysis</vt:lpstr>
      <vt:lpstr>Heatmap</vt:lpstr>
      <vt:lpstr>Hypothesis and Method</vt:lpstr>
      <vt:lpstr>Machine learning models</vt:lpstr>
      <vt:lpstr>K-Nearest Neighbor</vt:lpstr>
      <vt:lpstr>KNN – Test | Train | Split</vt:lpstr>
      <vt:lpstr>Test | Train | Split (w/ Salary)</vt:lpstr>
      <vt:lpstr>Decision Tree</vt:lpstr>
      <vt:lpstr>tree - feature selection</vt:lpstr>
      <vt:lpstr>Test | Train | Split (New Model)</vt:lpstr>
      <vt:lpstr>Confusion matrix and tuning</vt:lpstr>
      <vt:lpstr>ROC Curve – model evaluation</vt:lpstr>
      <vt:lpstr>Conclusion</vt:lpstr>
      <vt:lpstr>Next Steps</vt:lpstr>
      <vt:lpstr>aPPENDIX</vt:lpstr>
      <vt:lpstr>References</vt:lpstr>
      <vt:lpstr>Time Spent with Employer</vt:lpstr>
      <vt:lpstr>Satisfaction level</vt:lpstr>
      <vt:lpstr>Average Monthly Hours</vt:lpstr>
    </vt:vector>
  </TitlesOfParts>
  <Company>eBay,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Lightning Pitch</dc:title>
  <dc:creator>Delacruz, Raymond</dc:creator>
  <cp:lastModifiedBy>Delacruz, Raymond</cp:lastModifiedBy>
  <cp:revision>39</cp:revision>
  <dcterms:created xsi:type="dcterms:W3CDTF">2017-07-26T23:44:59Z</dcterms:created>
  <dcterms:modified xsi:type="dcterms:W3CDTF">2017-08-31T00:15:44Z</dcterms:modified>
</cp:coreProperties>
</file>