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5F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8/24/2020</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8/24/2020</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8/24/2020</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Honey,_I_Shrunk_the_Kids_(franchis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24CEE8-5271-418D-B5A6-9005BB5B7F56}"/>
              </a:ext>
            </a:extLst>
          </p:cNvPr>
          <p:cNvSpPr>
            <a:spLocks noGrp="1"/>
          </p:cNvSpPr>
          <p:nvPr>
            <p:ph type="subTitle" idx="1"/>
          </p:nvPr>
        </p:nvSpPr>
        <p:spPr>
          <a:xfrm>
            <a:off x="3443959" y="3343275"/>
            <a:ext cx="4792597" cy="495105"/>
          </a:xfrm>
        </p:spPr>
        <p:txBody>
          <a:bodyPr/>
          <a:lstStyle/>
          <a:p>
            <a:r>
              <a:rPr lang="en-US" dirty="0"/>
              <a:t>Data Analytics - SQL Capstone</a:t>
            </a:r>
          </a:p>
        </p:txBody>
      </p:sp>
      <p:sp>
        <p:nvSpPr>
          <p:cNvPr id="4" name="Title 3">
            <a:extLst>
              <a:ext uri="{FF2B5EF4-FFF2-40B4-BE49-F238E27FC236}">
                <a16:creationId xmlns:a16="http://schemas.microsoft.com/office/drawing/2014/main" id="{0BFED601-A5E5-48B4-9DAE-286551005B40}"/>
              </a:ext>
            </a:extLst>
          </p:cNvPr>
          <p:cNvSpPr txBox="1">
            <a:spLocks noGrp="1"/>
          </p:cNvSpPr>
          <p:nvPr>
            <p:ph type="ctrTitle"/>
          </p:nvPr>
        </p:nvSpPr>
        <p:spPr>
          <a:xfrm>
            <a:off x="2492375" y="1834144"/>
            <a:ext cx="8562975" cy="1509131"/>
          </a:xfrm>
          <a:prstGeom prst="rect">
            <a:avLst/>
          </a:prstGeom>
          <a:noFill/>
        </p:spPr>
        <p:txBody>
          <a:bodyPr wrap="square" l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30" normalizeH="0" baseline="0" noProof="0" dirty="0">
                <a:ln>
                  <a:noFill/>
                </a:ln>
                <a:solidFill>
                  <a:srgbClr val="0E2C61"/>
                </a:solidFill>
                <a:effectLst/>
                <a:uLnTx/>
                <a:uFillTx/>
                <a:latin typeface="Avenir Next Regular"/>
                <a:ea typeface="+mn-ea"/>
                <a:cs typeface="Avenir Next Regular"/>
              </a:rPr>
              <a:t>Financial Assistance Case  Metrics</a:t>
            </a:r>
          </a:p>
          <a:p>
            <a:pPr marL="0" marR="0" lvl="0" indent="0" algn="l" defTabSz="457200" rtl="0" eaLnBrk="1" fontAlgn="auto" latinLnBrk="0" hangingPunct="1">
              <a:lnSpc>
                <a:spcPts val="3200"/>
              </a:lnSpc>
              <a:spcBef>
                <a:spcPts val="0"/>
              </a:spcBef>
              <a:spcAft>
                <a:spcPts val="0"/>
              </a:spcAft>
              <a:buClrTx/>
              <a:buSzTx/>
              <a:buFontTx/>
              <a:buNone/>
              <a:tabLst/>
              <a:defRPr/>
            </a:pPr>
            <a:r>
              <a:rPr kumimoji="0" lang="en-US" sz="2000" b="0" i="0" u="none" strike="noStrike" kern="1200" cap="none" spc="-10" normalizeH="0" baseline="0" noProof="0" dirty="0">
                <a:ln>
                  <a:noFill/>
                </a:ln>
                <a:solidFill>
                  <a:schemeClr val="accent6">
                    <a:lumMod val="75000"/>
                  </a:schemeClr>
                </a:solidFill>
                <a:effectLst/>
                <a:uLnTx/>
                <a:uFillTx/>
                <a:latin typeface="Avenir Next Regular"/>
                <a:ea typeface="+mn-ea"/>
                <a:cs typeface="Avenir Next Regular"/>
              </a:rPr>
              <a:t>Saturday, June 27, 2020</a:t>
            </a:r>
          </a:p>
          <a:p>
            <a:pPr marL="0" marR="0" lvl="0" indent="0" algn="l" defTabSz="457200" rtl="0" eaLnBrk="1" fontAlgn="auto" latinLnBrk="0" hangingPunct="1">
              <a:lnSpc>
                <a:spcPts val="3200"/>
              </a:lnSpc>
              <a:spcBef>
                <a:spcPts val="0"/>
              </a:spcBef>
              <a:spcAft>
                <a:spcPts val="0"/>
              </a:spcAft>
              <a:buClrTx/>
              <a:buSzTx/>
              <a:buFontTx/>
              <a:buNone/>
              <a:tabLst/>
              <a:defRPr/>
            </a:pPr>
            <a:r>
              <a:rPr lang="en-US" sz="2000" spc="-10" dirty="0">
                <a:solidFill>
                  <a:srgbClr val="002060"/>
                </a:solidFill>
                <a:latin typeface="Avenir Next Regular"/>
                <a:cs typeface="Avenir Next Regular"/>
              </a:rPr>
              <a:t>Regine N. Denerville</a:t>
            </a:r>
            <a:endParaRPr kumimoji="0" lang="en-US" sz="2000" b="0" i="0" u="none" strike="noStrike" kern="1200" cap="none" spc="-10" normalizeH="0" baseline="0" noProof="0" dirty="0">
              <a:ln>
                <a:noFill/>
              </a:ln>
              <a:solidFill>
                <a:srgbClr val="002060"/>
              </a:solidFill>
              <a:effectLst/>
              <a:uLnTx/>
              <a:uFillTx/>
              <a:latin typeface="Avenir Next Regular"/>
              <a:cs typeface="Avenir Next Regular"/>
            </a:endParaRPr>
          </a:p>
        </p:txBody>
      </p:sp>
    </p:spTree>
    <p:extLst>
      <p:ext uri="{BB962C8B-B14F-4D97-AF65-F5344CB8AC3E}">
        <p14:creationId xmlns:p14="http://schemas.microsoft.com/office/powerpoint/2010/main" val="303679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D6F3E3D-8FB0-4F4B-A7C7-D0AB52B7AA44}"/>
              </a:ext>
            </a:extLst>
          </p:cNvPr>
          <p:cNvSpPr txBox="1">
            <a:spLocks/>
          </p:cNvSpPr>
          <p:nvPr/>
        </p:nvSpPr>
        <p:spPr>
          <a:xfrm>
            <a:off x="653014" y="565617"/>
            <a:ext cx="4497720" cy="672874"/>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a:ln>
                  <a:noFill/>
                </a:ln>
                <a:solidFill>
                  <a:sysClr val="windowText" lastClr="000000"/>
                </a:solidFill>
                <a:effectLst/>
                <a:uLnTx/>
                <a:uFillTx/>
                <a:latin typeface="Gill Sans MT" panose="020B0502020104020203"/>
                <a:ea typeface="+mj-ea"/>
                <a:cs typeface="+mj-cs"/>
              </a:rPr>
              <a:t>Project – Query 2</a:t>
            </a:r>
            <a:endParaRPr kumimoji="0" lang="en-US" sz="32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endParaRPr>
          </a:p>
        </p:txBody>
      </p:sp>
      <p:pic>
        <p:nvPicPr>
          <p:cNvPr id="4" name="Graphic 3" descr="Thought bubble">
            <a:extLst>
              <a:ext uri="{FF2B5EF4-FFF2-40B4-BE49-F238E27FC236}">
                <a16:creationId xmlns:a16="http://schemas.microsoft.com/office/drawing/2014/main" id="{6FB658F3-D707-4BC8-98FF-5C343752CA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70766" y="93550"/>
            <a:ext cx="2268220" cy="1617007"/>
          </a:xfrm>
          <a:prstGeom prst="rect">
            <a:avLst/>
          </a:prstGeom>
        </p:spPr>
      </p:pic>
      <p:pic>
        <p:nvPicPr>
          <p:cNvPr id="5" name="Graphic 4" descr="Question mark">
            <a:extLst>
              <a:ext uri="{FF2B5EF4-FFF2-40B4-BE49-F238E27FC236}">
                <a16:creationId xmlns:a16="http://schemas.microsoft.com/office/drawing/2014/main" id="{ABAC7FC1-5BED-4C92-BA06-B2AB190B5E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6832" y="419250"/>
            <a:ext cx="616087" cy="616087"/>
          </a:xfrm>
          <a:prstGeom prst="rect">
            <a:avLst/>
          </a:prstGeom>
        </p:spPr>
      </p:pic>
      <p:sp>
        <p:nvSpPr>
          <p:cNvPr id="6" name="Content Placeholder 3">
            <a:extLst>
              <a:ext uri="{FF2B5EF4-FFF2-40B4-BE49-F238E27FC236}">
                <a16:creationId xmlns:a16="http://schemas.microsoft.com/office/drawing/2014/main" id="{E27E59F9-D878-4439-A9F7-7B56218D16AA}"/>
              </a:ext>
            </a:extLst>
          </p:cNvPr>
          <p:cNvSpPr txBox="1">
            <a:spLocks/>
          </p:cNvSpPr>
          <p:nvPr/>
        </p:nvSpPr>
        <p:spPr>
          <a:xfrm>
            <a:off x="2539688" y="1423411"/>
            <a:ext cx="5442986" cy="574292"/>
          </a:xfrm>
          <a:prstGeom prst="rect">
            <a:avLst/>
          </a:prstGeom>
        </p:spPr>
        <p:txBody>
          <a:bodyPr>
            <a:normAutofit fontScale="2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5600" dirty="0">
                <a:latin typeface="Gill Sans MT" panose="020B0502020104020203" pitchFamily="34" charset="0"/>
              </a:rPr>
              <a:t> </a:t>
            </a:r>
            <a:r>
              <a:rPr lang="en-US" sz="5600" i="1" dirty="0">
                <a:latin typeface="Gill Sans MT" panose="020B0502020104020203" pitchFamily="34" charset="0"/>
              </a:rPr>
              <a:t>Identify visits with cases created within less than 30 days.</a:t>
            </a:r>
          </a:p>
          <a:p>
            <a:r>
              <a:rPr lang="en-US" sz="5600" i="1" dirty="0">
                <a:solidFill>
                  <a:srgbClr val="FF0000"/>
                </a:solidFill>
                <a:latin typeface="Gill Sans MT" panose="020B0502020104020203" pitchFamily="34" charset="0"/>
              </a:rPr>
              <a:t>I ran into some errors as shown below…</a:t>
            </a:r>
          </a:p>
          <a:p>
            <a:endParaRPr lang="en-US" dirty="0"/>
          </a:p>
        </p:txBody>
      </p:sp>
      <p:pic>
        <p:nvPicPr>
          <p:cNvPr id="7" name="Picture 6">
            <a:extLst>
              <a:ext uri="{FF2B5EF4-FFF2-40B4-BE49-F238E27FC236}">
                <a16:creationId xmlns:a16="http://schemas.microsoft.com/office/drawing/2014/main" id="{1BF07E96-6375-4EBF-8172-006DD2ACB714}"/>
              </a:ext>
            </a:extLst>
          </p:cNvPr>
          <p:cNvPicPr>
            <a:picLocks noChangeAspect="1"/>
          </p:cNvPicPr>
          <p:nvPr/>
        </p:nvPicPr>
        <p:blipFill>
          <a:blip r:embed="rId6"/>
          <a:stretch>
            <a:fillRect/>
          </a:stretch>
        </p:blipFill>
        <p:spPr>
          <a:xfrm>
            <a:off x="856695" y="2845763"/>
            <a:ext cx="7188404" cy="1166745"/>
          </a:xfrm>
          <a:prstGeom prst="rect">
            <a:avLst/>
          </a:prstGeom>
        </p:spPr>
      </p:pic>
      <p:pic>
        <p:nvPicPr>
          <p:cNvPr id="8" name="Picture 7">
            <a:extLst>
              <a:ext uri="{FF2B5EF4-FFF2-40B4-BE49-F238E27FC236}">
                <a16:creationId xmlns:a16="http://schemas.microsoft.com/office/drawing/2014/main" id="{D23CD5D9-0AA8-45B7-9624-19124B53B5CD}"/>
              </a:ext>
            </a:extLst>
          </p:cNvPr>
          <p:cNvPicPr>
            <a:picLocks noChangeAspect="1"/>
          </p:cNvPicPr>
          <p:nvPr/>
        </p:nvPicPr>
        <p:blipFill>
          <a:blip r:embed="rId7"/>
          <a:stretch>
            <a:fillRect/>
          </a:stretch>
        </p:blipFill>
        <p:spPr>
          <a:xfrm>
            <a:off x="856695" y="4415907"/>
            <a:ext cx="7178662" cy="1425063"/>
          </a:xfrm>
          <a:prstGeom prst="rect">
            <a:avLst/>
          </a:prstGeom>
        </p:spPr>
      </p:pic>
      <p:pic>
        <p:nvPicPr>
          <p:cNvPr id="9" name="Graphic 8" descr="Close">
            <a:extLst>
              <a:ext uri="{FF2B5EF4-FFF2-40B4-BE49-F238E27FC236}">
                <a16:creationId xmlns:a16="http://schemas.microsoft.com/office/drawing/2014/main" id="{A7195BD5-999F-4688-96AE-A082E94282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43947" y="3049065"/>
            <a:ext cx="948820" cy="963443"/>
          </a:xfrm>
          <a:prstGeom prst="rect">
            <a:avLst/>
          </a:prstGeom>
        </p:spPr>
      </p:pic>
      <p:pic>
        <p:nvPicPr>
          <p:cNvPr id="10" name="Graphic 9" descr="Close">
            <a:extLst>
              <a:ext uri="{FF2B5EF4-FFF2-40B4-BE49-F238E27FC236}">
                <a16:creationId xmlns:a16="http://schemas.microsoft.com/office/drawing/2014/main" id="{787A9AFB-65C2-47DB-86EE-6512393626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43947" y="4646716"/>
            <a:ext cx="948820" cy="963443"/>
          </a:xfrm>
          <a:prstGeom prst="rect">
            <a:avLst/>
          </a:prstGeom>
        </p:spPr>
      </p:pic>
    </p:spTree>
    <p:extLst>
      <p:ext uri="{BB962C8B-B14F-4D97-AF65-F5344CB8AC3E}">
        <p14:creationId xmlns:p14="http://schemas.microsoft.com/office/powerpoint/2010/main" val="283152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AAB0E1F-9BC7-492E-962C-B6EB011F3D3C}"/>
              </a:ext>
            </a:extLst>
          </p:cNvPr>
          <p:cNvSpPr txBox="1">
            <a:spLocks/>
          </p:cNvSpPr>
          <p:nvPr/>
        </p:nvSpPr>
        <p:spPr>
          <a:xfrm>
            <a:off x="563815" y="388202"/>
            <a:ext cx="6571343" cy="607221"/>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a:ln>
                  <a:noFill/>
                </a:ln>
                <a:solidFill>
                  <a:sysClr val="windowText" lastClr="000000"/>
                </a:solidFill>
                <a:effectLst/>
                <a:uLnTx/>
                <a:uFillTx/>
                <a:latin typeface="Gill Sans MT" panose="020B0502020104020203"/>
                <a:ea typeface="+mj-ea"/>
                <a:cs typeface="+mj-cs"/>
              </a:rPr>
              <a:t>Project - Query 2 corrected</a:t>
            </a:r>
            <a:endParaRPr kumimoji="0" lang="en-US" sz="32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endParaRPr>
          </a:p>
        </p:txBody>
      </p:sp>
      <p:sp>
        <p:nvSpPr>
          <p:cNvPr id="5" name="Content Placeholder 3">
            <a:extLst>
              <a:ext uri="{FF2B5EF4-FFF2-40B4-BE49-F238E27FC236}">
                <a16:creationId xmlns:a16="http://schemas.microsoft.com/office/drawing/2014/main" id="{9E124045-3D8A-4128-90F5-ADD0EBB9DCDA}"/>
              </a:ext>
            </a:extLst>
          </p:cNvPr>
          <p:cNvSpPr txBox="1">
            <a:spLocks/>
          </p:cNvSpPr>
          <p:nvPr/>
        </p:nvSpPr>
        <p:spPr>
          <a:xfrm>
            <a:off x="2342909" y="1350140"/>
            <a:ext cx="7506182" cy="883774"/>
          </a:xfrm>
          <a:prstGeom prst="rect">
            <a:avLst/>
          </a:prstGeom>
        </p:spPr>
        <p:txBody>
          <a:bodyPr vert="horz" lIns="91440" tIns="45720" rIns="91440" bIns="45720" rtlCol="0">
            <a:normAutofit fontScale="32500" lnSpcReduction="20000"/>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28600" marR="0" lvl="0" indent="-228600" algn="l" defTabSz="685800" rtl="0" eaLnBrk="1" fontAlgn="auto" latinLnBrk="0" hangingPunct="1">
              <a:lnSpc>
                <a:spcPct val="120000"/>
              </a:lnSpc>
              <a:spcBef>
                <a:spcPts val="1000"/>
              </a:spcBef>
              <a:spcAft>
                <a:spcPts val="0"/>
              </a:spcAft>
              <a:buClr>
                <a:srgbClr val="94B6D2"/>
              </a:buClr>
              <a:buSzPct val="100000"/>
              <a:buFont typeface="Arial" panose="020B0604020202020204" pitchFamily="34" charset="0"/>
              <a:buChar char="•"/>
              <a:tabLst/>
              <a:defRPr/>
            </a:pPr>
            <a:r>
              <a:rPr kumimoji="0" lang="en-US" sz="4300" b="0" i="0" u="none" strike="noStrike" kern="1200" cap="none" spc="0" normalizeH="0" baseline="0" noProof="0" dirty="0">
                <a:ln>
                  <a:noFill/>
                </a:ln>
                <a:solidFill>
                  <a:sysClr val="windowText" lastClr="000000"/>
                </a:solidFill>
                <a:effectLst/>
                <a:uLnTx/>
                <a:uFillTx/>
                <a:latin typeface="Gill Sans MT" panose="020B0502020104020203"/>
                <a:ea typeface="+mn-ea"/>
                <a:cs typeface="+mn-cs"/>
              </a:rPr>
              <a:t>After many trials, I was able to find a successful script where I was able to identify 43 rows with cases created less than or equal to 30 days from the discharge date; Indicating that 43 patients have seen a Financial Counselor for Financial Assistance.</a:t>
            </a:r>
          </a:p>
          <a:p>
            <a:pPr marL="228600" marR="0" lvl="0" indent="-228600" algn="l" defTabSz="685800" rtl="0" eaLnBrk="1" fontAlgn="auto" latinLnBrk="0" hangingPunct="1">
              <a:lnSpc>
                <a:spcPct val="120000"/>
              </a:lnSpc>
              <a:spcBef>
                <a:spcPts val="1000"/>
              </a:spcBef>
              <a:spcAft>
                <a:spcPts val="0"/>
              </a:spcAft>
              <a:buClr>
                <a:srgbClr val="94B6D2"/>
              </a:buClr>
              <a:buSzPct val="100000"/>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Gill Sans MT" panose="020B0502020104020203"/>
              <a:ea typeface="+mn-ea"/>
              <a:cs typeface="+mn-cs"/>
            </a:endParaRPr>
          </a:p>
        </p:txBody>
      </p:sp>
      <p:pic>
        <p:nvPicPr>
          <p:cNvPr id="6" name="Picture 5">
            <a:extLst>
              <a:ext uri="{FF2B5EF4-FFF2-40B4-BE49-F238E27FC236}">
                <a16:creationId xmlns:a16="http://schemas.microsoft.com/office/drawing/2014/main" id="{FB08DB7B-A14F-4985-9368-0259889BE25D}"/>
              </a:ext>
            </a:extLst>
          </p:cNvPr>
          <p:cNvPicPr>
            <a:picLocks noChangeAspect="1"/>
          </p:cNvPicPr>
          <p:nvPr/>
        </p:nvPicPr>
        <p:blipFill>
          <a:blip r:embed="rId2"/>
          <a:stretch>
            <a:fillRect/>
          </a:stretch>
        </p:blipFill>
        <p:spPr>
          <a:xfrm>
            <a:off x="1134320" y="2497699"/>
            <a:ext cx="9120850" cy="3359091"/>
          </a:xfrm>
          <a:prstGeom prst="rect">
            <a:avLst/>
          </a:prstGeom>
        </p:spPr>
      </p:pic>
    </p:spTree>
    <p:extLst>
      <p:ext uri="{BB962C8B-B14F-4D97-AF65-F5344CB8AC3E}">
        <p14:creationId xmlns:p14="http://schemas.microsoft.com/office/powerpoint/2010/main" val="274983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849C5E-28D9-4B31-A30E-D2442E131204}"/>
              </a:ext>
            </a:extLst>
          </p:cNvPr>
          <p:cNvSpPr txBox="1">
            <a:spLocks/>
          </p:cNvSpPr>
          <p:nvPr/>
        </p:nvSpPr>
        <p:spPr>
          <a:xfrm>
            <a:off x="702711" y="642844"/>
            <a:ext cx="4181805" cy="607222"/>
          </a:xfrm>
          <a:prstGeom prst="rect">
            <a:avLst/>
          </a:prstGeom>
        </p:spPr>
        <p:txBody>
          <a:bodyPr vert="horz" lIns="91440" tIns="45720" rIns="91440" bIns="45720" rtlCol="0" anchor="t">
            <a:normAutofit fontScale="97500"/>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a:ln>
                  <a:noFill/>
                </a:ln>
                <a:solidFill>
                  <a:sysClr val="windowText" lastClr="000000"/>
                </a:solidFill>
                <a:effectLst/>
                <a:uLnTx/>
                <a:uFillTx/>
                <a:latin typeface="Gill Sans MT" panose="020B0502020104020203"/>
                <a:ea typeface="+mj-ea"/>
                <a:cs typeface="+mj-cs"/>
              </a:rPr>
              <a:t>Query 2 Outcome</a:t>
            </a:r>
            <a:endParaRPr kumimoji="0" lang="en-US" sz="32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endParaRPr>
          </a:p>
        </p:txBody>
      </p:sp>
      <p:sp>
        <p:nvSpPr>
          <p:cNvPr id="5" name="Content Placeholder 3">
            <a:extLst>
              <a:ext uri="{FF2B5EF4-FFF2-40B4-BE49-F238E27FC236}">
                <a16:creationId xmlns:a16="http://schemas.microsoft.com/office/drawing/2014/main" id="{05DCDF4D-30DE-42B8-B873-2BF5E47BC819}"/>
              </a:ext>
            </a:extLst>
          </p:cNvPr>
          <p:cNvSpPr txBox="1">
            <a:spLocks/>
          </p:cNvSpPr>
          <p:nvPr/>
        </p:nvSpPr>
        <p:spPr>
          <a:xfrm>
            <a:off x="7307486" y="516380"/>
            <a:ext cx="3524435" cy="178879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Gill Sans MT" panose="020B0502020104020203" pitchFamily="34" charset="0"/>
              </a:rPr>
              <a:t>11 columns and 43 rows were found with cases less than or equal to 30 days from the discharge date; indicating that these patients have seen a Financial Counselor for Financial Assistance. We choose 30 days because a patients eligibility for insurance can change within 30 days or less.</a:t>
            </a:r>
          </a:p>
          <a:p>
            <a:r>
              <a:rPr lang="en-US" sz="1400" dirty="0">
                <a:latin typeface="Gill Sans MT" panose="020B0502020104020203" pitchFamily="34" charset="0"/>
              </a:rPr>
              <a:t>These visits would be considered as </a:t>
            </a:r>
            <a:r>
              <a:rPr lang="en-US" sz="1400" dirty="0">
                <a:solidFill>
                  <a:srgbClr val="00B050"/>
                </a:solidFill>
                <a:latin typeface="Gill Sans MT" panose="020B0502020104020203" pitchFamily="34" charset="0"/>
              </a:rPr>
              <a:t>Complete</a:t>
            </a:r>
            <a:r>
              <a:rPr lang="en-US" sz="1400" dirty="0">
                <a:latin typeface="Gill Sans MT" panose="020B0502020104020203" pitchFamily="34" charset="0"/>
              </a:rPr>
              <a:t>.</a:t>
            </a:r>
          </a:p>
          <a:p>
            <a:endParaRPr lang="en-US" sz="1400" dirty="0">
              <a:latin typeface="Gill Sans MT" panose="020B0502020104020203" pitchFamily="34" charset="0"/>
            </a:endParaRPr>
          </a:p>
        </p:txBody>
      </p:sp>
      <p:pic>
        <p:nvPicPr>
          <p:cNvPr id="6" name="Picture 5">
            <a:extLst>
              <a:ext uri="{FF2B5EF4-FFF2-40B4-BE49-F238E27FC236}">
                <a16:creationId xmlns:a16="http://schemas.microsoft.com/office/drawing/2014/main" id="{3994E41A-55F4-4525-836A-DE9624695B10}"/>
              </a:ext>
            </a:extLst>
          </p:cNvPr>
          <p:cNvPicPr>
            <a:picLocks noChangeAspect="1"/>
          </p:cNvPicPr>
          <p:nvPr/>
        </p:nvPicPr>
        <p:blipFill>
          <a:blip r:embed="rId2"/>
          <a:stretch>
            <a:fillRect/>
          </a:stretch>
        </p:blipFill>
        <p:spPr>
          <a:xfrm>
            <a:off x="2152106" y="2252639"/>
            <a:ext cx="3322608" cy="723963"/>
          </a:xfrm>
          <a:prstGeom prst="rect">
            <a:avLst/>
          </a:prstGeom>
        </p:spPr>
      </p:pic>
      <p:pic>
        <p:nvPicPr>
          <p:cNvPr id="7" name="Picture 6">
            <a:extLst>
              <a:ext uri="{FF2B5EF4-FFF2-40B4-BE49-F238E27FC236}">
                <a16:creationId xmlns:a16="http://schemas.microsoft.com/office/drawing/2014/main" id="{16E68DA9-4EA8-42AC-8E7D-F01DEA2F02B2}"/>
              </a:ext>
            </a:extLst>
          </p:cNvPr>
          <p:cNvPicPr>
            <a:picLocks noChangeAspect="1"/>
          </p:cNvPicPr>
          <p:nvPr/>
        </p:nvPicPr>
        <p:blipFill>
          <a:blip r:embed="rId3"/>
          <a:stretch>
            <a:fillRect/>
          </a:stretch>
        </p:blipFill>
        <p:spPr>
          <a:xfrm>
            <a:off x="1284790" y="2976602"/>
            <a:ext cx="8819909" cy="3076957"/>
          </a:xfrm>
          <a:prstGeom prst="rect">
            <a:avLst/>
          </a:prstGeom>
        </p:spPr>
      </p:pic>
    </p:spTree>
    <p:extLst>
      <p:ext uri="{BB962C8B-B14F-4D97-AF65-F5344CB8AC3E}">
        <p14:creationId xmlns:p14="http://schemas.microsoft.com/office/powerpoint/2010/main" val="8442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9BB9D6F-1DA3-4943-AE40-55C48C84D739}"/>
              </a:ext>
            </a:extLst>
          </p:cNvPr>
          <p:cNvSpPr txBox="1">
            <a:spLocks/>
          </p:cNvSpPr>
          <p:nvPr/>
        </p:nvSpPr>
        <p:spPr>
          <a:xfrm>
            <a:off x="444670" y="542467"/>
            <a:ext cx="4717639" cy="649724"/>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a:ln>
                  <a:noFill/>
                </a:ln>
                <a:solidFill>
                  <a:sysClr val="windowText" lastClr="000000"/>
                </a:solidFill>
                <a:effectLst/>
                <a:uLnTx/>
                <a:uFillTx/>
                <a:latin typeface="Gill Sans MT" panose="020B0502020104020203"/>
                <a:ea typeface="+mj-ea"/>
                <a:cs typeface="+mj-cs"/>
              </a:rPr>
              <a:t>Project – Query 3 </a:t>
            </a:r>
            <a:endParaRPr kumimoji="0" lang="en-US" sz="32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endParaRPr>
          </a:p>
        </p:txBody>
      </p:sp>
      <p:sp>
        <p:nvSpPr>
          <p:cNvPr id="5" name="Content Placeholder 3">
            <a:extLst>
              <a:ext uri="{FF2B5EF4-FFF2-40B4-BE49-F238E27FC236}">
                <a16:creationId xmlns:a16="http://schemas.microsoft.com/office/drawing/2014/main" id="{B3500747-A38C-4AC9-BDE0-A9D8275CCCCE}"/>
              </a:ext>
            </a:extLst>
          </p:cNvPr>
          <p:cNvSpPr txBox="1">
            <a:spLocks/>
          </p:cNvSpPr>
          <p:nvPr/>
        </p:nvSpPr>
        <p:spPr>
          <a:xfrm>
            <a:off x="3687233" y="1338566"/>
            <a:ext cx="4817533" cy="410711"/>
          </a:xfrm>
          <a:prstGeom prst="rect">
            <a:avLst/>
          </a:prstGeom>
        </p:spPr>
        <p:txBody>
          <a:bodyPr vert="horz" lIns="91440" tIns="45720" rIns="91440" bIns="45720" rtlCol="0">
            <a:normAutofit fontScale="92500" lnSpcReduction="10000"/>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28600" marR="0" lvl="0" indent="-228600" algn="l" defTabSz="685800" rtl="0" eaLnBrk="1" fontAlgn="auto" latinLnBrk="0" hangingPunct="1">
              <a:lnSpc>
                <a:spcPct val="120000"/>
              </a:lnSpc>
              <a:spcBef>
                <a:spcPts val="1000"/>
              </a:spcBef>
              <a:spcAft>
                <a:spcPts val="0"/>
              </a:spcAft>
              <a:buClr>
                <a:srgbClr val="94B6D2"/>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Gill Sans MT" panose="020B0502020104020203"/>
                <a:ea typeface="+mn-ea"/>
                <a:cs typeface="+mn-cs"/>
              </a:rPr>
              <a:t> </a:t>
            </a:r>
            <a:r>
              <a:rPr kumimoji="0" lang="en-US" sz="2000" b="0" i="1" u="none" strike="noStrike" kern="1200" cap="none" spc="0" normalizeH="0" baseline="0" noProof="0" dirty="0">
                <a:ln>
                  <a:noFill/>
                </a:ln>
                <a:solidFill>
                  <a:sysClr val="windowText" lastClr="000000"/>
                </a:solidFill>
                <a:effectLst/>
                <a:uLnTx/>
                <a:uFillTx/>
                <a:latin typeface="Gill Sans MT" panose="020B0502020104020203"/>
                <a:ea typeface="+mn-ea"/>
                <a:cs typeface="+mn-cs"/>
              </a:rPr>
              <a:t>Identify visits </a:t>
            </a:r>
            <a:r>
              <a:rPr kumimoji="0" lang="en-US" sz="2000" b="0" i="1" u="sng" strike="noStrike" kern="1200" cap="none" spc="0" normalizeH="0" baseline="0" noProof="0" dirty="0">
                <a:ln>
                  <a:noFill/>
                </a:ln>
                <a:solidFill>
                  <a:sysClr val="windowText" lastClr="000000"/>
                </a:solidFill>
                <a:effectLst/>
                <a:uLnTx/>
                <a:uFillTx/>
                <a:latin typeface="Gill Sans MT" panose="020B0502020104020203"/>
                <a:ea typeface="+mn-ea"/>
                <a:cs typeface="+mn-cs"/>
              </a:rPr>
              <a:t>without</a:t>
            </a:r>
            <a:r>
              <a:rPr kumimoji="0" lang="en-US" sz="2000" b="0" i="1" u="none" strike="noStrike" kern="1200" cap="none" spc="0" normalizeH="0" baseline="0" noProof="0" dirty="0">
                <a:ln>
                  <a:noFill/>
                </a:ln>
                <a:solidFill>
                  <a:sysClr val="windowText" lastClr="000000"/>
                </a:solidFill>
                <a:effectLst/>
                <a:uLnTx/>
                <a:uFillTx/>
                <a:latin typeface="Gill Sans MT" panose="020B0502020104020203"/>
                <a:ea typeface="+mn-ea"/>
                <a:cs typeface="+mn-cs"/>
              </a:rPr>
              <a:t> any cases created.</a:t>
            </a:r>
            <a:endParaRPr kumimoji="0" lang="en-US" sz="2000" b="0" i="1" u="none" strike="noStrike" kern="1200" cap="none" spc="0" normalizeH="0" baseline="0" noProof="0" dirty="0">
              <a:ln>
                <a:noFill/>
              </a:ln>
              <a:solidFill>
                <a:srgbClr val="FF0000"/>
              </a:solidFill>
              <a:effectLst/>
              <a:uLnTx/>
              <a:uFillTx/>
              <a:latin typeface="Gill Sans MT" panose="020B0502020104020203"/>
              <a:ea typeface="+mn-ea"/>
              <a:cs typeface="+mn-cs"/>
            </a:endParaRPr>
          </a:p>
          <a:p>
            <a:pPr marL="228600" marR="0" lvl="0" indent="-228600" algn="l" defTabSz="685800" rtl="0" eaLnBrk="1" fontAlgn="auto" latinLnBrk="0" hangingPunct="1">
              <a:lnSpc>
                <a:spcPct val="120000"/>
              </a:lnSpc>
              <a:spcBef>
                <a:spcPts val="1000"/>
              </a:spcBef>
              <a:spcAft>
                <a:spcPts val="0"/>
              </a:spcAft>
              <a:buClr>
                <a:srgbClr val="94B6D2"/>
              </a:buClr>
              <a:buSzPct val="100000"/>
              <a:buFont typeface="Arial" panose="020B0604020202020204" pitchFamily="34" charset="0"/>
              <a:buChar char="•"/>
              <a:tabLst/>
              <a:defRPr/>
            </a:pPr>
            <a:endParaRPr kumimoji="0" lang="en-US" sz="2000" b="0" i="0" u="none" strike="noStrike" kern="1200" cap="none" spc="0" normalizeH="0" baseline="0" noProof="0" dirty="0">
              <a:ln>
                <a:noFill/>
              </a:ln>
              <a:solidFill>
                <a:sysClr val="windowText" lastClr="000000"/>
              </a:solidFill>
              <a:effectLst/>
              <a:uLnTx/>
              <a:uFillTx/>
              <a:latin typeface="Gill Sans MT" panose="020B0502020104020203"/>
              <a:ea typeface="+mn-ea"/>
              <a:cs typeface="+mn-cs"/>
            </a:endParaRPr>
          </a:p>
        </p:txBody>
      </p:sp>
      <p:pic>
        <p:nvPicPr>
          <p:cNvPr id="6" name="Picture 5">
            <a:extLst>
              <a:ext uri="{FF2B5EF4-FFF2-40B4-BE49-F238E27FC236}">
                <a16:creationId xmlns:a16="http://schemas.microsoft.com/office/drawing/2014/main" id="{524D79AB-3052-472C-921A-3C918A962013}"/>
              </a:ext>
            </a:extLst>
          </p:cNvPr>
          <p:cNvPicPr>
            <a:picLocks noChangeAspect="1"/>
          </p:cNvPicPr>
          <p:nvPr/>
        </p:nvPicPr>
        <p:blipFill>
          <a:blip r:embed="rId2"/>
          <a:stretch>
            <a:fillRect/>
          </a:stretch>
        </p:blipFill>
        <p:spPr>
          <a:xfrm>
            <a:off x="1635259" y="2047705"/>
            <a:ext cx="8921482" cy="3612315"/>
          </a:xfrm>
          <a:prstGeom prst="rect">
            <a:avLst/>
          </a:prstGeom>
        </p:spPr>
      </p:pic>
    </p:spTree>
    <p:extLst>
      <p:ext uri="{BB962C8B-B14F-4D97-AF65-F5344CB8AC3E}">
        <p14:creationId xmlns:p14="http://schemas.microsoft.com/office/powerpoint/2010/main" val="94022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6A160D6-B7CE-4232-8ECC-14450DF4CCA3}"/>
              </a:ext>
            </a:extLst>
          </p:cNvPr>
          <p:cNvSpPr txBox="1">
            <a:spLocks/>
          </p:cNvSpPr>
          <p:nvPr/>
        </p:nvSpPr>
        <p:spPr>
          <a:xfrm>
            <a:off x="656413" y="573396"/>
            <a:ext cx="4147082" cy="66509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a:ln>
                  <a:noFill/>
                </a:ln>
                <a:solidFill>
                  <a:sysClr val="windowText" lastClr="000000"/>
                </a:solidFill>
                <a:effectLst/>
                <a:uLnTx/>
                <a:uFillTx/>
                <a:latin typeface="Gill Sans MT" panose="020B0502020104020203"/>
                <a:ea typeface="+mj-ea"/>
                <a:cs typeface="+mj-cs"/>
              </a:rPr>
              <a:t>Query 3 Outcome</a:t>
            </a:r>
            <a:endParaRPr kumimoji="0" lang="en-US" sz="32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endParaRPr>
          </a:p>
        </p:txBody>
      </p:sp>
      <p:sp>
        <p:nvSpPr>
          <p:cNvPr id="4" name="Content Placeholder 3">
            <a:extLst>
              <a:ext uri="{FF2B5EF4-FFF2-40B4-BE49-F238E27FC236}">
                <a16:creationId xmlns:a16="http://schemas.microsoft.com/office/drawing/2014/main" id="{BA75117A-54DF-4C88-8AE5-3A226E5B001A}"/>
              </a:ext>
            </a:extLst>
          </p:cNvPr>
          <p:cNvSpPr txBox="1">
            <a:spLocks/>
          </p:cNvSpPr>
          <p:nvPr/>
        </p:nvSpPr>
        <p:spPr>
          <a:xfrm>
            <a:off x="7656711" y="1238491"/>
            <a:ext cx="3524435" cy="1288643"/>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100"/>
              <a:t>11 columns and 12 rows were found </a:t>
            </a:r>
            <a:r>
              <a:rPr lang="en-US" sz="1100" u="sng">
                <a:solidFill>
                  <a:srgbClr val="FF0000"/>
                </a:solidFill>
              </a:rPr>
              <a:t>without</a:t>
            </a:r>
            <a:r>
              <a:rPr lang="en-US" sz="1100"/>
              <a:t> cases created; indicating that these patients have not seen a Financial Counselor for Financial Assistance. </a:t>
            </a:r>
          </a:p>
          <a:p>
            <a:r>
              <a:rPr lang="en-US" sz="1100"/>
              <a:t>These visits would be considered </a:t>
            </a:r>
            <a:r>
              <a:rPr lang="en-US" sz="1100">
                <a:solidFill>
                  <a:srgbClr val="FF0000"/>
                </a:solidFill>
              </a:rPr>
              <a:t>In-Complete</a:t>
            </a:r>
            <a:r>
              <a:rPr lang="en-US" sz="1100"/>
              <a:t>.</a:t>
            </a:r>
            <a:endParaRPr lang="en-US" sz="1100" dirty="0"/>
          </a:p>
        </p:txBody>
      </p:sp>
      <p:pic>
        <p:nvPicPr>
          <p:cNvPr id="5" name="Picture 4">
            <a:extLst>
              <a:ext uri="{FF2B5EF4-FFF2-40B4-BE49-F238E27FC236}">
                <a16:creationId xmlns:a16="http://schemas.microsoft.com/office/drawing/2014/main" id="{C841989E-F95E-4998-B390-105069040CD0}"/>
              </a:ext>
            </a:extLst>
          </p:cNvPr>
          <p:cNvPicPr>
            <a:picLocks noChangeAspect="1"/>
          </p:cNvPicPr>
          <p:nvPr/>
        </p:nvPicPr>
        <p:blipFill>
          <a:blip r:embed="rId2"/>
          <a:stretch>
            <a:fillRect/>
          </a:stretch>
        </p:blipFill>
        <p:spPr>
          <a:xfrm>
            <a:off x="752354" y="1841275"/>
            <a:ext cx="3002540" cy="685859"/>
          </a:xfrm>
          <a:prstGeom prst="rect">
            <a:avLst/>
          </a:prstGeom>
        </p:spPr>
      </p:pic>
      <p:pic>
        <p:nvPicPr>
          <p:cNvPr id="6" name="Picture 5">
            <a:extLst>
              <a:ext uri="{FF2B5EF4-FFF2-40B4-BE49-F238E27FC236}">
                <a16:creationId xmlns:a16="http://schemas.microsoft.com/office/drawing/2014/main" id="{71DE5848-0670-4172-A77E-720ADA6BB30F}"/>
              </a:ext>
            </a:extLst>
          </p:cNvPr>
          <p:cNvPicPr>
            <a:picLocks noChangeAspect="1"/>
          </p:cNvPicPr>
          <p:nvPr/>
        </p:nvPicPr>
        <p:blipFill>
          <a:blip r:embed="rId3"/>
          <a:stretch>
            <a:fillRect/>
          </a:stretch>
        </p:blipFill>
        <p:spPr>
          <a:xfrm>
            <a:off x="752354" y="2651876"/>
            <a:ext cx="9915646" cy="3357981"/>
          </a:xfrm>
          <a:prstGeom prst="rect">
            <a:avLst/>
          </a:prstGeom>
        </p:spPr>
      </p:pic>
    </p:spTree>
    <p:extLst>
      <p:ext uri="{BB962C8B-B14F-4D97-AF65-F5344CB8AC3E}">
        <p14:creationId xmlns:p14="http://schemas.microsoft.com/office/powerpoint/2010/main" val="121092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87FF0F-B7BD-45C7-915C-BE5CE9786AB6}"/>
              </a:ext>
            </a:extLst>
          </p:cNvPr>
          <p:cNvSpPr txBox="1">
            <a:spLocks/>
          </p:cNvSpPr>
          <p:nvPr/>
        </p:nvSpPr>
        <p:spPr>
          <a:xfrm>
            <a:off x="305773" y="542467"/>
            <a:ext cx="5064880" cy="603427"/>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a:ln>
                  <a:noFill/>
                </a:ln>
                <a:solidFill>
                  <a:sysClr val="windowText" lastClr="000000"/>
                </a:solidFill>
                <a:effectLst/>
                <a:uLnTx/>
                <a:uFillTx/>
                <a:latin typeface="Gill Sans MT" panose="020B0502020104020203"/>
                <a:ea typeface="+mj-ea"/>
                <a:cs typeface="+mj-cs"/>
              </a:rPr>
              <a:t>Project – ER Diagram</a:t>
            </a:r>
            <a:endParaRPr kumimoji="0" lang="en-US" sz="32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endParaRPr>
          </a:p>
        </p:txBody>
      </p:sp>
      <p:sp>
        <p:nvSpPr>
          <p:cNvPr id="4" name="Rectangle 3" descr="Skeleton">
            <a:extLst>
              <a:ext uri="{FF2B5EF4-FFF2-40B4-BE49-F238E27FC236}">
                <a16:creationId xmlns:a16="http://schemas.microsoft.com/office/drawing/2014/main" id="{F6E96BEA-B117-4C12-B7A0-B63120213C7B}"/>
              </a:ext>
            </a:extLst>
          </p:cNvPr>
          <p:cNvSpPr/>
          <p:nvPr/>
        </p:nvSpPr>
        <p:spPr>
          <a:xfrm>
            <a:off x="585383" y="1551009"/>
            <a:ext cx="734132" cy="60342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t="-11000" b="-11000"/>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grpSp>
        <p:nvGrpSpPr>
          <p:cNvPr id="5" name="Group 4">
            <a:extLst>
              <a:ext uri="{FF2B5EF4-FFF2-40B4-BE49-F238E27FC236}">
                <a16:creationId xmlns:a16="http://schemas.microsoft.com/office/drawing/2014/main" id="{B1327A0D-8586-4740-8E47-2FE8B6AD0DB0}"/>
              </a:ext>
            </a:extLst>
          </p:cNvPr>
          <p:cNvGrpSpPr/>
          <p:nvPr/>
        </p:nvGrpSpPr>
        <p:grpSpPr>
          <a:xfrm>
            <a:off x="1105621" y="2154436"/>
            <a:ext cx="1623837" cy="1485113"/>
            <a:chOff x="296781" y="634512"/>
            <a:chExt cx="1623837" cy="1485113"/>
          </a:xfrm>
          <a:scene3d>
            <a:camera prst="orthographicFront">
              <a:rot lat="0" lon="0" rev="0"/>
            </a:camera>
            <a:lightRig rig="contrasting" dir="t">
              <a:rot lat="0" lon="0" rev="1200000"/>
            </a:lightRig>
          </a:scene3d>
        </p:grpSpPr>
        <p:sp>
          <p:nvSpPr>
            <p:cNvPr id="6" name="Rectangle 5">
              <a:extLst>
                <a:ext uri="{FF2B5EF4-FFF2-40B4-BE49-F238E27FC236}">
                  <a16:creationId xmlns:a16="http://schemas.microsoft.com/office/drawing/2014/main" id="{02CB144F-0A99-45BE-8DAA-AB81721BE5C0}"/>
                </a:ext>
              </a:extLst>
            </p:cNvPr>
            <p:cNvSpPr/>
            <p:nvPr/>
          </p:nvSpPr>
          <p:spPr>
            <a:xfrm>
              <a:off x="296781" y="634512"/>
              <a:ext cx="1623837" cy="1485113"/>
            </a:xfrm>
            <a:prstGeom prst="rect">
              <a:avLst/>
            </a:prstGeom>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EFD8233D-932E-4FEE-A083-AB7778226C43}"/>
                </a:ext>
              </a:extLst>
            </p:cNvPr>
            <p:cNvSpPr txBox="1"/>
            <p:nvPr/>
          </p:nvSpPr>
          <p:spPr>
            <a:xfrm>
              <a:off x="296781" y="634512"/>
              <a:ext cx="1623837" cy="148511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1120" tIns="165326"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pt_id (PK)</a:t>
              </a:r>
            </a:p>
            <a:p>
              <a:pPr marL="57150" lvl="1" indent="-57150" algn="l" defTabSz="444500">
                <a:lnSpc>
                  <a:spcPct val="90000"/>
                </a:lnSpc>
                <a:spcBef>
                  <a:spcPct val="0"/>
                </a:spcBef>
                <a:spcAft>
                  <a:spcPct val="15000"/>
                </a:spcAft>
                <a:buChar char="•"/>
              </a:pPr>
              <a:r>
                <a:rPr lang="en-US" sz="1000" kern="1200" dirty="0"/>
                <a:t>visit_number</a:t>
              </a:r>
            </a:p>
            <a:p>
              <a:pPr marL="57150" lvl="1" indent="-57150" algn="l" defTabSz="444500">
                <a:lnSpc>
                  <a:spcPct val="90000"/>
                </a:lnSpc>
                <a:spcBef>
                  <a:spcPct val="0"/>
                </a:spcBef>
                <a:spcAft>
                  <a:spcPct val="15000"/>
                </a:spcAft>
                <a:buChar char="•"/>
              </a:pPr>
              <a:r>
                <a:rPr lang="en-US" sz="1000" kern="1200" dirty="0"/>
                <a:t>patient_last_name</a:t>
              </a:r>
            </a:p>
            <a:p>
              <a:pPr marL="57150" lvl="1" indent="-57150" algn="l" defTabSz="444500">
                <a:lnSpc>
                  <a:spcPct val="90000"/>
                </a:lnSpc>
                <a:spcBef>
                  <a:spcPct val="0"/>
                </a:spcBef>
                <a:spcAft>
                  <a:spcPct val="15000"/>
                </a:spcAft>
                <a:buChar char="•"/>
              </a:pPr>
              <a:r>
                <a:rPr lang="en-US" sz="1000" kern="1200" dirty="0"/>
                <a:t>patient_first_name</a:t>
              </a:r>
            </a:p>
            <a:p>
              <a:pPr marL="57150" lvl="1" indent="-57150" algn="l" defTabSz="444500">
                <a:lnSpc>
                  <a:spcPct val="90000"/>
                </a:lnSpc>
                <a:spcBef>
                  <a:spcPct val="0"/>
                </a:spcBef>
                <a:spcAft>
                  <a:spcPct val="15000"/>
                </a:spcAft>
                <a:buChar char="•"/>
              </a:pPr>
              <a:r>
                <a:rPr lang="en-US" sz="1000" kern="1200" dirty="0"/>
                <a:t>patient_medical_record_number</a:t>
              </a:r>
            </a:p>
          </p:txBody>
        </p:sp>
      </p:grpSp>
      <p:grpSp>
        <p:nvGrpSpPr>
          <p:cNvPr id="11" name="Group 10">
            <a:extLst>
              <a:ext uri="{FF2B5EF4-FFF2-40B4-BE49-F238E27FC236}">
                <a16:creationId xmlns:a16="http://schemas.microsoft.com/office/drawing/2014/main" id="{E3C3DE0B-78E9-4B02-A896-8477D86193E0}"/>
              </a:ext>
            </a:extLst>
          </p:cNvPr>
          <p:cNvGrpSpPr/>
          <p:nvPr/>
        </p:nvGrpSpPr>
        <p:grpSpPr>
          <a:xfrm>
            <a:off x="858721" y="2134180"/>
            <a:ext cx="187456" cy="3413818"/>
            <a:chOff x="92049" y="577108"/>
            <a:chExt cx="187456" cy="3413818"/>
          </a:xfrm>
        </p:grpSpPr>
        <p:sp>
          <p:nvSpPr>
            <p:cNvPr id="12" name="Rectangle 11">
              <a:extLst>
                <a:ext uri="{FF2B5EF4-FFF2-40B4-BE49-F238E27FC236}">
                  <a16:creationId xmlns:a16="http://schemas.microsoft.com/office/drawing/2014/main" id="{423F9281-A38F-4062-A319-7E162B64E2AA}"/>
                </a:ext>
              </a:extLst>
            </p:cNvPr>
            <p:cNvSpPr/>
            <p:nvPr/>
          </p:nvSpPr>
          <p:spPr>
            <a:xfrm rot="16200000">
              <a:off x="-1521132" y="2190289"/>
              <a:ext cx="3413818" cy="187456"/>
            </a:xfrm>
            <a:prstGeom prst="rect">
              <a:avLst/>
            </a:prstGeom>
            <a:noFill/>
            <a:ln w="9525" cap="flat" cmpd="sng" algn="ctr">
              <a:solidFill>
                <a:sysClr val="windowText" lastClr="000000">
                  <a:alpha val="0"/>
                  <a:hueOff val="0"/>
                  <a:satOff val="0"/>
                  <a:lumOff val="0"/>
                  <a:alphaOff val="0"/>
                </a:sysClr>
              </a:solidFill>
              <a:prstDash val="solid"/>
            </a:ln>
            <a:effectLst/>
          </p:spPr>
        </p:sp>
        <p:sp>
          <p:nvSpPr>
            <p:cNvPr id="13" name="TextBox 12">
              <a:extLst>
                <a:ext uri="{FF2B5EF4-FFF2-40B4-BE49-F238E27FC236}">
                  <a16:creationId xmlns:a16="http://schemas.microsoft.com/office/drawing/2014/main" id="{3674A2D4-0DAD-43C2-976E-4076F81F951F}"/>
                </a:ext>
              </a:extLst>
            </p:cNvPr>
            <p:cNvSpPr txBox="1"/>
            <p:nvPr/>
          </p:nvSpPr>
          <p:spPr>
            <a:xfrm rot="16200000">
              <a:off x="-1521132" y="2190289"/>
              <a:ext cx="3413818" cy="187456"/>
            </a:xfrm>
            <a:prstGeom prst="rect">
              <a:avLst/>
            </a:prstGeom>
            <a:noFill/>
            <a:ln>
              <a:noFill/>
            </a:ln>
            <a:effectLst/>
          </p:spPr>
          <p:txBody>
            <a:bodyPr spcFirstLastPara="0" vert="horz" wrap="square" lIns="0" tIns="0" rIns="165326" bIns="0" numCol="1" spcCol="1270" anchor="t" anchorCtr="0">
              <a:noAutofit/>
            </a:bodyPr>
            <a:lstStyle/>
            <a:p>
              <a:pPr marL="0" marR="0" lvl="0" indent="0" algn="r" defTabSz="62230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sysClr val="windowText" lastClr="000000">
                      <a:hueOff val="0"/>
                      <a:satOff val="0"/>
                      <a:lumOff val="0"/>
                      <a:alphaOff val="0"/>
                    </a:sysClr>
                  </a:solidFill>
                  <a:effectLst/>
                  <a:uLnTx/>
                  <a:uFillTx/>
                  <a:latin typeface="Gill Sans MT" panose="020B0502020104020203"/>
                  <a:ea typeface="+mn-ea"/>
                  <a:cs typeface="+mn-cs"/>
                </a:rPr>
                <a:t>patient</a:t>
              </a:r>
            </a:p>
          </p:txBody>
        </p:sp>
      </p:grpSp>
      <p:sp>
        <p:nvSpPr>
          <p:cNvPr id="14" name="Rectangle 13" descr="Daily calendar">
            <a:extLst>
              <a:ext uri="{FF2B5EF4-FFF2-40B4-BE49-F238E27FC236}">
                <a16:creationId xmlns:a16="http://schemas.microsoft.com/office/drawing/2014/main" id="{D0013C2A-2070-4D35-AF80-C9EFAB68ED4C}"/>
              </a:ext>
            </a:extLst>
          </p:cNvPr>
          <p:cNvSpPr/>
          <p:nvPr/>
        </p:nvSpPr>
        <p:spPr>
          <a:xfrm>
            <a:off x="3449255" y="1551010"/>
            <a:ext cx="912803" cy="603426"/>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grpSp>
        <p:nvGrpSpPr>
          <p:cNvPr id="18" name="Group 17">
            <a:extLst>
              <a:ext uri="{FF2B5EF4-FFF2-40B4-BE49-F238E27FC236}">
                <a16:creationId xmlns:a16="http://schemas.microsoft.com/office/drawing/2014/main" id="{D2DBFF7F-3776-43E5-AD5E-D2F68F20C14A}"/>
              </a:ext>
            </a:extLst>
          </p:cNvPr>
          <p:cNvGrpSpPr/>
          <p:nvPr/>
        </p:nvGrpSpPr>
        <p:grpSpPr>
          <a:xfrm>
            <a:off x="3811928" y="2134180"/>
            <a:ext cx="222106" cy="3606149"/>
            <a:chOff x="2096989" y="718038"/>
            <a:chExt cx="222106" cy="3606149"/>
          </a:xfrm>
        </p:grpSpPr>
        <p:sp>
          <p:nvSpPr>
            <p:cNvPr id="19" name="Rectangle 18">
              <a:extLst>
                <a:ext uri="{FF2B5EF4-FFF2-40B4-BE49-F238E27FC236}">
                  <a16:creationId xmlns:a16="http://schemas.microsoft.com/office/drawing/2014/main" id="{68FE6A08-962A-404F-B886-A5FF79D47240}"/>
                </a:ext>
              </a:extLst>
            </p:cNvPr>
            <p:cNvSpPr/>
            <p:nvPr/>
          </p:nvSpPr>
          <p:spPr>
            <a:xfrm rot="16200000">
              <a:off x="483808" y="2331219"/>
              <a:ext cx="3413818" cy="187456"/>
            </a:xfrm>
            <a:prstGeom prst="rect">
              <a:avLst/>
            </a:prstGeom>
            <a:noFill/>
            <a:ln w="9525" cap="flat" cmpd="sng" algn="ctr">
              <a:solidFill>
                <a:sysClr val="windowText" lastClr="000000">
                  <a:alpha val="0"/>
                  <a:hueOff val="0"/>
                  <a:satOff val="0"/>
                  <a:lumOff val="0"/>
                  <a:alphaOff val="0"/>
                </a:sysClr>
              </a:solidFill>
              <a:prstDash val="solid"/>
            </a:ln>
            <a:effectLst/>
          </p:spPr>
        </p:sp>
        <p:sp>
          <p:nvSpPr>
            <p:cNvPr id="20" name="TextBox 19">
              <a:extLst>
                <a:ext uri="{FF2B5EF4-FFF2-40B4-BE49-F238E27FC236}">
                  <a16:creationId xmlns:a16="http://schemas.microsoft.com/office/drawing/2014/main" id="{841EFC4A-8B35-45B3-A1E5-E6522578C628}"/>
                </a:ext>
              </a:extLst>
            </p:cNvPr>
            <p:cNvSpPr txBox="1"/>
            <p:nvPr/>
          </p:nvSpPr>
          <p:spPr>
            <a:xfrm rot="16200000">
              <a:off x="518458" y="2523550"/>
              <a:ext cx="3413818" cy="187456"/>
            </a:xfrm>
            <a:prstGeom prst="rect">
              <a:avLst/>
            </a:prstGeom>
            <a:noFill/>
            <a:ln>
              <a:noFill/>
            </a:ln>
            <a:effectLst/>
          </p:spPr>
          <p:txBody>
            <a:bodyPr spcFirstLastPara="0" vert="horz" wrap="square" lIns="0" tIns="0" rIns="165326" bIns="0" numCol="1" spcCol="1270" anchor="t" anchorCtr="0">
              <a:noAutofit/>
            </a:bodyPr>
            <a:lstStyle/>
            <a:p>
              <a:pPr marL="0" marR="0" lvl="0" indent="0" algn="r" defTabSz="62230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sysClr val="windowText" lastClr="000000">
                      <a:hueOff val="0"/>
                      <a:satOff val="0"/>
                      <a:lumOff val="0"/>
                      <a:alphaOff val="0"/>
                    </a:sysClr>
                  </a:solidFill>
                  <a:effectLst/>
                  <a:uLnTx/>
                  <a:uFillTx/>
                  <a:latin typeface="Gill Sans MT" panose="020B0502020104020203"/>
                  <a:ea typeface="+mn-ea"/>
                  <a:cs typeface="+mn-cs"/>
                </a:rPr>
                <a:t>Patient_appt</a:t>
              </a:r>
            </a:p>
          </p:txBody>
        </p:sp>
      </p:grpSp>
      <p:grpSp>
        <p:nvGrpSpPr>
          <p:cNvPr id="21" name="Group 20">
            <a:extLst>
              <a:ext uri="{FF2B5EF4-FFF2-40B4-BE49-F238E27FC236}">
                <a16:creationId xmlns:a16="http://schemas.microsoft.com/office/drawing/2014/main" id="{A6D0718F-50F9-49C8-B75D-6C84DC62CAFD}"/>
              </a:ext>
            </a:extLst>
          </p:cNvPr>
          <p:cNvGrpSpPr/>
          <p:nvPr/>
        </p:nvGrpSpPr>
        <p:grpSpPr>
          <a:xfrm>
            <a:off x="4085266" y="2154436"/>
            <a:ext cx="1808763" cy="1768391"/>
            <a:chOff x="2314057" y="683986"/>
            <a:chExt cx="1808763" cy="1768391"/>
          </a:xfrm>
          <a:scene3d>
            <a:camera prst="orthographicFront">
              <a:rot lat="0" lon="0" rev="0"/>
            </a:camera>
            <a:lightRig rig="contrasting" dir="t">
              <a:rot lat="0" lon="0" rev="1200000"/>
            </a:lightRig>
          </a:scene3d>
        </p:grpSpPr>
        <p:sp>
          <p:nvSpPr>
            <p:cNvPr id="22" name="Rectangle 21">
              <a:extLst>
                <a:ext uri="{FF2B5EF4-FFF2-40B4-BE49-F238E27FC236}">
                  <a16:creationId xmlns:a16="http://schemas.microsoft.com/office/drawing/2014/main" id="{1756D28E-5BDA-4984-B010-463120FFCD11}"/>
                </a:ext>
              </a:extLst>
            </p:cNvPr>
            <p:cNvSpPr/>
            <p:nvPr/>
          </p:nvSpPr>
          <p:spPr>
            <a:xfrm>
              <a:off x="2314057" y="683986"/>
              <a:ext cx="1808763" cy="1768391"/>
            </a:xfrm>
            <a:prstGeom prst="rect">
              <a:avLst/>
            </a:prstGeom>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EAA36735-98FF-4592-B9B6-28D24144BC73}"/>
                </a:ext>
              </a:extLst>
            </p:cNvPr>
            <p:cNvSpPr txBox="1"/>
            <p:nvPr/>
          </p:nvSpPr>
          <p:spPr>
            <a:xfrm>
              <a:off x="2314057" y="683986"/>
              <a:ext cx="1808763" cy="176839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1120" tIns="165326"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appt_id (PK)</a:t>
              </a:r>
            </a:p>
            <a:p>
              <a:pPr marL="57150" lvl="1" indent="-57150" algn="l" defTabSz="444500">
                <a:lnSpc>
                  <a:spcPct val="90000"/>
                </a:lnSpc>
                <a:spcBef>
                  <a:spcPct val="0"/>
                </a:spcBef>
                <a:spcAft>
                  <a:spcPct val="15000"/>
                </a:spcAft>
                <a:buChar char="•"/>
              </a:pPr>
              <a:r>
                <a:rPr lang="en-US" sz="1000" kern="1200" dirty="0"/>
                <a:t>appointment_service_code</a:t>
              </a:r>
            </a:p>
            <a:p>
              <a:pPr marL="57150" lvl="1" indent="-57150" algn="l" defTabSz="444500">
                <a:lnSpc>
                  <a:spcPct val="90000"/>
                </a:lnSpc>
                <a:spcBef>
                  <a:spcPct val="0"/>
                </a:spcBef>
                <a:spcAft>
                  <a:spcPct val="15000"/>
                </a:spcAft>
                <a:buChar char="•"/>
              </a:pPr>
              <a:r>
                <a:rPr lang="en-US" sz="1000" kern="1200" dirty="0"/>
                <a:t>appointment_service_description</a:t>
              </a:r>
            </a:p>
            <a:p>
              <a:pPr marL="57150" lvl="1" indent="-57150" algn="l" defTabSz="444500">
                <a:lnSpc>
                  <a:spcPct val="90000"/>
                </a:lnSpc>
                <a:spcBef>
                  <a:spcPct val="0"/>
                </a:spcBef>
                <a:spcAft>
                  <a:spcPct val="15000"/>
                </a:spcAft>
                <a:buChar char="•"/>
              </a:pPr>
              <a:r>
                <a:rPr lang="en-US" sz="1000" kern="1200" dirty="0"/>
                <a:t>admit_description</a:t>
              </a:r>
            </a:p>
            <a:p>
              <a:pPr marL="57150" lvl="1" indent="-57150" algn="l" defTabSz="444500">
                <a:lnSpc>
                  <a:spcPct val="90000"/>
                </a:lnSpc>
                <a:spcBef>
                  <a:spcPct val="0"/>
                </a:spcBef>
                <a:spcAft>
                  <a:spcPct val="15000"/>
                </a:spcAft>
                <a:buChar char="•"/>
              </a:pPr>
              <a:r>
                <a:rPr lang="en-US" sz="1000" kern="1200" dirty="0"/>
                <a:t>visit_description</a:t>
              </a:r>
            </a:p>
          </p:txBody>
        </p:sp>
      </p:grpSp>
      <p:sp>
        <p:nvSpPr>
          <p:cNvPr id="24" name="Rectangle 23" descr="Dollar">
            <a:extLst>
              <a:ext uri="{FF2B5EF4-FFF2-40B4-BE49-F238E27FC236}">
                <a16:creationId xmlns:a16="http://schemas.microsoft.com/office/drawing/2014/main" id="{910E7BCB-B66E-4153-B304-F52EA6539712}"/>
              </a:ext>
            </a:extLst>
          </p:cNvPr>
          <p:cNvSpPr/>
          <p:nvPr/>
        </p:nvSpPr>
        <p:spPr>
          <a:xfrm>
            <a:off x="6581793" y="1551009"/>
            <a:ext cx="663958" cy="605409"/>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grpSp>
        <p:nvGrpSpPr>
          <p:cNvPr id="28" name="Group 27">
            <a:extLst>
              <a:ext uri="{FF2B5EF4-FFF2-40B4-BE49-F238E27FC236}">
                <a16:creationId xmlns:a16="http://schemas.microsoft.com/office/drawing/2014/main" id="{D18A153C-BE14-46D3-80E3-7E3B8912B6B6}"/>
              </a:ext>
            </a:extLst>
          </p:cNvPr>
          <p:cNvGrpSpPr/>
          <p:nvPr/>
        </p:nvGrpSpPr>
        <p:grpSpPr>
          <a:xfrm>
            <a:off x="6751499" y="2134180"/>
            <a:ext cx="267278" cy="4777593"/>
            <a:chOff x="4247285" y="970246"/>
            <a:chExt cx="289213" cy="3681721"/>
          </a:xfrm>
        </p:grpSpPr>
        <p:sp>
          <p:nvSpPr>
            <p:cNvPr id="29" name="Rectangle 28">
              <a:extLst>
                <a:ext uri="{FF2B5EF4-FFF2-40B4-BE49-F238E27FC236}">
                  <a16:creationId xmlns:a16="http://schemas.microsoft.com/office/drawing/2014/main" id="{28206C0B-695F-47E5-B97D-03D48F91366A}"/>
                </a:ext>
              </a:extLst>
            </p:cNvPr>
            <p:cNvSpPr/>
            <p:nvPr/>
          </p:nvSpPr>
          <p:spPr>
            <a:xfrm rot="16200000">
              <a:off x="2731856" y="2572047"/>
              <a:ext cx="3406444" cy="202841"/>
            </a:xfrm>
            <a:prstGeom prst="rect">
              <a:avLst/>
            </a:prstGeom>
            <a:noFill/>
            <a:ln w="9525" cap="flat" cmpd="sng" algn="ctr">
              <a:solidFill>
                <a:sysClr val="windowText" lastClr="000000">
                  <a:alpha val="0"/>
                  <a:hueOff val="0"/>
                  <a:satOff val="0"/>
                  <a:lumOff val="0"/>
                  <a:alphaOff val="0"/>
                </a:sysClr>
              </a:solidFill>
              <a:prstDash val="solid"/>
            </a:ln>
            <a:effectLst/>
          </p:spPr>
        </p:sp>
        <p:sp>
          <p:nvSpPr>
            <p:cNvPr id="30" name="TextBox 29">
              <a:extLst>
                <a:ext uri="{FF2B5EF4-FFF2-40B4-BE49-F238E27FC236}">
                  <a16:creationId xmlns:a16="http://schemas.microsoft.com/office/drawing/2014/main" id="{46C91ABE-851E-4AE9-98E5-9568F46E5EFC}"/>
                </a:ext>
              </a:extLst>
            </p:cNvPr>
            <p:cNvSpPr txBox="1"/>
            <p:nvPr/>
          </p:nvSpPr>
          <p:spPr>
            <a:xfrm rot="16200000">
              <a:off x="2645484" y="2847324"/>
              <a:ext cx="3406444" cy="202841"/>
            </a:xfrm>
            <a:prstGeom prst="rect">
              <a:avLst/>
            </a:prstGeom>
            <a:noFill/>
            <a:ln>
              <a:noFill/>
            </a:ln>
            <a:effectLst/>
          </p:spPr>
          <p:txBody>
            <a:bodyPr spcFirstLastPara="0" vert="horz" wrap="square" lIns="0" tIns="0" rIns="165326" bIns="0" numCol="1" spcCol="1270" anchor="t" anchorCtr="0">
              <a:noAutofit/>
            </a:bodyPr>
            <a:lstStyle/>
            <a:p>
              <a:pPr marL="0" marR="0" lvl="0" indent="0" algn="r" defTabSz="62230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sysClr val="windowText" lastClr="000000">
                      <a:hueOff val="0"/>
                      <a:satOff val="0"/>
                      <a:lumOff val="0"/>
                      <a:alphaOff val="0"/>
                    </a:sysClr>
                  </a:solidFill>
                  <a:effectLst/>
                  <a:uLnTx/>
                  <a:uFillTx/>
                  <a:latin typeface="Gill Sans MT" panose="020B0502020104020203"/>
                  <a:ea typeface="+mn-ea"/>
                  <a:cs typeface="+mn-cs"/>
                </a:rPr>
                <a:t>Patient_finance</a:t>
              </a:r>
            </a:p>
          </p:txBody>
        </p:sp>
      </p:grpSp>
      <p:grpSp>
        <p:nvGrpSpPr>
          <p:cNvPr id="31" name="Group 30">
            <a:extLst>
              <a:ext uri="{FF2B5EF4-FFF2-40B4-BE49-F238E27FC236}">
                <a16:creationId xmlns:a16="http://schemas.microsoft.com/office/drawing/2014/main" id="{8E5A08E4-FDE1-41E5-86A0-F374ABA0DE95}"/>
              </a:ext>
            </a:extLst>
          </p:cNvPr>
          <p:cNvGrpSpPr/>
          <p:nvPr/>
        </p:nvGrpSpPr>
        <p:grpSpPr>
          <a:xfrm>
            <a:off x="7018781" y="2184371"/>
            <a:ext cx="2022971" cy="2517212"/>
            <a:chOff x="4580481" y="624090"/>
            <a:chExt cx="2022971" cy="2517212"/>
          </a:xfrm>
          <a:scene3d>
            <a:camera prst="orthographicFront">
              <a:rot lat="0" lon="0" rev="0"/>
            </a:camera>
            <a:lightRig rig="contrasting" dir="t">
              <a:rot lat="0" lon="0" rev="1200000"/>
            </a:lightRig>
          </a:scene3d>
        </p:grpSpPr>
        <p:sp>
          <p:nvSpPr>
            <p:cNvPr id="32" name="Rectangle 31">
              <a:extLst>
                <a:ext uri="{FF2B5EF4-FFF2-40B4-BE49-F238E27FC236}">
                  <a16:creationId xmlns:a16="http://schemas.microsoft.com/office/drawing/2014/main" id="{F6243752-D920-40D0-B192-8CC9BEEBFE9C}"/>
                </a:ext>
              </a:extLst>
            </p:cNvPr>
            <p:cNvSpPr/>
            <p:nvPr/>
          </p:nvSpPr>
          <p:spPr>
            <a:xfrm>
              <a:off x="4580481" y="624090"/>
              <a:ext cx="2022971" cy="2517212"/>
            </a:xfrm>
            <a:prstGeom prst="rect">
              <a:avLst/>
            </a:prstGeom>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1332EDF8-C28D-4095-AB4F-DE2031B55C3E}"/>
                </a:ext>
              </a:extLst>
            </p:cNvPr>
            <p:cNvSpPr txBox="1"/>
            <p:nvPr/>
          </p:nvSpPr>
          <p:spPr>
            <a:xfrm>
              <a:off x="4580481" y="624090"/>
              <a:ext cx="2022971" cy="251721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4008" tIns="165326"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fa_program_tracker_status</a:t>
              </a:r>
            </a:p>
            <a:p>
              <a:pPr marL="57150" lvl="1" indent="-57150" algn="l" defTabSz="400050">
                <a:lnSpc>
                  <a:spcPct val="90000"/>
                </a:lnSpc>
                <a:spcBef>
                  <a:spcPct val="0"/>
                </a:spcBef>
                <a:spcAft>
                  <a:spcPct val="15000"/>
                </a:spcAft>
                <a:buChar char="•"/>
              </a:pPr>
              <a:r>
                <a:rPr lang="en-US" sz="900" kern="1200" dirty="0"/>
                <a:t>pt_fa_id (PK)</a:t>
              </a:r>
            </a:p>
            <a:p>
              <a:pPr marL="57150" lvl="1" indent="-57150" algn="l" defTabSz="400050">
                <a:lnSpc>
                  <a:spcPct val="90000"/>
                </a:lnSpc>
                <a:spcBef>
                  <a:spcPct val="0"/>
                </a:spcBef>
                <a:spcAft>
                  <a:spcPct val="15000"/>
                </a:spcAft>
                <a:buChar char="•"/>
              </a:pPr>
              <a:r>
                <a:rPr lang="en-US" sz="900" kern="1200" dirty="0"/>
                <a:t>financial_class_description</a:t>
              </a:r>
            </a:p>
            <a:p>
              <a:pPr marL="57150" lvl="1" indent="-57150" algn="l" defTabSz="400050">
                <a:lnSpc>
                  <a:spcPct val="90000"/>
                </a:lnSpc>
                <a:spcBef>
                  <a:spcPct val="0"/>
                </a:spcBef>
                <a:spcAft>
                  <a:spcPct val="15000"/>
                </a:spcAft>
                <a:buChar char="•"/>
              </a:pPr>
              <a:r>
                <a:rPr lang="en-US" sz="900" kern="1200" dirty="0"/>
                <a:t>fa_program_tracker</a:t>
              </a:r>
            </a:p>
            <a:p>
              <a:pPr marL="57150" lvl="1" indent="-57150" algn="l" defTabSz="400050">
                <a:lnSpc>
                  <a:spcPct val="90000"/>
                </a:lnSpc>
                <a:spcBef>
                  <a:spcPct val="0"/>
                </a:spcBef>
                <a:spcAft>
                  <a:spcPct val="15000"/>
                </a:spcAft>
                <a:buChar char="•"/>
              </a:pPr>
              <a:r>
                <a:rPr lang="en-US" sz="900" kern="1200" dirty="0"/>
                <a:t>fa_tracker_status_date_change</a:t>
              </a:r>
            </a:p>
            <a:p>
              <a:pPr marL="57150" lvl="1" indent="-57150" algn="l" defTabSz="400050">
                <a:lnSpc>
                  <a:spcPct val="90000"/>
                </a:lnSpc>
                <a:spcBef>
                  <a:spcPct val="0"/>
                </a:spcBef>
                <a:spcAft>
                  <a:spcPct val="15000"/>
                </a:spcAft>
                <a:buChar char="•"/>
              </a:pPr>
              <a:r>
                <a:rPr lang="en-US" sz="900" kern="1200" dirty="0"/>
                <a:t>fa_case_status</a:t>
              </a:r>
            </a:p>
            <a:p>
              <a:pPr marL="57150" lvl="1" indent="-57150" algn="l" defTabSz="400050">
                <a:lnSpc>
                  <a:spcPct val="90000"/>
                </a:lnSpc>
                <a:spcBef>
                  <a:spcPct val="0"/>
                </a:spcBef>
                <a:spcAft>
                  <a:spcPct val="15000"/>
                </a:spcAft>
                <a:buChar char="•"/>
              </a:pPr>
              <a:r>
                <a:rPr lang="en-US" sz="900" kern="1200" dirty="0"/>
                <a:t>fa_flags</a:t>
              </a:r>
            </a:p>
            <a:p>
              <a:pPr marL="57150" lvl="1" indent="-57150" algn="l" defTabSz="400050">
                <a:lnSpc>
                  <a:spcPct val="90000"/>
                </a:lnSpc>
                <a:spcBef>
                  <a:spcPct val="0"/>
                </a:spcBef>
                <a:spcAft>
                  <a:spcPct val="15000"/>
                </a:spcAft>
                <a:buChar char="•"/>
              </a:pPr>
              <a:r>
                <a:rPr lang="en-US" sz="900" kern="1200" dirty="0"/>
                <a:t>case_creation_date</a:t>
              </a:r>
            </a:p>
            <a:p>
              <a:pPr marL="57150" lvl="1" indent="-57150" algn="l" defTabSz="400050">
                <a:lnSpc>
                  <a:spcPct val="90000"/>
                </a:lnSpc>
                <a:spcBef>
                  <a:spcPct val="0"/>
                </a:spcBef>
                <a:spcAft>
                  <a:spcPct val="15000"/>
                </a:spcAft>
                <a:buChar char="•"/>
              </a:pPr>
              <a:r>
                <a:rPr lang="en-US" sz="900" kern="1200" dirty="0"/>
                <a:t>case_close_date</a:t>
              </a:r>
            </a:p>
            <a:p>
              <a:pPr marL="57150" lvl="1" indent="-57150" algn="l" defTabSz="400050">
                <a:lnSpc>
                  <a:spcPct val="90000"/>
                </a:lnSpc>
                <a:spcBef>
                  <a:spcPct val="0"/>
                </a:spcBef>
                <a:spcAft>
                  <a:spcPct val="15000"/>
                </a:spcAft>
                <a:buChar char="•"/>
              </a:pPr>
              <a:r>
                <a:rPr lang="en-US" sz="900" kern="1200" dirty="0"/>
                <a:t>total_account_charges</a:t>
              </a:r>
            </a:p>
            <a:p>
              <a:pPr marL="57150" lvl="1" indent="-57150" algn="l" defTabSz="400050">
                <a:lnSpc>
                  <a:spcPct val="90000"/>
                </a:lnSpc>
                <a:spcBef>
                  <a:spcPct val="0"/>
                </a:spcBef>
                <a:spcAft>
                  <a:spcPct val="15000"/>
                </a:spcAft>
                <a:buChar char="•"/>
              </a:pPr>
              <a:r>
                <a:rPr lang="en-US" sz="900" kern="1200" dirty="0"/>
                <a:t>selfpay_checkbox</a:t>
              </a:r>
            </a:p>
            <a:p>
              <a:pPr marL="57150" lvl="1" indent="-57150" algn="l" defTabSz="400050">
                <a:lnSpc>
                  <a:spcPct val="90000"/>
                </a:lnSpc>
                <a:spcBef>
                  <a:spcPct val="0"/>
                </a:spcBef>
                <a:spcAft>
                  <a:spcPct val="15000"/>
                </a:spcAft>
                <a:buChar char="•"/>
              </a:pPr>
              <a:r>
                <a:rPr lang="en-US" sz="900" kern="1200" dirty="0"/>
                <a:t>patient_medical_record_number</a:t>
              </a:r>
            </a:p>
          </p:txBody>
        </p:sp>
      </p:grpSp>
      <p:sp>
        <p:nvSpPr>
          <p:cNvPr id="34" name="Rectangle 33" descr="First aid kit">
            <a:extLst>
              <a:ext uri="{FF2B5EF4-FFF2-40B4-BE49-F238E27FC236}">
                <a16:creationId xmlns:a16="http://schemas.microsoft.com/office/drawing/2014/main" id="{BAC70274-CA9C-4D4F-8882-1EF16623C2B5}"/>
              </a:ext>
            </a:extLst>
          </p:cNvPr>
          <p:cNvSpPr/>
          <p:nvPr/>
        </p:nvSpPr>
        <p:spPr>
          <a:xfrm>
            <a:off x="9608902" y="1551009"/>
            <a:ext cx="663958" cy="605409"/>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grpSp>
        <p:nvGrpSpPr>
          <p:cNvPr id="35" name="Group 34">
            <a:extLst>
              <a:ext uri="{FF2B5EF4-FFF2-40B4-BE49-F238E27FC236}">
                <a16:creationId xmlns:a16="http://schemas.microsoft.com/office/drawing/2014/main" id="{E4664316-69FE-4BDE-AA7B-E97D4F76DF32}"/>
              </a:ext>
            </a:extLst>
          </p:cNvPr>
          <p:cNvGrpSpPr/>
          <p:nvPr/>
        </p:nvGrpSpPr>
        <p:grpSpPr>
          <a:xfrm>
            <a:off x="9753069" y="2134179"/>
            <a:ext cx="423858" cy="3077719"/>
            <a:chOff x="6706044" y="1238390"/>
            <a:chExt cx="312507" cy="3077719"/>
          </a:xfrm>
        </p:grpSpPr>
        <p:sp>
          <p:nvSpPr>
            <p:cNvPr id="36" name="Rectangle 35">
              <a:extLst>
                <a:ext uri="{FF2B5EF4-FFF2-40B4-BE49-F238E27FC236}">
                  <a16:creationId xmlns:a16="http://schemas.microsoft.com/office/drawing/2014/main" id="{AD14CA36-AA68-44B4-908E-70884C0FA570}"/>
                </a:ext>
              </a:extLst>
            </p:cNvPr>
            <p:cNvSpPr/>
            <p:nvPr/>
          </p:nvSpPr>
          <p:spPr>
            <a:xfrm rot="16200000">
              <a:off x="5466684" y="2477750"/>
              <a:ext cx="2720505" cy="241785"/>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TextBox 36">
              <a:extLst>
                <a:ext uri="{FF2B5EF4-FFF2-40B4-BE49-F238E27FC236}">
                  <a16:creationId xmlns:a16="http://schemas.microsoft.com/office/drawing/2014/main" id="{6CEC127A-6BFD-43D7-878E-B5615636151F}"/>
                </a:ext>
              </a:extLst>
            </p:cNvPr>
            <p:cNvSpPr txBox="1"/>
            <p:nvPr/>
          </p:nvSpPr>
          <p:spPr>
            <a:xfrm rot="16200000">
              <a:off x="5537406" y="2834964"/>
              <a:ext cx="2720505" cy="24178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165326" bIns="0" numCol="1" spcCol="1270" anchor="t" anchorCtr="0">
              <a:noAutofit/>
            </a:bodyPr>
            <a:lstStyle/>
            <a:p>
              <a:pPr marL="0" lvl="0" indent="0" algn="r" defTabSz="622300">
                <a:lnSpc>
                  <a:spcPct val="90000"/>
                </a:lnSpc>
                <a:spcBef>
                  <a:spcPct val="0"/>
                </a:spcBef>
                <a:spcAft>
                  <a:spcPct val="35000"/>
                </a:spcAft>
                <a:buNone/>
              </a:pPr>
              <a:r>
                <a:rPr lang="en-US" sz="1400" kern="1200" dirty="0">
                  <a:latin typeface="Gill Sans MT" panose="020B0502020104020203" pitchFamily="34" charset="0"/>
                </a:rPr>
                <a:t>patient_visit</a:t>
              </a:r>
            </a:p>
          </p:txBody>
        </p:sp>
      </p:grpSp>
      <p:grpSp>
        <p:nvGrpSpPr>
          <p:cNvPr id="38" name="Group 37">
            <a:extLst>
              <a:ext uri="{FF2B5EF4-FFF2-40B4-BE49-F238E27FC236}">
                <a16:creationId xmlns:a16="http://schemas.microsoft.com/office/drawing/2014/main" id="{3BA372A4-F768-4B7F-BA41-A58B18AA9757}"/>
              </a:ext>
            </a:extLst>
          </p:cNvPr>
          <p:cNvGrpSpPr/>
          <p:nvPr/>
        </p:nvGrpSpPr>
        <p:grpSpPr>
          <a:xfrm>
            <a:off x="10079267" y="2184371"/>
            <a:ext cx="1426147" cy="1133148"/>
            <a:chOff x="6909951" y="825625"/>
            <a:chExt cx="1426147" cy="1133148"/>
          </a:xfrm>
          <a:scene3d>
            <a:camera prst="orthographicFront">
              <a:rot lat="0" lon="0" rev="0"/>
            </a:camera>
            <a:lightRig rig="contrasting" dir="t">
              <a:rot lat="0" lon="0" rev="1200000"/>
            </a:lightRig>
          </a:scene3d>
        </p:grpSpPr>
        <p:sp>
          <p:nvSpPr>
            <p:cNvPr id="39" name="Rectangle 38">
              <a:extLst>
                <a:ext uri="{FF2B5EF4-FFF2-40B4-BE49-F238E27FC236}">
                  <a16:creationId xmlns:a16="http://schemas.microsoft.com/office/drawing/2014/main" id="{EE0B14C1-9AE4-4C29-8D53-AFF507D4E602}"/>
                </a:ext>
              </a:extLst>
            </p:cNvPr>
            <p:cNvSpPr/>
            <p:nvPr/>
          </p:nvSpPr>
          <p:spPr>
            <a:xfrm>
              <a:off x="6909951" y="825625"/>
              <a:ext cx="1426147" cy="1133148"/>
            </a:xfrm>
            <a:prstGeom prst="rect">
              <a:avLst/>
            </a:prstGeom>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0" name="TextBox 39">
              <a:extLst>
                <a:ext uri="{FF2B5EF4-FFF2-40B4-BE49-F238E27FC236}">
                  <a16:creationId xmlns:a16="http://schemas.microsoft.com/office/drawing/2014/main" id="{F2EE49B1-BE7E-49F6-B75D-205275477DC8}"/>
                </a:ext>
              </a:extLst>
            </p:cNvPr>
            <p:cNvSpPr txBox="1"/>
            <p:nvPr/>
          </p:nvSpPr>
          <p:spPr>
            <a:xfrm>
              <a:off x="6909951" y="825625"/>
              <a:ext cx="1426147" cy="11331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6896" tIns="16532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id (PK)</a:t>
              </a:r>
            </a:p>
            <a:p>
              <a:pPr marL="57150" lvl="1" indent="-57150" algn="l" defTabSz="355600">
                <a:lnSpc>
                  <a:spcPct val="90000"/>
                </a:lnSpc>
                <a:spcBef>
                  <a:spcPct val="0"/>
                </a:spcBef>
                <a:spcAft>
                  <a:spcPct val="15000"/>
                </a:spcAft>
                <a:buChar char="•"/>
              </a:pPr>
              <a:r>
                <a:rPr lang="en-US" sz="800" kern="1200" dirty="0"/>
                <a:t>location</a:t>
              </a:r>
            </a:p>
            <a:p>
              <a:pPr marL="57150" lvl="1" indent="-57150" algn="l" defTabSz="355600">
                <a:lnSpc>
                  <a:spcPct val="90000"/>
                </a:lnSpc>
                <a:spcBef>
                  <a:spcPct val="0"/>
                </a:spcBef>
                <a:spcAft>
                  <a:spcPct val="15000"/>
                </a:spcAft>
                <a:buChar char="•"/>
              </a:pPr>
              <a:r>
                <a:rPr lang="en-US" sz="800" kern="1200" dirty="0"/>
                <a:t>admit_date</a:t>
              </a:r>
            </a:p>
            <a:p>
              <a:pPr marL="57150" lvl="1" indent="-57150" algn="l" defTabSz="355600">
                <a:lnSpc>
                  <a:spcPct val="90000"/>
                </a:lnSpc>
                <a:spcBef>
                  <a:spcPct val="0"/>
                </a:spcBef>
                <a:spcAft>
                  <a:spcPct val="15000"/>
                </a:spcAft>
                <a:buChar char="•"/>
              </a:pPr>
              <a:r>
                <a:rPr lang="en-US" sz="800" kern="1200" dirty="0"/>
                <a:t>discharge_date</a:t>
              </a:r>
            </a:p>
            <a:p>
              <a:pPr marL="57150" lvl="1" indent="-57150" algn="l" defTabSz="355600">
                <a:lnSpc>
                  <a:spcPct val="90000"/>
                </a:lnSpc>
                <a:spcBef>
                  <a:spcPct val="0"/>
                </a:spcBef>
                <a:spcAft>
                  <a:spcPct val="15000"/>
                </a:spcAft>
                <a:buChar char="•"/>
              </a:pPr>
              <a:r>
                <a:rPr lang="en-US" sz="800" kern="1200" dirty="0"/>
                <a:t>patient_type_code</a:t>
              </a:r>
            </a:p>
            <a:p>
              <a:pPr marL="57150" lvl="1" indent="-57150" algn="l" defTabSz="355600">
                <a:lnSpc>
                  <a:spcPct val="90000"/>
                </a:lnSpc>
                <a:spcBef>
                  <a:spcPct val="0"/>
                </a:spcBef>
                <a:spcAft>
                  <a:spcPct val="15000"/>
                </a:spcAft>
                <a:buChar char="•"/>
              </a:pPr>
              <a:r>
                <a:rPr lang="en-US" sz="800" kern="1200" dirty="0"/>
                <a:t>patient_type_description</a:t>
              </a:r>
            </a:p>
            <a:p>
              <a:pPr marL="57150" lvl="1" indent="-57150" algn="l" defTabSz="355600">
                <a:lnSpc>
                  <a:spcPct val="90000"/>
                </a:lnSpc>
                <a:spcBef>
                  <a:spcPct val="0"/>
                </a:spcBef>
                <a:spcAft>
                  <a:spcPct val="15000"/>
                </a:spcAft>
                <a:buChar char="•"/>
              </a:pPr>
              <a:r>
                <a:rPr lang="en-US" sz="800" kern="1200" dirty="0"/>
                <a:t>visit_number</a:t>
              </a:r>
            </a:p>
          </p:txBody>
        </p:sp>
      </p:grpSp>
      <p:cxnSp>
        <p:nvCxnSpPr>
          <p:cNvPr id="42" name="Straight Arrow Connector 41">
            <a:extLst>
              <a:ext uri="{FF2B5EF4-FFF2-40B4-BE49-F238E27FC236}">
                <a16:creationId xmlns:a16="http://schemas.microsoft.com/office/drawing/2014/main" id="{1A3744DC-BEAB-42A3-B70A-681C2436A423}"/>
              </a:ext>
            </a:extLst>
          </p:cNvPr>
          <p:cNvCxnSpPr>
            <a:cxnSpLocks/>
          </p:cNvCxnSpPr>
          <p:nvPr/>
        </p:nvCxnSpPr>
        <p:spPr>
          <a:xfrm>
            <a:off x="2729458" y="2326511"/>
            <a:ext cx="1355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B94F9EC-F4FA-4B87-A4DC-78C26377262B}"/>
              </a:ext>
            </a:extLst>
          </p:cNvPr>
          <p:cNvCxnSpPr>
            <a:cxnSpLocks/>
          </p:cNvCxnSpPr>
          <p:nvPr/>
        </p:nvCxnSpPr>
        <p:spPr>
          <a:xfrm>
            <a:off x="5894029" y="2326511"/>
            <a:ext cx="1044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E4C97F-6F2E-4D4B-871C-D58FB8491FF5}"/>
              </a:ext>
            </a:extLst>
          </p:cNvPr>
          <p:cNvCxnSpPr/>
          <p:nvPr/>
        </p:nvCxnSpPr>
        <p:spPr>
          <a:xfrm>
            <a:off x="9041752" y="2407534"/>
            <a:ext cx="971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919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9E3A8BF5-8B86-43BF-931F-1CC9AF961D38}"/>
              </a:ext>
            </a:extLst>
          </p:cNvPr>
          <p:cNvSpPr txBox="1">
            <a:spLocks/>
          </p:cNvSpPr>
          <p:nvPr/>
        </p:nvSpPr>
        <p:spPr>
          <a:xfrm>
            <a:off x="536807" y="573026"/>
            <a:ext cx="5559193" cy="64231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40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rPr>
              <a:t>Conclusion</a:t>
            </a:r>
          </a:p>
        </p:txBody>
      </p:sp>
      <p:pic>
        <p:nvPicPr>
          <p:cNvPr id="4" name="Picture 5" descr="Venn diagram">
            <a:extLst>
              <a:ext uri="{FF2B5EF4-FFF2-40B4-BE49-F238E27FC236}">
                <a16:creationId xmlns:a16="http://schemas.microsoft.com/office/drawing/2014/main" id="{63E665D3-3A4A-44CA-82E7-D5905D93AE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65720" y="-23536"/>
            <a:ext cx="2477754" cy="2477754"/>
          </a:xfrm>
          <a:prstGeom prst="rect">
            <a:avLst/>
          </a:prstGeom>
        </p:spPr>
      </p:pic>
      <p:sp>
        <p:nvSpPr>
          <p:cNvPr id="5" name="Content Placeholder 5">
            <a:extLst>
              <a:ext uri="{FF2B5EF4-FFF2-40B4-BE49-F238E27FC236}">
                <a16:creationId xmlns:a16="http://schemas.microsoft.com/office/drawing/2014/main" id="{244F9930-17F9-4D2D-8544-8285860FF7B2}"/>
              </a:ext>
            </a:extLst>
          </p:cNvPr>
          <p:cNvSpPr txBox="1">
            <a:spLocks/>
          </p:cNvSpPr>
          <p:nvPr/>
        </p:nvSpPr>
        <p:spPr>
          <a:xfrm>
            <a:off x="1447038" y="2049816"/>
            <a:ext cx="7918682" cy="2950448"/>
          </a:xfrm>
          <a:prstGeom prst="rect">
            <a:avLst/>
          </a:prstGeom>
        </p:spPr>
        <p:txBody>
          <a:bodyPr/>
          <a:lst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accent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accent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accent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Errors are natural, don’t spend too much time on errors, try going simple then allow the query to grow from there.</a:t>
            </a:r>
          </a:p>
          <a:p>
            <a:r>
              <a:rPr lang="en-US" sz="1400" dirty="0"/>
              <a:t>There was a total of 69 visits</a:t>
            </a:r>
          </a:p>
          <a:p>
            <a:r>
              <a:rPr lang="en-US" sz="1400" b="1" dirty="0"/>
              <a:t>57 visits were found with a case created</a:t>
            </a:r>
          </a:p>
          <a:p>
            <a:r>
              <a:rPr lang="en-US" sz="1400" b="1" dirty="0"/>
              <a:t>43 visits had cases created less than 30 days from the discharge date. These accounts would be considered Complete.</a:t>
            </a:r>
          </a:p>
          <a:p>
            <a:r>
              <a:rPr lang="en-US" sz="1400" b="1" dirty="0"/>
              <a:t>12 visits did not have any cases created, indicating that these visits are In-Complete.</a:t>
            </a:r>
          </a:p>
          <a:p>
            <a:r>
              <a:rPr lang="en-US" sz="1400" dirty="0"/>
              <a:t>Our Patient Access team uses this data to determine how many cases have been created by the discharge date, because it tells us where we can improve on in any specific service area. We can also use this data to see what programs were in created for each case created, telling us what most of our self-pay patients are eligible for to pay for their visit.</a:t>
            </a:r>
          </a:p>
        </p:txBody>
      </p:sp>
      <p:pic>
        <p:nvPicPr>
          <p:cNvPr id="6" name="Graphic 5" descr="Database">
            <a:extLst>
              <a:ext uri="{FF2B5EF4-FFF2-40B4-BE49-F238E27FC236}">
                <a16:creationId xmlns:a16="http://schemas.microsoft.com/office/drawing/2014/main" id="{FF1DD625-5160-45CD-82F5-7827428AAD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200" y="5051395"/>
            <a:ext cx="1143000" cy="1143000"/>
          </a:xfrm>
          <a:prstGeom prst="rect">
            <a:avLst/>
          </a:prstGeom>
        </p:spPr>
      </p:pic>
    </p:spTree>
    <p:extLst>
      <p:ext uri="{BB962C8B-B14F-4D97-AF65-F5344CB8AC3E}">
        <p14:creationId xmlns:p14="http://schemas.microsoft.com/office/powerpoint/2010/main" val="48335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EC2-77F2-422A-9676-08F83556E5FC}"/>
              </a:ext>
            </a:extLst>
          </p:cNvPr>
          <p:cNvSpPr txBox="1">
            <a:spLocks/>
          </p:cNvSpPr>
          <p:nvPr/>
        </p:nvSpPr>
        <p:spPr>
          <a:xfrm>
            <a:off x="680013" y="383397"/>
            <a:ext cx="2657992" cy="404038"/>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a:t>Introduction</a:t>
            </a:r>
          </a:p>
        </p:txBody>
      </p:sp>
      <p:sp>
        <p:nvSpPr>
          <p:cNvPr id="3" name="Rectangle 2">
            <a:extLst>
              <a:ext uri="{FF2B5EF4-FFF2-40B4-BE49-F238E27FC236}">
                <a16:creationId xmlns:a16="http://schemas.microsoft.com/office/drawing/2014/main" id="{030441D2-A4BB-4CFC-804D-2E61DCD2BD31}"/>
              </a:ext>
            </a:extLst>
          </p:cNvPr>
          <p:cNvSpPr/>
          <p:nvPr/>
        </p:nvSpPr>
        <p:spPr>
          <a:xfrm>
            <a:off x="2455546" y="1371448"/>
            <a:ext cx="9371213" cy="4801314"/>
          </a:xfrm>
          <a:prstGeom prst="rect">
            <a:avLst/>
          </a:prstGeom>
        </p:spPr>
        <p:txBody>
          <a:bodyPr wrap="square">
            <a:spAutoFit/>
          </a:bodyPr>
          <a:lstStyle/>
          <a:p>
            <a:pPr marL="342900" indent="-342900" algn="r">
              <a:buFont typeface="Arial" panose="020B0604020202020204" pitchFamily="34" charset="0"/>
              <a:buChar char="•"/>
            </a:pPr>
            <a:r>
              <a:rPr lang="en-US" sz="2400" dirty="0"/>
              <a:t>Background of Data: </a:t>
            </a:r>
            <a:r>
              <a:rPr lang="en-US" dirty="0"/>
              <a:t>This data is from a daily raw Epic visits file specially created for reports by our Consultant called Huron. It is full of visits from Patient Workqueues. However, I narrowed down the data specifically self-pay inpatient visits that were expected to be screened by Financial Counselors at Bellevue in their Financial Assistance Workqueue. Financial Counselors work on these visits from a workqueue which list all patients In-House and discharged. This data will focus on discharged visits.</a:t>
            </a:r>
            <a:endParaRPr lang="en-US" sz="2400" dirty="0"/>
          </a:p>
          <a:p>
            <a:pPr marL="342900" indent="-342900" algn="r">
              <a:buFont typeface="Arial" panose="020B0604020202020204" pitchFamily="34" charset="0"/>
              <a:buChar char="•"/>
            </a:pPr>
            <a:r>
              <a:rPr lang="en-US" sz="2400" dirty="0">
                <a:solidFill>
                  <a:schemeClr val="accent6">
                    <a:lumMod val="75000"/>
                  </a:schemeClr>
                </a:solidFill>
              </a:rPr>
              <a:t>Case: </a:t>
            </a:r>
            <a:r>
              <a:rPr lang="en-US" dirty="0">
                <a:solidFill>
                  <a:schemeClr val="accent6">
                    <a:lumMod val="75000"/>
                  </a:schemeClr>
                </a:solidFill>
              </a:rPr>
              <a:t>The Revenue Cycle Patent Access Teams use this data to identify self-pay patients that have been screened for Insurance, H+H Options, NYC Cares or other available programs. Financial Counselors are required to open a case for every self-pay patient that is on their workqueue to ensure that we are able to capture the best possible way for payment of services.</a:t>
            </a:r>
            <a:endParaRPr lang="en-US" sz="2400" dirty="0">
              <a:solidFill>
                <a:schemeClr val="accent6">
                  <a:lumMod val="75000"/>
                </a:schemeClr>
              </a:solidFill>
            </a:endParaRPr>
          </a:p>
          <a:p>
            <a:pPr marL="342900" indent="-342900" algn="r">
              <a:buFont typeface="Arial" panose="020B0604020202020204" pitchFamily="34" charset="0"/>
              <a:buChar char="•"/>
            </a:pPr>
            <a:r>
              <a:rPr lang="en-US" sz="2400" dirty="0"/>
              <a:t>Business Problem: </a:t>
            </a:r>
            <a:r>
              <a:rPr lang="en-US" dirty="0"/>
              <a:t>To identify self-pay visits that have been screened by Financial Counselor identifying cases created; how quickly visits have been screened by Discharge date, which programs were patients placed on and how many visits were not screened.</a:t>
            </a:r>
          </a:p>
        </p:txBody>
      </p:sp>
      <p:sp>
        <p:nvSpPr>
          <p:cNvPr id="5" name="TextBox 4">
            <a:extLst>
              <a:ext uri="{FF2B5EF4-FFF2-40B4-BE49-F238E27FC236}">
                <a16:creationId xmlns:a16="http://schemas.microsoft.com/office/drawing/2014/main" id="{7FB73D51-61D5-42D9-8FB7-52DAB91AAA94}"/>
              </a:ext>
            </a:extLst>
          </p:cNvPr>
          <p:cNvSpPr txBox="1"/>
          <p:nvPr/>
        </p:nvSpPr>
        <p:spPr>
          <a:xfrm>
            <a:off x="2497280" y="907089"/>
            <a:ext cx="7197439" cy="276999"/>
          </a:xfrm>
          <a:prstGeom prst="rect">
            <a:avLst/>
          </a:prstGeom>
          <a:noFill/>
        </p:spPr>
        <p:txBody>
          <a:bodyPr wrap="square" rtlCol="0">
            <a:spAutoFit/>
          </a:bodyPr>
          <a:lstStyle/>
          <a:p>
            <a:r>
              <a:rPr lang="en-US" sz="1200" dirty="0">
                <a:solidFill>
                  <a:srgbClr val="FF0000"/>
                </a:solidFill>
              </a:rPr>
              <a:t>Disclaimer: All data has been anonymized to protect patient confidential information.</a:t>
            </a:r>
          </a:p>
        </p:txBody>
      </p:sp>
    </p:spTree>
    <p:extLst>
      <p:ext uri="{BB962C8B-B14F-4D97-AF65-F5344CB8AC3E}">
        <p14:creationId xmlns:p14="http://schemas.microsoft.com/office/powerpoint/2010/main" val="354792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207C12DA-201D-4425-B2D4-56397286AFDD}"/>
              </a:ext>
            </a:extLst>
          </p:cNvPr>
          <p:cNvSpPr txBox="1">
            <a:spLocks/>
          </p:cNvSpPr>
          <p:nvPr/>
        </p:nvSpPr>
        <p:spPr>
          <a:xfrm>
            <a:off x="804440" y="693755"/>
            <a:ext cx="8229600" cy="792742"/>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4000" dirty="0">
                <a:latin typeface="Gill Sans MT" panose="020B0502020104020203" pitchFamily="34" charset="0"/>
              </a:rPr>
              <a:t>Analysis </a:t>
            </a:r>
          </a:p>
        </p:txBody>
      </p:sp>
      <p:sp>
        <p:nvSpPr>
          <p:cNvPr id="3" name="Text Placeholder 4">
            <a:extLst>
              <a:ext uri="{FF2B5EF4-FFF2-40B4-BE49-F238E27FC236}">
                <a16:creationId xmlns:a16="http://schemas.microsoft.com/office/drawing/2014/main" id="{EAA39741-3601-46E4-8510-D4C7BE77B3B8}"/>
              </a:ext>
            </a:extLst>
          </p:cNvPr>
          <p:cNvSpPr txBox="1">
            <a:spLocks/>
          </p:cNvSpPr>
          <p:nvPr/>
        </p:nvSpPr>
        <p:spPr>
          <a:xfrm>
            <a:off x="1058119" y="1775335"/>
            <a:ext cx="10075762" cy="3782215"/>
          </a:xfrm>
          <a:prstGeom prst="rect">
            <a:avLst/>
          </a:prstGeom>
        </p:spPr>
        <p:txBody>
          <a:bodyPr anchor="t">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342900" indent="-342900"/>
            <a:r>
              <a:rPr lang="en-US" sz="2400" dirty="0">
                <a:solidFill>
                  <a:schemeClr val="accent6">
                    <a:lumMod val="75000"/>
                  </a:schemeClr>
                </a:solidFill>
              </a:rPr>
              <a:t>This metric is a successful metric because all the data is related to one out of many similar outcomes which have been proven in previous epic reports. I identified all the tables that would be useful and created a relationship with each column to produce results by separating each table with similar data. I created a Patient table, Patient Appointment table, Patient Finance and Patient Visit.</a:t>
            </a:r>
          </a:p>
          <a:p>
            <a:endParaRPr lang="en-US" sz="2400" dirty="0"/>
          </a:p>
          <a:p>
            <a:pPr marL="342900" indent="-342900"/>
            <a:r>
              <a:rPr lang="en-US" sz="2400" dirty="0"/>
              <a:t>The context of the question was to identify when a patient is interviewed and what  the outcome of that interview. The business application gathers this information to identify patients that have been In-House without insurance and how Financial Counselors assist these uninsured patients. </a:t>
            </a:r>
          </a:p>
          <a:p>
            <a:endParaRPr lang="en-US" sz="2400" dirty="0"/>
          </a:p>
          <a:p>
            <a:pPr marL="342900" indent="-342900"/>
            <a:r>
              <a:rPr lang="en-US" sz="2400" dirty="0">
                <a:solidFill>
                  <a:schemeClr val="accent6">
                    <a:lumMod val="75000"/>
                  </a:schemeClr>
                </a:solidFill>
              </a:rPr>
              <a:t>I knew the data could answer the business statement  because I’ve acquired this data from a Hospital Visits file created by Epic, the source of the data. Due to PHI policies, I’ve anonymized patients first name, last, visit number and Medical record number using Mockaroo.com</a:t>
            </a:r>
          </a:p>
          <a:p>
            <a:endParaRPr lang="en-US" dirty="0"/>
          </a:p>
        </p:txBody>
      </p:sp>
      <p:pic>
        <p:nvPicPr>
          <p:cNvPr id="4" name="Picture 3">
            <a:extLst>
              <a:ext uri="{FF2B5EF4-FFF2-40B4-BE49-F238E27FC236}">
                <a16:creationId xmlns:a16="http://schemas.microsoft.com/office/drawing/2014/main" id="{EDC899F8-447D-4877-A4A1-A8DDA7918D5D}"/>
              </a:ext>
            </a:extLst>
          </p:cNvPr>
          <p:cNvPicPr>
            <a:picLocks noChangeAspect="1"/>
          </p:cNvPicPr>
          <p:nvPr/>
        </p:nvPicPr>
        <p:blipFill>
          <a:blip r:embed="rId2"/>
          <a:stretch>
            <a:fillRect/>
          </a:stretch>
        </p:blipFill>
        <p:spPr>
          <a:xfrm>
            <a:off x="9034040" y="5557550"/>
            <a:ext cx="1592718" cy="419136"/>
          </a:xfrm>
          <a:prstGeom prst="rect">
            <a:avLst/>
          </a:prstGeom>
        </p:spPr>
      </p:pic>
    </p:spTree>
    <p:extLst>
      <p:ext uri="{BB962C8B-B14F-4D97-AF65-F5344CB8AC3E}">
        <p14:creationId xmlns:p14="http://schemas.microsoft.com/office/powerpoint/2010/main" val="414651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7D77CBA-BE74-4DFC-A586-58AB1E6528C7}"/>
              </a:ext>
            </a:extLst>
          </p:cNvPr>
          <p:cNvSpPr txBox="1">
            <a:spLocks/>
          </p:cNvSpPr>
          <p:nvPr/>
        </p:nvSpPr>
        <p:spPr>
          <a:xfrm>
            <a:off x="1096250" y="277571"/>
            <a:ext cx="6571343" cy="105930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rPr>
              <a:t>Insights into data and Approach</a:t>
            </a:r>
          </a:p>
        </p:txBody>
      </p:sp>
      <p:sp>
        <p:nvSpPr>
          <p:cNvPr id="3" name="Content Placeholder 4">
            <a:extLst>
              <a:ext uri="{FF2B5EF4-FFF2-40B4-BE49-F238E27FC236}">
                <a16:creationId xmlns:a16="http://schemas.microsoft.com/office/drawing/2014/main" id="{CE2933DB-2AE9-4DA9-9F45-336BC0C2DD28}"/>
              </a:ext>
            </a:extLst>
          </p:cNvPr>
          <p:cNvSpPr txBox="1">
            <a:spLocks/>
          </p:cNvSpPr>
          <p:nvPr/>
        </p:nvSpPr>
        <p:spPr>
          <a:xfrm>
            <a:off x="806883" y="1450064"/>
            <a:ext cx="4436448" cy="3957871"/>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latin typeface="Gill Sans MT" panose="020B0502020104020203" pitchFamily="34" charset="0"/>
              </a:rPr>
              <a:t>I had to take one large file and break it into four files to create four tables; patient table, patient_appt, patient_finance, patient_visit</a:t>
            </a:r>
          </a:p>
          <a:p>
            <a:r>
              <a:rPr lang="en-US" sz="1600" dirty="0">
                <a:solidFill>
                  <a:schemeClr val="accent6">
                    <a:lumMod val="75000"/>
                  </a:schemeClr>
                </a:solidFill>
                <a:latin typeface="Gill Sans MT" panose="020B0502020104020203" pitchFamily="34" charset="0"/>
              </a:rPr>
              <a:t>A couple of rows were found with data as “null” but this was expected, because this determines visits that were possibly not screened by a financial counselor. There were also duplicates of patient names located.</a:t>
            </a:r>
          </a:p>
          <a:p>
            <a:r>
              <a:rPr lang="en-US" sz="1600" dirty="0">
                <a:latin typeface="Gill Sans MT" panose="020B0502020104020203" pitchFamily="34" charset="0"/>
              </a:rPr>
              <a:t>Each variable in one column defines an action, date, or count. Each row is a visit that was discharged.</a:t>
            </a:r>
          </a:p>
          <a:p>
            <a:r>
              <a:rPr lang="en-US" sz="1600" dirty="0">
                <a:solidFill>
                  <a:schemeClr val="accent6">
                    <a:lumMod val="75000"/>
                  </a:schemeClr>
                </a:solidFill>
                <a:latin typeface="Gill Sans MT" panose="020B0502020104020203" pitchFamily="34" charset="0"/>
              </a:rPr>
              <a:t>Each table consists of different types such as integers, dates, characters varying and money.</a:t>
            </a:r>
          </a:p>
        </p:txBody>
      </p:sp>
      <p:sp>
        <p:nvSpPr>
          <p:cNvPr id="4" name="Content Placeholder 5">
            <a:extLst>
              <a:ext uri="{FF2B5EF4-FFF2-40B4-BE49-F238E27FC236}">
                <a16:creationId xmlns:a16="http://schemas.microsoft.com/office/drawing/2014/main" id="{35E4C583-D3A6-4EEA-AACC-335984FB3169}"/>
              </a:ext>
            </a:extLst>
          </p:cNvPr>
          <p:cNvSpPr txBox="1">
            <a:spLocks/>
          </p:cNvSpPr>
          <p:nvPr/>
        </p:nvSpPr>
        <p:spPr>
          <a:xfrm>
            <a:off x="7346517" y="1450064"/>
            <a:ext cx="4038600" cy="4603495"/>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latin typeface="Gill Sans MT" panose="020B0502020104020203" pitchFamily="34" charset="0"/>
              </a:rPr>
              <a:t>The common relationship between the patient table and patient_visit table where they both share visit numbers.</a:t>
            </a:r>
            <a:endParaRPr lang="en-US" sz="1600" dirty="0">
              <a:solidFill>
                <a:schemeClr val="accent6">
                  <a:lumMod val="75000"/>
                </a:schemeClr>
              </a:solidFill>
              <a:latin typeface="Gill Sans MT" panose="020B0502020104020203" pitchFamily="34" charset="0"/>
            </a:endParaRPr>
          </a:p>
          <a:p>
            <a:r>
              <a:rPr lang="en-US" sz="1600" dirty="0">
                <a:solidFill>
                  <a:schemeClr val="accent6">
                    <a:lumMod val="75000"/>
                  </a:schemeClr>
                </a:solidFill>
                <a:latin typeface="Gill Sans MT" panose="020B0502020104020203" pitchFamily="34" charset="0"/>
              </a:rPr>
              <a:t>Issues I faced, I found that when I originally created tables a few column variables needed to be altered in order for queries to give an outcome. Dates must have a ‘date’ variable and Charges need to have a ‘money’ variable. </a:t>
            </a:r>
            <a:endParaRPr lang="en-US" sz="1600" dirty="0">
              <a:latin typeface="Gill Sans MT" panose="020B0502020104020203" pitchFamily="34" charset="0"/>
            </a:endParaRPr>
          </a:p>
          <a:p>
            <a:r>
              <a:rPr lang="en-US" sz="1600" dirty="0">
                <a:latin typeface="Gill Sans MT" panose="020B0502020104020203" pitchFamily="34" charset="0"/>
              </a:rPr>
              <a:t>I spent a lot of time on queries that gave me errors; small things such as the placement of the “&lt;“ and the “=“.</a:t>
            </a:r>
          </a:p>
        </p:txBody>
      </p:sp>
      <p:pic>
        <p:nvPicPr>
          <p:cNvPr id="5" name="Picture 4">
            <a:extLst>
              <a:ext uri="{FF2B5EF4-FFF2-40B4-BE49-F238E27FC236}">
                <a16:creationId xmlns:a16="http://schemas.microsoft.com/office/drawing/2014/main" id="{A72021F5-CEEB-4963-8BE9-E975A87B0E8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68093" y="1450064"/>
            <a:ext cx="1253661" cy="906055"/>
          </a:xfrm>
          <a:prstGeom prst="rect">
            <a:avLst/>
          </a:prstGeom>
        </p:spPr>
      </p:pic>
      <p:sp>
        <p:nvSpPr>
          <p:cNvPr id="6" name="Rectangle 5">
            <a:extLst>
              <a:ext uri="{FF2B5EF4-FFF2-40B4-BE49-F238E27FC236}">
                <a16:creationId xmlns:a16="http://schemas.microsoft.com/office/drawing/2014/main" id="{EA7B7CB9-928B-40BA-A369-6550B848C318}"/>
              </a:ext>
            </a:extLst>
          </p:cNvPr>
          <p:cNvSpPr/>
          <p:nvPr/>
        </p:nvSpPr>
        <p:spPr>
          <a:xfrm>
            <a:off x="6090680" y="1894454"/>
            <a:ext cx="1043455" cy="461665"/>
          </a:xfrm>
          <a:prstGeom prst="rect">
            <a:avLst/>
          </a:prstGeom>
          <a:noFill/>
        </p:spPr>
        <p:txBody>
          <a:bodyPr wrap="square" lIns="91440" tIns="45720" rIns="91440" bIns="45720">
            <a:spAutoFit/>
          </a:bodyPr>
          <a:lstStyle/>
          <a:p>
            <a:pPr algn="ctr"/>
            <a:r>
              <a:rPr lang="en-US" sz="2400" b="1" dirty="0">
                <a:ln w="9525">
                  <a:solidFill>
                    <a:schemeClr val="bg1"/>
                  </a:solidFill>
                  <a:prstDash val="solid"/>
                </a:ln>
                <a:effectLst>
                  <a:outerShdw blurRad="12700" dist="38100" dir="2700000" algn="tl" rotWithShape="0">
                    <a:schemeClr val="bg1">
                      <a:lumMod val="50000"/>
                    </a:schemeClr>
                  </a:outerShdw>
                </a:effectLst>
                <a:latin typeface="Gill Sans MT" panose="020B0502020104020203" pitchFamily="34" charset="0"/>
              </a:rPr>
              <a:t>FILE</a:t>
            </a:r>
          </a:p>
        </p:txBody>
      </p:sp>
    </p:spTree>
    <p:extLst>
      <p:ext uri="{BB962C8B-B14F-4D97-AF65-F5344CB8AC3E}">
        <p14:creationId xmlns:p14="http://schemas.microsoft.com/office/powerpoint/2010/main" val="74085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70D8D1-0989-46A9-9CCD-2D7770D16936}"/>
              </a:ext>
            </a:extLst>
          </p:cNvPr>
          <p:cNvSpPr/>
          <p:nvPr/>
        </p:nvSpPr>
        <p:spPr>
          <a:xfrm>
            <a:off x="854003" y="381838"/>
            <a:ext cx="4187365"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all" spc="0" normalizeH="0" baseline="0" noProof="0" dirty="0">
                <a:ln>
                  <a:noFill/>
                </a:ln>
                <a:solidFill>
                  <a:prstClr val="black"/>
                </a:solidFill>
                <a:effectLst/>
                <a:uLnTx/>
                <a:uFillTx/>
                <a:latin typeface="Gill Sans MT" panose="020B0502020104020203"/>
                <a:ea typeface="+mj-ea"/>
                <a:cs typeface="+mj-cs"/>
              </a:rPr>
              <a:t>Project – Artifacts</a:t>
            </a:r>
            <a:endParaRPr kumimoji="0" lang="en-US" sz="1800" b="0" i="0" u="none" strike="noStrike" kern="0" cap="none" spc="0" normalizeH="0" baseline="0" noProof="0" dirty="0">
              <a:ln>
                <a:noFill/>
              </a:ln>
              <a:solidFill>
                <a:sysClr val="windowText" lastClr="000000"/>
              </a:solidFill>
              <a:effectLst/>
              <a:uLnTx/>
              <a:uFillTx/>
            </a:endParaRPr>
          </a:p>
        </p:txBody>
      </p:sp>
      <p:sp>
        <p:nvSpPr>
          <p:cNvPr id="4" name="Content Placeholder 5">
            <a:extLst>
              <a:ext uri="{FF2B5EF4-FFF2-40B4-BE49-F238E27FC236}">
                <a16:creationId xmlns:a16="http://schemas.microsoft.com/office/drawing/2014/main" id="{1916F0B2-5DA1-4282-BB82-A24AC2C65A9D}"/>
              </a:ext>
            </a:extLst>
          </p:cNvPr>
          <p:cNvSpPr txBox="1">
            <a:spLocks/>
          </p:cNvSpPr>
          <p:nvPr/>
        </p:nvSpPr>
        <p:spPr>
          <a:xfrm>
            <a:off x="544497" y="2283959"/>
            <a:ext cx="3432699" cy="3557011"/>
          </a:xfrm>
          <a:prstGeom prst="rect">
            <a:avLst/>
          </a:prstGeom>
        </p:spPr>
        <p:txBody>
          <a:bodyPr vert="horz" lIns="0" tIns="0" rIns="0" bIns="0" rtlCol="0">
            <a:normAutofit fontScale="92500" lnSpcReduction="20000"/>
          </a:bodyPr>
          <a:lstStyle>
            <a:lvl1pPr marL="342900" indent="-342900" algn="l" defTabSz="457200" rtl="0" eaLnBrk="1" latinLnBrk="0" hangingPunct="1">
              <a:spcBef>
                <a:spcPct val="20000"/>
              </a:spcBef>
              <a:buClr>
                <a:schemeClr val="accent2"/>
              </a:buClr>
              <a:buSzPct val="125000"/>
              <a:buFont typeface="Wingdings" charset="2"/>
              <a:buChar char="§"/>
              <a:defRPr sz="2800" kern="1200">
                <a:solidFill>
                  <a:schemeClr val="accent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400" kern="1200">
                <a:solidFill>
                  <a:schemeClr val="accent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1800" kern="1200">
                <a:solidFill>
                  <a:schemeClr val="accent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1800" kern="1200">
                <a:solidFill>
                  <a:schemeClr val="accent1"/>
                </a:solidFill>
                <a:latin typeface="Arial"/>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R="0" lvl="0" algn="l" defTabSz="457200" rtl="0" eaLnBrk="1" fontAlgn="auto" latinLnBrk="0" hangingPunct="1">
              <a:lnSpc>
                <a:spcPct val="100000"/>
              </a:lnSpc>
              <a:spcBef>
                <a:spcPct val="20000"/>
              </a:spcBef>
              <a:spcAft>
                <a:spcPts val="0"/>
              </a:spcAft>
              <a:buClr>
                <a:srgbClr val="DD8047"/>
              </a:buClr>
              <a:buSzPct val="125000"/>
              <a:buFont typeface="Arial" panose="020B0604020202020204" pitchFamily="34" charset="0"/>
              <a:buChar char="•"/>
              <a:tabLst/>
              <a:defRPr/>
            </a:pPr>
            <a:r>
              <a:rPr kumimoji="0" lang="en-US" sz="2800" b="0" i="0" u="none" strike="noStrike" kern="1200" cap="none" spc="0" normalizeH="0" baseline="0" noProof="0" dirty="0">
                <a:ln>
                  <a:noFill/>
                </a:ln>
                <a:solidFill>
                  <a:schemeClr val="accent6">
                    <a:lumMod val="50000"/>
                  </a:schemeClr>
                </a:solidFill>
                <a:effectLst/>
                <a:uLnTx/>
                <a:uFillTx/>
                <a:latin typeface="Gill Sans MT" panose="020B0502020104020203" pitchFamily="34" charset="0"/>
              </a:rPr>
              <a:t>Original File: BE_Hospital_Visits_FE_Epic.csv (size 70,000 kb)</a:t>
            </a:r>
          </a:p>
          <a:p>
            <a:pPr marR="0" lvl="0" algn="l" defTabSz="457200" rtl="0" eaLnBrk="1" fontAlgn="auto" latinLnBrk="0" hangingPunct="1">
              <a:lnSpc>
                <a:spcPct val="100000"/>
              </a:lnSpc>
              <a:spcBef>
                <a:spcPct val="20000"/>
              </a:spcBef>
              <a:spcAft>
                <a:spcPts val="0"/>
              </a:spcAft>
              <a:buClr>
                <a:srgbClr val="DD8047"/>
              </a:buClr>
              <a:buSzPct val="125000"/>
              <a:buFont typeface="Arial" panose="020B0604020202020204" pitchFamily="34" charset="0"/>
              <a:buChar char="•"/>
              <a:tabLst/>
              <a:defRPr/>
            </a:pPr>
            <a:r>
              <a:rPr kumimoji="0" lang="en-US" sz="2800" b="0" i="0" u="none" strike="noStrike" kern="1200" cap="none" spc="0" normalizeH="0" baseline="0" noProof="0" dirty="0">
                <a:ln>
                  <a:noFill/>
                </a:ln>
                <a:solidFill>
                  <a:schemeClr val="accent6">
                    <a:lumMod val="50000"/>
                  </a:schemeClr>
                </a:solidFill>
                <a:effectLst/>
                <a:uLnTx/>
                <a:uFillTx/>
                <a:latin typeface="Gill Sans MT" panose="020B0502020104020203" pitchFamily="34" charset="0"/>
              </a:rPr>
              <a:t>Filtered based on Discharged Visits, Self-Pay financial class, patient class as inpatient, newborn and inpatient psych</a:t>
            </a:r>
          </a:p>
        </p:txBody>
      </p:sp>
      <p:sp>
        <p:nvSpPr>
          <p:cNvPr id="5" name="Rectangle 4">
            <a:extLst>
              <a:ext uri="{FF2B5EF4-FFF2-40B4-BE49-F238E27FC236}">
                <a16:creationId xmlns:a16="http://schemas.microsoft.com/office/drawing/2014/main" id="{E6AF01E1-17AC-4C01-8152-6F6837533998}"/>
              </a:ext>
            </a:extLst>
          </p:cNvPr>
          <p:cNvSpPr/>
          <p:nvPr/>
        </p:nvSpPr>
        <p:spPr>
          <a:xfrm>
            <a:off x="6192114" y="1360629"/>
            <a:ext cx="4654669" cy="923330"/>
          </a:xfrm>
          <a:prstGeom prst="rect">
            <a:avLst/>
          </a:prstGeom>
          <a:noFill/>
        </p:spPr>
        <p:txBody>
          <a:bodyPr wrap="square" lIns="91440" tIns="45720" rIns="91440" bIns="45720">
            <a:spAutoFit/>
          </a:bodyPr>
          <a:lstStyle/>
          <a:p>
            <a:pPr algn="ctr"/>
            <a:r>
              <a:rPr lang="en-US" sz="5400" b="1" dirty="0">
                <a:ln w="22225">
                  <a:solidFill>
                    <a:srgbClr val="DD8047"/>
                  </a:solidFill>
                  <a:prstDash val="solid"/>
                </a:ln>
                <a:solidFill>
                  <a:srgbClr val="DD8047">
                    <a:lumMod val="40000"/>
                    <a:lumOff val="60000"/>
                  </a:srgbClr>
                </a:solidFill>
                <a:latin typeface="Gill Sans MT" panose="020B0502020104020203"/>
              </a:rPr>
              <a:t>New Files</a:t>
            </a:r>
          </a:p>
        </p:txBody>
      </p:sp>
      <p:sp>
        <p:nvSpPr>
          <p:cNvPr id="6" name="Content Placeholder 5">
            <a:extLst>
              <a:ext uri="{FF2B5EF4-FFF2-40B4-BE49-F238E27FC236}">
                <a16:creationId xmlns:a16="http://schemas.microsoft.com/office/drawing/2014/main" id="{6211501E-1A16-46FE-9D3E-D6688147B10B}"/>
              </a:ext>
            </a:extLst>
          </p:cNvPr>
          <p:cNvSpPr txBox="1">
            <a:spLocks/>
          </p:cNvSpPr>
          <p:nvPr/>
        </p:nvSpPr>
        <p:spPr>
          <a:xfrm>
            <a:off x="6500148" y="2475452"/>
            <a:ext cx="4038600" cy="2015526"/>
          </a:xfrm>
          <a:prstGeom prst="rect">
            <a:avLst/>
          </a:prstGeom>
        </p:spPr>
        <p:style>
          <a:lnRef idx="2">
            <a:schemeClr val="accent2"/>
          </a:lnRef>
          <a:fillRef idx="1">
            <a:schemeClr val="lt1"/>
          </a:fillRef>
          <a:effectRef idx="0">
            <a:schemeClr val="accent2"/>
          </a:effectRef>
          <a:fontRef idx="minor">
            <a:schemeClr val="dk1"/>
          </a:fontRef>
        </p:style>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dk1"/>
                </a:solidFill>
                <a:effectLst/>
                <a:latin typeface="+mn-lt"/>
                <a:ea typeface="+mn-ea"/>
                <a:cs typeface="+mn-cs"/>
              </a:defRPr>
            </a:lvl9pPr>
          </a:lstStyle>
          <a:p>
            <a:r>
              <a:rPr lang="en-US" dirty="0">
                <a:solidFill>
                  <a:schemeClr val="accent6">
                    <a:lumMod val="50000"/>
                  </a:schemeClr>
                </a:solidFill>
                <a:latin typeface="Gill Sans MT" panose="020B0502020104020203" pitchFamily="34" charset="0"/>
              </a:rPr>
              <a:t>Patient.csv</a:t>
            </a:r>
          </a:p>
          <a:p>
            <a:r>
              <a:rPr lang="en-US" dirty="0">
                <a:solidFill>
                  <a:schemeClr val="accent6">
                    <a:lumMod val="50000"/>
                  </a:schemeClr>
                </a:solidFill>
                <a:latin typeface="Gill Sans MT" panose="020B0502020104020203" pitchFamily="34" charset="0"/>
              </a:rPr>
              <a:t>Patient_appt.csv</a:t>
            </a:r>
          </a:p>
          <a:p>
            <a:r>
              <a:rPr lang="en-US" dirty="0">
                <a:solidFill>
                  <a:schemeClr val="accent6">
                    <a:lumMod val="50000"/>
                  </a:schemeClr>
                </a:solidFill>
                <a:latin typeface="Gill Sans MT" panose="020B0502020104020203" pitchFamily="34" charset="0"/>
              </a:rPr>
              <a:t>Patient_finance.csv</a:t>
            </a:r>
          </a:p>
          <a:p>
            <a:r>
              <a:rPr lang="en-US" dirty="0">
                <a:solidFill>
                  <a:schemeClr val="accent6">
                    <a:lumMod val="50000"/>
                  </a:schemeClr>
                </a:solidFill>
                <a:latin typeface="Gill Sans MT" panose="020B0502020104020203" pitchFamily="34" charset="0"/>
              </a:rPr>
              <a:t>Patient_visit.csv</a:t>
            </a:r>
          </a:p>
        </p:txBody>
      </p:sp>
    </p:spTree>
    <p:extLst>
      <p:ext uri="{BB962C8B-B14F-4D97-AF65-F5344CB8AC3E}">
        <p14:creationId xmlns:p14="http://schemas.microsoft.com/office/powerpoint/2010/main" val="389776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CBE9631-7F55-4D7D-8A52-ECAEB46FFD9E}"/>
              </a:ext>
            </a:extLst>
          </p:cNvPr>
          <p:cNvSpPr txBox="1">
            <a:spLocks/>
          </p:cNvSpPr>
          <p:nvPr/>
        </p:nvSpPr>
        <p:spPr>
          <a:xfrm>
            <a:off x="521594" y="375684"/>
            <a:ext cx="4925028" cy="846494"/>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rPr>
              <a:t>Project - Scripts</a:t>
            </a:r>
          </a:p>
        </p:txBody>
      </p:sp>
      <p:sp>
        <p:nvSpPr>
          <p:cNvPr id="5" name="TextBox 4">
            <a:extLst>
              <a:ext uri="{FF2B5EF4-FFF2-40B4-BE49-F238E27FC236}">
                <a16:creationId xmlns:a16="http://schemas.microsoft.com/office/drawing/2014/main" id="{6591C013-CA79-4D03-9F71-B85D415C109E}"/>
              </a:ext>
            </a:extLst>
          </p:cNvPr>
          <p:cNvSpPr txBox="1"/>
          <p:nvPr/>
        </p:nvSpPr>
        <p:spPr>
          <a:xfrm>
            <a:off x="485773" y="1035143"/>
            <a:ext cx="2188346" cy="369332"/>
          </a:xfrm>
          <a:prstGeom prst="rect">
            <a:avLst/>
          </a:prstGeom>
          <a:noFill/>
        </p:spPr>
        <p:txBody>
          <a:bodyPr wrap="square" rtlCol="0">
            <a:spAutoFit/>
          </a:bodyPr>
          <a:lstStyle/>
          <a:p>
            <a:r>
              <a:rPr lang="en-US" dirty="0">
                <a:solidFill>
                  <a:srgbClr val="DD8047"/>
                </a:solidFill>
                <a:latin typeface="Gill Sans MT" panose="020B0502020104020203"/>
              </a:rPr>
              <a:t>Patient Table Script</a:t>
            </a:r>
          </a:p>
        </p:txBody>
      </p:sp>
      <p:sp>
        <p:nvSpPr>
          <p:cNvPr id="7" name="Content Placeholder 3">
            <a:extLst>
              <a:ext uri="{FF2B5EF4-FFF2-40B4-BE49-F238E27FC236}">
                <a16:creationId xmlns:a16="http://schemas.microsoft.com/office/drawing/2014/main" id="{C2A64880-9DC6-43BD-BF50-9E8336DE02DB}"/>
              </a:ext>
            </a:extLst>
          </p:cNvPr>
          <p:cNvSpPr txBox="1">
            <a:spLocks/>
          </p:cNvSpPr>
          <p:nvPr/>
        </p:nvSpPr>
        <p:spPr>
          <a:xfrm>
            <a:off x="405849" y="1589141"/>
            <a:ext cx="4536541" cy="3874110"/>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1100" dirty="0">
                <a:solidFill>
                  <a:schemeClr val="tx2"/>
                </a:solidFill>
                <a:latin typeface="Gill Sans MT" panose="020B0502020104020203" pitchFamily="34" charset="0"/>
              </a:rPr>
              <a:t>-- Table: public.patient</a:t>
            </a:r>
          </a:p>
          <a:p>
            <a:pPr marL="0" indent="0">
              <a:buFont typeface="Arial" panose="020B0604020202020204" pitchFamily="34" charset="0"/>
              <a:buNone/>
            </a:pPr>
            <a:r>
              <a:rPr lang="en-US" sz="1100" dirty="0">
                <a:solidFill>
                  <a:schemeClr val="tx2"/>
                </a:solidFill>
                <a:latin typeface="Gill Sans MT" panose="020B0502020104020203" pitchFamily="34" charset="0"/>
              </a:rPr>
              <a:t>-- DROP TABLE public.patient;</a:t>
            </a:r>
            <a:endParaRPr lang="en-US" sz="1100" dirty="0">
              <a:latin typeface="Gill Sans MT" panose="020B0502020104020203" pitchFamily="34" charset="0"/>
            </a:endParaRPr>
          </a:p>
          <a:p>
            <a:pPr marL="0" indent="0">
              <a:buFont typeface="Arial" panose="020B0604020202020204" pitchFamily="34" charset="0"/>
              <a:buNone/>
            </a:pPr>
            <a:r>
              <a:rPr lang="en-US" sz="1100" dirty="0">
                <a:latin typeface="Gill Sans MT" panose="020B0502020104020203" pitchFamily="34" charset="0"/>
              </a:rPr>
              <a:t>CREATE TABLE public.patient</a:t>
            </a:r>
          </a:p>
          <a:p>
            <a:pPr marL="0" indent="0">
              <a:buFont typeface="Arial" panose="020B0604020202020204" pitchFamily="34" charset="0"/>
              <a:buNone/>
            </a:pPr>
            <a:r>
              <a:rPr lang="en-US" sz="1100" dirty="0">
                <a:latin typeface="Gill Sans MT" panose="020B0502020104020203" pitchFamily="34" charset="0"/>
              </a:rPr>
              <a:t>(</a:t>
            </a:r>
          </a:p>
          <a:p>
            <a:pPr marL="0" indent="0">
              <a:lnSpc>
                <a:spcPct val="100000"/>
              </a:lnSpc>
              <a:spcBef>
                <a:spcPts val="0"/>
              </a:spcBef>
              <a:buFont typeface="Arial" panose="020B0604020202020204" pitchFamily="34" charset="0"/>
              <a:buNone/>
            </a:pPr>
            <a:r>
              <a:rPr lang="en-US" sz="1100" dirty="0">
                <a:latin typeface="Gill Sans MT" panose="020B0502020104020203" pitchFamily="34" charset="0"/>
              </a:rPr>
              <a:t>    pt_id bigint NOT NULL DEFAULT nextval('patient_pt_id_seq'::regclass),</a:t>
            </a:r>
          </a:p>
          <a:p>
            <a:pPr marL="0" indent="0">
              <a:lnSpc>
                <a:spcPct val="100000"/>
              </a:lnSpc>
              <a:spcBef>
                <a:spcPts val="0"/>
              </a:spcBef>
              <a:buFont typeface="Arial" panose="020B0604020202020204" pitchFamily="34" charset="0"/>
              <a:buNone/>
            </a:pPr>
            <a:r>
              <a:rPr lang="en-US" sz="1100" dirty="0">
                <a:latin typeface="Gill Sans MT" panose="020B0502020104020203" pitchFamily="34" charset="0"/>
              </a:rPr>
              <a:t>    visit_number bigint,</a:t>
            </a:r>
          </a:p>
          <a:p>
            <a:pPr marL="0" indent="0">
              <a:lnSpc>
                <a:spcPct val="100000"/>
              </a:lnSpc>
              <a:spcBef>
                <a:spcPts val="0"/>
              </a:spcBef>
              <a:buFont typeface="Arial" panose="020B0604020202020204" pitchFamily="34" charset="0"/>
              <a:buNone/>
            </a:pPr>
            <a:r>
              <a:rPr lang="en-US" sz="1100" dirty="0">
                <a:latin typeface="Gill Sans MT" panose="020B0502020104020203" pitchFamily="34" charset="0"/>
              </a:rPr>
              <a:t>    patient_last_name character varying COLLATE pg_catalog."default",</a:t>
            </a:r>
          </a:p>
          <a:p>
            <a:pPr marL="0" indent="0">
              <a:lnSpc>
                <a:spcPct val="100000"/>
              </a:lnSpc>
              <a:spcBef>
                <a:spcPts val="0"/>
              </a:spcBef>
              <a:buFont typeface="Arial" panose="020B0604020202020204" pitchFamily="34" charset="0"/>
              <a:buNone/>
            </a:pPr>
            <a:r>
              <a:rPr lang="en-US" sz="1100" dirty="0">
                <a:latin typeface="Gill Sans MT" panose="020B0502020104020203" pitchFamily="34" charset="0"/>
              </a:rPr>
              <a:t>    patient_first_name character varying COLLATE pg_catalog."default",</a:t>
            </a:r>
          </a:p>
          <a:p>
            <a:pPr marL="0" indent="0">
              <a:lnSpc>
                <a:spcPct val="100000"/>
              </a:lnSpc>
              <a:spcBef>
                <a:spcPts val="0"/>
              </a:spcBef>
              <a:buFont typeface="Arial" panose="020B0604020202020204" pitchFamily="34" charset="0"/>
              <a:buNone/>
            </a:pPr>
            <a:r>
              <a:rPr lang="en-US" sz="1100" dirty="0">
                <a:latin typeface="Gill Sans MT" panose="020B0502020104020203" pitchFamily="34" charset="0"/>
              </a:rPr>
              <a:t>    patient_medical_record_number bigint,</a:t>
            </a:r>
          </a:p>
          <a:p>
            <a:pPr marL="0" indent="0">
              <a:lnSpc>
                <a:spcPct val="100000"/>
              </a:lnSpc>
              <a:spcBef>
                <a:spcPts val="0"/>
              </a:spcBef>
              <a:buFont typeface="Arial" panose="020B0604020202020204" pitchFamily="34" charset="0"/>
              <a:buNone/>
            </a:pPr>
            <a:r>
              <a:rPr lang="en-US" sz="1100" dirty="0">
                <a:latin typeface="Gill Sans MT" panose="020B0502020104020203" pitchFamily="34" charset="0"/>
              </a:rPr>
              <a:t>    CONSTRAINT patient_pkey PRIMARY KEY (pt_id)</a:t>
            </a:r>
          </a:p>
          <a:p>
            <a:pPr marL="0" indent="0">
              <a:buFont typeface="Arial" panose="020B0604020202020204" pitchFamily="34" charset="0"/>
              <a:buNone/>
            </a:pPr>
            <a:r>
              <a:rPr lang="en-US" sz="1100" dirty="0">
                <a:latin typeface="Gill Sans MT" panose="020B0502020104020203" pitchFamily="34" charset="0"/>
              </a:rPr>
              <a:t>)</a:t>
            </a:r>
          </a:p>
          <a:p>
            <a:pPr marL="0" indent="0">
              <a:buFont typeface="Arial" panose="020B0604020202020204" pitchFamily="34" charset="0"/>
              <a:buNone/>
            </a:pPr>
            <a:r>
              <a:rPr lang="en-US" sz="1100" dirty="0">
                <a:latin typeface="Gill Sans MT" panose="020B0502020104020203" pitchFamily="34" charset="0"/>
              </a:rPr>
              <a:t>TABLESPACE pg_default;</a:t>
            </a:r>
          </a:p>
          <a:p>
            <a:pPr marL="0" indent="0">
              <a:buFont typeface="Arial" panose="020B0604020202020204" pitchFamily="34" charset="0"/>
              <a:buNone/>
            </a:pPr>
            <a:r>
              <a:rPr lang="en-US" sz="1100" dirty="0">
                <a:latin typeface="Gill Sans MT" panose="020B0502020104020203" pitchFamily="34" charset="0"/>
              </a:rPr>
              <a:t>ALTER TABLE public.patient</a:t>
            </a:r>
          </a:p>
          <a:p>
            <a:pPr marL="0" indent="0">
              <a:buFont typeface="Arial" panose="020B0604020202020204" pitchFamily="34" charset="0"/>
              <a:buNone/>
            </a:pPr>
            <a:r>
              <a:rPr lang="en-US" sz="1100" dirty="0">
                <a:latin typeface="Gill Sans MT" panose="020B0502020104020203" pitchFamily="34" charset="0"/>
              </a:rPr>
              <a:t>    OWNER to postgres;</a:t>
            </a:r>
          </a:p>
        </p:txBody>
      </p:sp>
      <p:sp>
        <p:nvSpPr>
          <p:cNvPr id="8" name="TextBox 7">
            <a:extLst>
              <a:ext uri="{FF2B5EF4-FFF2-40B4-BE49-F238E27FC236}">
                <a16:creationId xmlns:a16="http://schemas.microsoft.com/office/drawing/2014/main" id="{853C3EE1-DDBB-4AF2-B440-458F707E9F96}"/>
              </a:ext>
            </a:extLst>
          </p:cNvPr>
          <p:cNvSpPr txBox="1"/>
          <p:nvPr/>
        </p:nvSpPr>
        <p:spPr>
          <a:xfrm>
            <a:off x="6724688" y="1035143"/>
            <a:ext cx="3294356" cy="369332"/>
          </a:xfrm>
          <a:prstGeom prst="rect">
            <a:avLst/>
          </a:prstGeom>
          <a:noFill/>
        </p:spPr>
        <p:txBody>
          <a:bodyPr wrap="square" rtlCol="0">
            <a:spAutoFit/>
          </a:bodyPr>
          <a:lstStyle/>
          <a:p>
            <a:r>
              <a:rPr lang="en-US" dirty="0">
                <a:solidFill>
                  <a:srgbClr val="00B0F0"/>
                </a:solidFill>
                <a:latin typeface="Gill Sans MT" panose="020B0502020104020203"/>
              </a:rPr>
              <a:t>Patient Appointment Table Script</a:t>
            </a:r>
          </a:p>
        </p:txBody>
      </p:sp>
      <p:sp>
        <p:nvSpPr>
          <p:cNvPr id="9" name="TextBox 8">
            <a:extLst>
              <a:ext uri="{FF2B5EF4-FFF2-40B4-BE49-F238E27FC236}">
                <a16:creationId xmlns:a16="http://schemas.microsoft.com/office/drawing/2014/main" id="{72C5E9AA-A062-46A3-8D55-09D154243DC1}"/>
              </a:ext>
            </a:extLst>
          </p:cNvPr>
          <p:cNvSpPr txBox="1"/>
          <p:nvPr/>
        </p:nvSpPr>
        <p:spPr>
          <a:xfrm>
            <a:off x="6724688" y="1589141"/>
            <a:ext cx="4873145" cy="3477875"/>
          </a:xfrm>
          <a:prstGeom prst="rect">
            <a:avLst/>
          </a:prstGeom>
          <a:noFill/>
        </p:spPr>
        <p:txBody>
          <a:bodyPr wrap="square" rtlCol="0">
            <a:spAutoFit/>
          </a:bodyPr>
          <a:lstStyle/>
          <a:p>
            <a:r>
              <a:rPr lang="en-US" sz="1100" dirty="0">
                <a:solidFill>
                  <a:schemeClr val="tx2"/>
                </a:solidFill>
                <a:latin typeface="Gill Sans MT" panose="020B0502020104020203" pitchFamily="34" charset="0"/>
              </a:rPr>
              <a:t>-- Table: public.patient_appt</a:t>
            </a:r>
          </a:p>
          <a:p>
            <a:endParaRPr lang="en-US" sz="1100" dirty="0">
              <a:solidFill>
                <a:schemeClr val="tx2"/>
              </a:solidFill>
              <a:latin typeface="Gill Sans MT" panose="020B0502020104020203" pitchFamily="34" charset="0"/>
            </a:endParaRPr>
          </a:p>
          <a:p>
            <a:r>
              <a:rPr lang="en-US" sz="1100" dirty="0">
                <a:solidFill>
                  <a:schemeClr val="tx2"/>
                </a:solidFill>
                <a:latin typeface="Gill Sans MT" panose="020B0502020104020203" pitchFamily="34" charset="0"/>
              </a:rPr>
              <a:t>-- DROP TABLE public.patient_appt;</a:t>
            </a:r>
          </a:p>
          <a:p>
            <a:endParaRPr lang="en-US" sz="1100" dirty="0">
              <a:solidFill>
                <a:schemeClr val="tx2"/>
              </a:solidFill>
              <a:latin typeface="Gill Sans MT" panose="020B0502020104020203" pitchFamily="34" charset="0"/>
            </a:endParaRPr>
          </a:p>
          <a:p>
            <a:r>
              <a:rPr lang="en-US" sz="1100" dirty="0">
                <a:solidFill>
                  <a:schemeClr val="tx2"/>
                </a:solidFill>
                <a:latin typeface="Gill Sans MT" panose="020B0502020104020203" pitchFamily="34" charset="0"/>
              </a:rPr>
              <a:t>CREATE TABLE public.patient_appt</a:t>
            </a:r>
          </a:p>
          <a:p>
            <a:r>
              <a:rPr lang="en-US" sz="1100" dirty="0">
                <a:solidFill>
                  <a:schemeClr val="tx2"/>
                </a:solidFill>
                <a:latin typeface="Gill Sans MT" panose="020B0502020104020203" pitchFamily="34" charset="0"/>
              </a:rPr>
              <a:t>(</a:t>
            </a:r>
          </a:p>
          <a:p>
            <a:r>
              <a:rPr lang="en-US" sz="1100" dirty="0">
                <a:solidFill>
                  <a:schemeClr val="tx2"/>
                </a:solidFill>
                <a:latin typeface="Gill Sans MT" panose="020B0502020104020203" pitchFamily="34" charset="0"/>
              </a:rPr>
              <a:t>    appt_id bigint NOT NULL DEFAULT nextval('patient_appt_appt_id_seq'::regclass),</a:t>
            </a:r>
          </a:p>
          <a:p>
            <a:r>
              <a:rPr lang="en-US" sz="1100" dirty="0">
                <a:solidFill>
                  <a:schemeClr val="tx2"/>
                </a:solidFill>
                <a:latin typeface="Gill Sans MT" panose="020B0502020104020203" pitchFamily="34" charset="0"/>
              </a:rPr>
              <a:t>    appointment_service_code bigint,</a:t>
            </a:r>
          </a:p>
          <a:p>
            <a:r>
              <a:rPr lang="en-US" sz="1100" dirty="0">
                <a:solidFill>
                  <a:schemeClr val="tx2"/>
                </a:solidFill>
                <a:latin typeface="Gill Sans MT" panose="020B0502020104020203" pitchFamily="34" charset="0"/>
              </a:rPr>
              <a:t>    appointment_service_description character varying COLLATE pg_catalog."default",</a:t>
            </a:r>
          </a:p>
          <a:p>
            <a:r>
              <a:rPr lang="en-US" sz="1100" dirty="0">
                <a:solidFill>
                  <a:schemeClr val="tx2"/>
                </a:solidFill>
                <a:latin typeface="Gill Sans MT" panose="020B0502020104020203" pitchFamily="34" charset="0"/>
              </a:rPr>
              <a:t>    admit_description character varying COLLATE pg_catalog."default",</a:t>
            </a:r>
          </a:p>
          <a:p>
            <a:r>
              <a:rPr lang="en-US" sz="1100" dirty="0">
                <a:solidFill>
                  <a:schemeClr val="tx2"/>
                </a:solidFill>
                <a:latin typeface="Gill Sans MT" panose="020B0502020104020203" pitchFamily="34" charset="0"/>
              </a:rPr>
              <a:t>    visit_description character varying COLLATE pg_catalog."default",</a:t>
            </a:r>
          </a:p>
          <a:p>
            <a:r>
              <a:rPr lang="en-US" sz="1100" dirty="0">
                <a:solidFill>
                  <a:schemeClr val="tx2"/>
                </a:solidFill>
                <a:latin typeface="Gill Sans MT" panose="020B0502020104020203" pitchFamily="34" charset="0"/>
              </a:rPr>
              <a:t>    CONSTRAINT patient_appt_pkey PRIMARY KEY (appt_id)</a:t>
            </a:r>
          </a:p>
          <a:p>
            <a:r>
              <a:rPr lang="en-US" sz="1100" dirty="0">
                <a:solidFill>
                  <a:schemeClr val="tx2"/>
                </a:solidFill>
                <a:latin typeface="Gill Sans MT" panose="020B0502020104020203" pitchFamily="34" charset="0"/>
              </a:rPr>
              <a:t>)</a:t>
            </a:r>
          </a:p>
          <a:p>
            <a:endParaRPr lang="en-US" sz="1100" dirty="0">
              <a:solidFill>
                <a:schemeClr val="tx2"/>
              </a:solidFill>
              <a:latin typeface="Gill Sans MT" panose="020B0502020104020203" pitchFamily="34" charset="0"/>
            </a:endParaRPr>
          </a:p>
          <a:p>
            <a:r>
              <a:rPr lang="en-US" sz="1100" dirty="0">
                <a:solidFill>
                  <a:schemeClr val="tx2"/>
                </a:solidFill>
                <a:latin typeface="Gill Sans MT" panose="020B0502020104020203" pitchFamily="34" charset="0"/>
              </a:rPr>
              <a:t>TABLESPACE pg_default;</a:t>
            </a:r>
          </a:p>
          <a:p>
            <a:endParaRPr lang="en-US" sz="1100" dirty="0">
              <a:solidFill>
                <a:schemeClr val="tx2"/>
              </a:solidFill>
              <a:latin typeface="Gill Sans MT" panose="020B0502020104020203" pitchFamily="34" charset="0"/>
            </a:endParaRPr>
          </a:p>
          <a:p>
            <a:r>
              <a:rPr lang="en-US" sz="1100" dirty="0">
                <a:solidFill>
                  <a:schemeClr val="tx2"/>
                </a:solidFill>
                <a:latin typeface="Gill Sans MT" panose="020B0502020104020203" pitchFamily="34" charset="0"/>
              </a:rPr>
              <a:t>ALTER TABLE public.patient_appt</a:t>
            </a:r>
          </a:p>
          <a:p>
            <a:r>
              <a:rPr lang="en-US" sz="1100" dirty="0">
                <a:solidFill>
                  <a:schemeClr val="tx2"/>
                </a:solidFill>
                <a:latin typeface="Gill Sans MT" panose="020B0502020104020203" pitchFamily="34" charset="0"/>
              </a:rPr>
              <a:t>    OWNER to postgres;</a:t>
            </a:r>
          </a:p>
        </p:txBody>
      </p:sp>
    </p:spTree>
    <p:extLst>
      <p:ext uri="{BB962C8B-B14F-4D97-AF65-F5344CB8AC3E}">
        <p14:creationId xmlns:p14="http://schemas.microsoft.com/office/powerpoint/2010/main" val="417993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C0802A-1FFB-43C9-8B27-F4AA37642E07}"/>
              </a:ext>
            </a:extLst>
          </p:cNvPr>
          <p:cNvSpPr txBox="1">
            <a:spLocks/>
          </p:cNvSpPr>
          <p:nvPr/>
        </p:nvSpPr>
        <p:spPr>
          <a:xfrm>
            <a:off x="434050" y="438296"/>
            <a:ext cx="8229600" cy="927180"/>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a:ln>
                  <a:noFill/>
                </a:ln>
                <a:solidFill>
                  <a:sysClr val="windowText" lastClr="000000"/>
                </a:solidFill>
                <a:effectLst/>
                <a:uLnTx/>
                <a:uFillTx/>
                <a:latin typeface="Gill Sans MT" panose="020B0502020104020203"/>
                <a:ea typeface="+mj-ea"/>
                <a:cs typeface="+mj-cs"/>
              </a:rPr>
              <a:t>Project - Scripts</a:t>
            </a:r>
            <a:endParaRPr kumimoji="0" lang="en-US" sz="32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8778E976-8A6D-4A93-B0D4-FB56B85502FA}"/>
              </a:ext>
            </a:extLst>
          </p:cNvPr>
          <p:cNvSpPr txBox="1"/>
          <p:nvPr/>
        </p:nvSpPr>
        <p:spPr>
          <a:xfrm>
            <a:off x="434050" y="1365476"/>
            <a:ext cx="2851953" cy="369332"/>
          </a:xfrm>
          <a:prstGeom prst="rect">
            <a:avLst/>
          </a:prstGeom>
          <a:noFill/>
        </p:spPr>
        <p:txBody>
          <a:bodyPr wrap="square" rtlCol="0">
            <a:spAutoFit/>
          </a:bodyPr>
          <a:lstStyle/>
          <a:p>
            <a:r>
              <a:rPr lang="en-US" dirty="0">
                <a:solidFill>
                  <a:srgbClr val="00B0F0"/>
                </a:solidFill>
                <a:latin typeface="Gill Sans MT" panose="020B0502020104020203"/>
              </a:rPr>
              <a:t>Patient Finance Table Script</a:t>
            </a:r>
          </a:p>
        </p:txBody>
      </p:sp>
      <p:sp>
        <p:nvSpPr>
          <p:cNvPr id="7" name="Content Placeholder 3">
            <a:extLst>
              <a:ext uri="{FF2B5EF4-FFF2-40B4-BE49-F238E27FC236}">
                <a16:creationId xmlns:a16="http://schemas.microsoft.com/office/drawing/2014/main" id="{44D39283-BB7E-4E25-9408-688A9BA863B4}"/>
              </a:ext>
            </a:extLst>
          </p:cNvPr>
          <p:cNvSpPr txBox="1">
            <a:spLocks/>
          </p:cNvSpPr>
          <p:nvPr/>
        </p:nvSpPr>
        <p:spPr>
          <a:xfrm>
            <a:off x="434050" y="1868311"/>
            <a:ext cx="5526910" cy="4034778"/>
          </a:xfrm>
          <a:prstGeom prst="rect">
            <a:avLst/>
          </a:prstGeom>
        </p:spPr>
        <p:txBody>
          <a:bodyPr vert="horz" lIns="91440" tIns="45720" rIns="91440" bIns="45720" rtlCol="0">
            <a:no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buFont typeface="Arial" panose="020B0604020202020204" pitchFamily="34" charset="0"/>
              <a:buNone/>
            </a:pPr>
            <a:r>
              <a:rPr lang="en-US" sz="1100" dirty="0">
                <a:solidFill>
                  <a:srgbClr val="775F55"/>
                </a:solidFill>
                <a:latin typeface="Gill Sans MT" panose="020B0502020104020203" pitchFamily="34" charset="0"/>
              </a:rPr>
              <a:t>-- Table: public.patient_finance</a:t>
            </a:r>
          </a:p>
          <a:p>
            <a:pPr marL="0" indent="0">
              <a:spcBef>
                <a:spcPts val="0"/>
              </a:spcBef>
              <a:buFont typeface="Arial" panose="020B0604020202020204" pitchFamily="34" charset="0"/>
              <a:buNone/>
            </a:pPr>
            <a:r>
              <a:rPr lang="en-US" sz="1100" dirty="0">
                <a:solidFill>
                  <a:srgbClr val="775F55"/>
                </a:solidFill>
                <a:latin typeface="Gill Sans MT" panose="020B0502020104020203" pitchFamily="34" charset="0"/>
              </a:rPr>
              <a:t>-- DROP TABLE public.patient_finance;</a:t>
            </a:r>
          </a:p>
          <a:p>
            <a:pPr marL="0" indent="0">
              <a:spcBef>
                <a:spcPts val="0"/>
              </a:spcBef>
              <a:buFont typeface="Arial" panose="020B0604020202020204" pitchFamily="34" charset="0"/>
              <a:buNone/>
            </a:pPr>
            <a:r>
              <a:rPr lang="en-US" sz="1100" dirty="0">
                <a:solidFill>
                  <a:srgbClr val="775F55"/>
                </a:solidFill>
                <a:latin typeface="Gill Sans MT" panose="020B0502020104020203" pitchFamily="34" charset="0"/>
              </a:rPr>
              <a:t>CREATE TABLE public.patient_finance</a:t>
            </a:r>
          </a:p>
          <a:p>
            <a:pPr marL="0" indent="0">
              <a:buFont typeface="Arial" panose="020B0604020202020204" pitchFamily="34" charset="0"/>
              <a:buNone/>
            </a:pPr>
            <a:r>
              <a:rPr lang="en-US" sz="1100" dirty="0">
                <a:solidFill>
                  <a:srgbClr val="775F55"/>
                </a:solidFill>
                <a:latin typeface="Gill Sans MT" panose="020B0502020104020203" pitchFamily="34" charset="0"/>
              </a:rPr>
              <a:t>(</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pt_fa_id bigint NOT NULL DEFAULT nextval('patient_finance_pt_fa_id_seq'::regclass),</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financial_class_description character varying COLLATE pg_catalog."default",</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fa_program_tracker character varying COLLATE pg_catalog."default",</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fa_program_tracker_status character varying COLLATE pg_catalog."default",</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fa_tracker_status_date_change date,</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fa_case_status character varying COLLATE pg_catalog."default",</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fa_flags character varying COLLATE pg_catalog."default",</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case_creation_date date,</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case_close_date character varying COLLATE pg_catalog."default",</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total_account_charges money,</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selfpay_checkbox character(1) COLLATE pg_catalog."default",</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patient_medical_record_number bigint,</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CONSTRAINT patient_finance_pkey PRIMARY KEY (pt_fa_id)</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a:t>
            </a:r>
          </a:p>
          <a:p>
            <a:pPr marL="0" indent="0">
              <a:lnSpc>
                <a:spcPct val="100000"/>
              </a:lnSpc>
              <a:spcBef>
                <a:spcPts val="0"/>
              </a:spcBef>
              <a:buFont typeface="Arial" panose="020B0604020202020204" pitchFamily="34" charset="0"/>
              <a:buNone/>
            </a:pPr>
            <a:endParaRPr lang="en-US" sz="1100" dirty="0">
              <a:solidFill>
                <a:srgbClr val="775F55"/>
              </a:solidFill>
              <a:latin typeface="Gill Sans MT" panose="020B0502020104020203" pitchFamily="34" charset="0"/>
            </a:endParaRP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TABLESPACE pg_default;</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ALTER TABLE public.patient_finance</a:t>
            </a:r>
          </a:p>
          <a:p>
            <a:pPr marL="0" indent="0">
              <a:lnSpc>
                <a:spcPct val="100000"/>
              </a:lnSpc>
              <a:spcBef>
                <a:spcPts val="0"/>
              </a:spcBef>
              <a:buFont typeface="Arial" panose="020B0604020202020204" pitchFamily="34" charset="0"/>
              <a:buNone/>
            </a:pPr>
            <a:r>
              <a:rPr lang="en-US" sz="1100" dirty="0">
                <a:solidFill>
                  <a:srgbClr val="775F55"/>
                </a:solidFill>
                <a:latin typeface="Gill Sans MT" panose="020B0502020104020203" pitchFamily="34" charset="0"/>
              </a:rPr>
              <a:t>    OWNER to postgres;</a:t>
            </a:r>
          </a:p>
        </p:txBody>
      </p:sp>
      <p:sp>
        <p:nvSpPr>
          <p:cNvPr id="10" name="TextBox 9">
            <a:extLst>
              <a:ext uri="{FF2B5EF4-FFF2-40B4-BE49-F238E27FC236}">
                <a16:creationId xmlns:a16="http://schemas.microsoft.com/office/drawing/2014/main" id="{2B1F22AD-48B3-4456-BE0F-8AC3B319DC80}"/>
              </a:ext>
            </a:extLst>
          </p:cNvPr>
          <p:cNvSpPr txBox="1"/>
          <p:nvPr/>
        </p:nvSpPr>
        <p:spPr>
          <a:xfrm>
            <a:off x="6529067" y="1365476"/>
            <a:ext cx="3294356" cy="369332"/>
          </a:xfrm>
          <a:prstGeom prst="rect">
            <a:avLst/>
          </a:prstGeom>
          <a:noFill/>
        </p:spPr>
        <p:txBody>
          <a:bodyPr wrap="square" rtlCol="0">
            <a:spAutoFit/>
          </a:bodyPr>
          <a:lstStyle/>
          <a:p>
            <a:r>
              <a:rPr lang="en-US" dirty="0">
                <a:solidFill>
                  <a:schemeClr val="accent6">
                    <a:lumMod val="50000"/>
                  </a:schemeClr>
                </a:solidFill>
                <a:latin typeface="Gill Sans MT" panose="020B0502020104020203"/>
              </a:rPr>
              <a:t>Patient Visit Table Script</a:t>
            </a:r>
          </a:p>
        </p:txBody>
      </p:sp>
      <p:sp>
        <p:nvSpPr>
          <p:cNvPr id="12" name="TextBox 11">
            <a:extLst>
              <a:ext uri="{FF2B5EF4-FFF2-40B4-BE49-F238E27FC236}">
                <a16:creationId xmlns:a16="http://schemas.microsoft.com/office/drawing/2014/main" id="{576C7555-0A52-46D7-A274-585EAC01B666}"/>
              </a:ext>
            </a:extLst>
          </p:cNvPr>
          <p:cNvSpPr txBox="1"/>
          <p:nvPr/>
        </p:nvSpPr>
        <p:spPr>
          <a:xfrm>
            <a:off x="6231042" y="1846030"/>
            <a:ext cx="4083729" cy="3816429"/>
          </a:xfrm>
          <a:prstGeom prst="rect">
            <a:avLst/>
          </a:prstGeom>
          <a:noFill/>
        </p:spPr>
        <p:txBody>
          <a:bodyPr wrap="square" rtlCol="0">
            <a:spAutoFit/>
          </a:bodyPr>
          <a:lstStyle/>
          <a:p>
            <a:r>
              <a:rPr lang="en-US" sz="1100" dirty="0">
                <a:solidFill>
                  <a:srgbClr val="775F55"/>
                </a:solidFill>
                <a:latin typeface="Gill Sans MT" panose="020B0502020104020203"/>
              </a:rPr>
              <a:t>-- Table: public.patient_visit</a:t>
            </a:r>
          </a:p>
          <a:p>
            <a:endParaRPr lang="en-US" sz="1100" dirty="0">
              <a:solidFill>
                <a:srgbClr val="775F55"/>
              </a:solidFill>
              <a:latin typeface="Gill Sans MT" panose="020B0502020104020203"/>
            </a:endParaRPr>
          </a:p>
          <a:p>
            <a:r>
              <a:rPr lang="en-US" sz="1100" dirty="0">
                <a:solidFill>
                  <a:srgbClr val="775F55"/>
                </a:solidFill>
                <a:latin typeface="Gill Sans MT" panose="020B0502020104020203"/>
              </a:rPr>
              <a:t>-- DROP TABLE public.patient_visit;</a:t>
            </a:r>
          </a:p>
          <a:p>
            <a:endParaRPr lang="en-US" sz="1100" dirty="0">
              <a:solidFill>
                <a:srgbClr val="775F55"/>
              </a:solidFill>
              <a:latin typeface="Gill Sans MT" panose="020B0502020104020203"/>
            </a:endParaRPr>
          </a:p>
          <a:p>
            <a:r>
              <a:rPr lang="en-US" sz="1100" dirty="0">
                <a:solidFill>
                  <a:srgbClr val="775F55"/>
                </a:solidFill>
                <a:latin typeface="Gill Sans MT" panose="020B0502020104020203"/>
              </a:rPr>
              <a:t>CREATE TABLE public.patient_visit</a:t>
            </a:r>
          </a:p>
          <a:p>
            <a:r>
              <a:rPr lang="en-US" sz="1100" dirty="0">
                <a:solidFill>
                  <a:srgbClr val="775F55"/>
                </a:solidFill>
                <a:latin typeface="Gill Sans MT" panose="020B0502020104020203"/>
              </a:rPr>
              <a:t>(</a:t>
            </a:r>
          </a:p>
          <a:p>
            <a:r>
              <a:rPr lang="en-US" sz="1100" dirty="0">
                <a:solidFill>
                  <a:srgbClr val="775F55"/>
                </a:solidFill>
                <a:latin typeface="Gill Sans MT" panose="020B0502020104020203"/>
              </a:rPr>
              <a:t>    id bigint NOT NULL DEFAULT nextval('patient_visit_id_seq'::regclass),</a:t>
            </a:r>
          </a:p>
          <a:p>
            <a:r>
              <a:rPr lang="en-US" sz="1100" dirty="0">
                <a:solidFill>
                  <a:srgbClr val="775F55"/>
                </a:solidFill>
                <a:latin typeface="Gill Sans MT" panose="020B0502020104020203"/>
              </a:rPr>
              <a:t>    location character varying COLLATE pg_catalog."default",</a:t>
            </a:r>
          </a:p>
          <a:p>
            <a:r>
              <a:rPr lang="en-US" sz="1100" dirty="0">
                <a:solidFill>
                  <a:srgbClr val="775F55"/>
                </a:solidFill>
                <a:latin typeface="Gill Sans MT" panose="020B0502020104020203"/>
              </a:rPr>
              <a:t>    admit_date date,</a:t>
            </a:r>
          </a:p>
          <a:p>
            <a:r>
              <a:rPr lang="en-US" sz="1100" dirty="0">
                <a:solidFill>
                  <a:srgbClr val="775F55"/>
                </a:solidFill>
                <a:latin typeface="Gill Sans MT" panose="020B0502020104020203"/>
              </a:rPr>
              <a:t>    discharge_date date,</a:t>
            </a:r>
          </a:p>
          <a:p>
            <a:r>
              <a:rPr lang="en-US" sz="1100" dirty="0">
                <a:solidFill>
                  <a:srgbClr val="775F55"/>
                </a:solidFill>
                <a:latin typeface="Gill Sans MT" panose="020B0502020104020203"/>
              </a:rPr>
              <a:t>    patient_type_code bigint,</a:t>
            </a:r>
          </a:p>
          <a:p>
            <a:r>
              <a:rPr lang="en-US" sz="1100" dirty="0">
                <a:solidFill>
                  <a:srgbClr val="775F55"/>
                </a:solidFill>
                <a:latin typeface="Gill Sans MT" panose="020B0502020104020203"/>
              </a:rPr>
              <a:t>    patient_type_description character varying COLLATE pg_catalog."default",</a:t>
            </a:r>
          </a:p>
          <a:p>
            <a:r>
              <a:rPr lang="en-US" sz="1100" dirty="0">
                <a:solidFill>
                  <a:srgbClr val="775F55"/>
                </a:solidFill>
                <a:latin typeface="Gill Sans MT" panose="020B0502020104020203"/>
              </a:rPr>
              <a:t>    visit_number bigint,</a:t>
            </a:r>
          </a:p>
          <a:p>
            <a:r>
              <a:rPr lang="en-US" sz="1100" dirty="0">
                <a:solidFill>
                  <a:srgbClr val="775F55"/>
                </a:solidFill>
                <a:latin typeface="Gill Sans MT" panose="020B0502020104020203"/>
              </a:rPr>
              <a:t>    CONSTRAINT patient_visit_pkey PRIMARY KEY (id)</a:t>
            </a:r>
          </a:p>
          <a:p>
            <a:r>
              <a:rPr lang="en-US" sz="1100" dirty="0">
                <a:solidFill>
                  <a:srgbClr val="775F55"/>
                </a:solidFill>
                <a:latin typeface="Gill Sans MT" panose="020B0502020104020203"/>
              </a:rPr>
              <a:t>)</a:t>
            </a:r>
          </a:p>
          <a:p>
            <a:endParaRPr lang="en-US" sz="1100" dirty="0">
              <a:solidFill>
                <a:srgbClr val="775F55"/>
              </a:solidFill>
              <a:latin typeface="Gill Sans MT" panose="020B0502020104020203"/>
            </a:endParaRPr>
          </a:p>
          <a:p>
            <a:r>
              <a:rPr lang="en-US" sz="1100" dirty="0">
                <a:solidFill>
                  <a:srgbClr val="775F55"/>
                </a:solidFill>
                <a:latin typeface="Gill Sans MT" panose="020B0502020104020203"/>
              </a:rPr>
              <a:t>TABLESPACE pg_default;</a:t>
            </a:r>
          </a:p>
          <a:p>
            <a:endParaRPr lang="en-US" sz="1100" dirty="0">
              <a:solidFill>
                <a:srgbClr val="775F55"/>
              </a:solidFill>
              <a:latin typeface="Gill Sans MT" panose="020B0502020104020203"/>
            </a:endParaRPr>
          </a:p>
          <a:p>
            <a:r>
              <a:rPr lang="en-US" sz="1100" dirty="0">
                <a:solidFill>
                  <a:srgbClr val="775F55"/>
                </a:solidFill>
                <a:latin typeface="Gill Sans MT" panose="020B0502020104020203"/>
              </a:rPr>
              <a:t>ALTER TABLE public.patient_visit</a:t>
            </a:r>
          </a:p>
          <a:p>
            <a:r>
              <a:rPr lang="en-US" sz="1100" dirty="0">
                <a:solidFill>
                  <a:srgbClr val="775F55"/>
                </a:solidFill>
                <a:latin typeface="Gill Sans MT" panose="020B0502020104020203"/>
              </a:rPr>
              <a:t>    OWNER to postgres;</a:t>
            </a:r>
          </a:p>
        </p:txBody>
      </p:sp>
    </p:spTree>
    <p:extLst>
      <p:ext uri="{BB962C8B-B14F-4D97-AF65-F5344CB8AC3E}">
        <p14:creationId xmlns:p14="http://schemas.microsoft.com/office/powerpoint/2010/main" val="160395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CA964D-D1A9-4660-BBEF-5617E0FBFE43}"/>
              </a:ext>
            </a:extLst>
          </p:cNvPr>
          <p:cNvSpPr txBox="1">
            <a:spLocks/>
          </p:cNvSpPr>
          <p:nvPr/>
        </p:nvSpPr>
        <p:spPr>
          <a:xfrm>
            <a:off x="457200" y="554042"/>
            <a:ext cx="5157477" cy="858069"/>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40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rPr>
              <a:t>Project – Query 1</a:t>
            </a:r>
          </a:p>
        </p:txBody>
      </p:sp>
      <p:sp>
        <p:nvSpPr>
          <p:cNvPr id="5" name="Content Placeholder 3">
            <a:extLst>
              <a:ext uri="{FF2B5EF4-FFF2-40B4-BE49-F238E27FC236}">
                <a16:creationId xmlns:a16="http://schemas.microsoft.com/office/drawing/2014/main" id="{C4E366E7-43E4-4816-BD3F-779DD70F8AB6}"/>
              </a:ext>
            </a:extLst>
          </p:cNvPr>
          <p:cNvSpPr txBox="1">
            <a:spLocks/>
          </p:cNvSpPr>
          <p:nvPr/>
        </p:nvSpPr>
        <p:spPr>
          <a:xfrm>
            <a:off x="457200" y="1512187"/>
            <a:ext cx="7310761" cy="574292"/>
          </a:xfrm>
          <a:prstGeom prst="rect">
            <a:avLst/>
          </a:prstGeom>
        </p:spPr>
        <p:txBody>
          <a:bodyPr vert="horz" lIns="91440" tIns="45720" rIns="91440" bIns="45720" rtlCol="0">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Clr>
                <a:srgbClr val="94B6D2"/>
              </a:buClr>
            </a:pPr>
            <a:r>
              <a:rPr kumimoji="0" lang="en-US" sz="2000" b="0" i="0" u="none" strike="noStrike" kern="1200" cap="none" spc="0" normalizeH="0" baseline="0" noProof="0" dirty="0">
                <a:ln>
                  <a:noFill/>
                </a:ln>
                <a:solidFill>
                  <a:sysClr val="windowText" lastClr="000000"/>
                </a:solidFill>
                <a:effectLst/>
                <a:uLnTx/>
                <a:uFillTx/>
                <a:latin typeface="Gill Sans MT" panose="020B0502020104020203"/>
                <a:ea typeface="+mn-ea"/>
                <a:cs typeface="+mn-cs"/>
              </a:rPr>
              <a:t>Identify visits with cases created</a:t>
            </a:r>
          </a:p>
        </p:txBody>
      </p:sp>
      <p:pic>
        <p:nvPicPr>
          <p:cNvPr id="6" name="Picture 5">
            <a:extLst>
              <a:ext uri="{FF2B5EF4-FFF2-40B4-BE49-F238E27FC236}">
                <a16:creationId xmlns:a16="http://schemas.microsoft.com/office/drawing/2014/main" id="{B1602133-10FC-48E8-AF2F-9A0CBBBC8DA1}"/>
              </a:ext>
            </a:extLst>
          </p:cNvPr>
          <p:cNvPicPr>
            <a:picLocks noChangeAspect="1"/>
          </p:cNvPicPr>
          <p:nvPr/>
        </p:nvPicPr>
        <p:blipFill>
          <a:blip r:embed="rId2"/>
          <a:stretch>
            <a:fillRect/>
          </a:stretch>
        </p:blipFill>
        <p:spPr>
          <a:xfrm>
            <a:off x="290583" y="2583106"/>
            <a:ext cx="11610833" cy="2762707"/>
          </a:xfrm>
          <a:prstGeom prst="rect">
            <a:avLst/>
          </a:prstGeom>
        </p:spPr>
      </p:pic>
    </p:spTree>
    <p:extLst>
      <p:ext uri="{BB962C8B-B14F-4D97-AF65-F5344CB8AC3E}">
        <p14:creationId xmlns:p14="http://schemas.microsoft.com/office/powerpoint/2010/main" val="168964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3377F9-7178-4B13-8B51-020093F518FD}"/>
              </a:ext>
            </a:extLst>
          </p:cNvPr>
          <p:cNvSpPr txBox="1">
            <a:spLocks/>
          </p:cNvSpPr>
          <p:nvPr/>
        </p:nvSpPr>
        <p:spPr>
          <a:xfrm>
            <a:off x="563815" y="584972"/>
            <a:ext cx="6571343" cy="566710"/>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a:ln>
                  <a:noFill/>
                </a:ln>
                <a:solidFill>
                  <a:sysClr val="windowText" lastClr="000000"/>
                </a:solidFill>
                <a:effectLst/>
                <a:uLnTx/>
                <a:uFillTx/>
                <a:latin typeface="Gill Sans MT" panose="020B0502020104020203"/>
                <a:ea typeface="+mj-ea"/>
                <a:cs typeface="+mj-cs"/>
              </a:rPr>
              <a:t>Query 1 Outcome</a:t>
            </a:r>
            <a:endParaRPr kumimoji="0" lang="en-US" sz="3200" b="0" i="0" u="none" strike="noStrike" kern="1200" cap="all" spc="0" normalizeH="0" baseline="0" noProof="0" dirty="0">
              <a:ln>
                <a:noFill/>
              </a:ln>
              <a:solidFill>
                <a:sysClr val="windowText" lastClr="000000"/>
              </a:solidFill>
              <a:effectLst/>
              <a:uLnTx/>
              <a:uFillTx/>
              <a:latin typeface="Gill Sans MT" panose="020B0502020104020203"/>
              <a:ea typeface="+mj-ea"/>
              <a:cs typeface="+mj-cs"/>
            </a:endParaRPr>
          </a:p>
        </p:txBody>
      </p:sp>
      <p:sp>
        <p:nvSpPr>
          <p:cNvPr id="5" name="Content Placeholder 3">
            <a:extLst>
              <a:ext uri="{FF2B5EF4-FFF2-40B4-BE49-F238E27FC236}">
                <a16:creationId xmlns:a16="http://schemas.microsoft.com/office/drawing/2014/main" id="{F9D81070-BE1F-4350-992C-0877CC521A4D}"/>
              </a:ext>
            </a:extLst>
          </p:cNvPr>
          <p:cNvSpPr txBox="1">
            <a:spLocks/>
          </p:cNvSpPr>
          <p:nvPr/>
        </p:nvSpPr>
        <p:spPr>
          <a:xfrm>
            <a:off x="2440619" y="1523761"/>
            <a:ext cx="7310761" cy="450004"/>
          </a:xfrm>
          <a:prstGeom prst="rect">
            <a:avLst/>
          </a:prstGeom>
        </p:spPr>
        <p:txBody>
          <a:bodyPr vert="horz" lIns="91440" tIns="45720" rIns="91440" bIns="45720" rtlCol="0">
            <a:normAutofit fontScale="85000" lnSpcReduction="10000"/>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28600" marR="0" lvl="0" indent="-228600" algn="l" defTabSz="685800" rtl="0" eaLnBrk="1" fontAlgn="auto" latinLnBrk="0" hangingPunct="1">
              <a:lnSpc>
                <a:spcPct val="120000"/>
              </a:lnSpc>
              <a:spcBef>
                <a:spcPts val="1000"/>
              </a:spcBef>
              <a:spcAft>
                <a:spcPts val="0"/>
              </a:spcAft>
              <a:buClr>
                <a:srgbClr val="94B6D2"/>
              </a:buClr>
              <a:buSzPct val="100000"/>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Gill Sans MT" panose="020B0502020104020203"/>
                <a:ea typeface="+mn-ea"/>
                <a:cs typeface="+mn-cs"/>
              </a:rPr>
              <a:t>I was able to get an outcome of 57 visits found with cases created.</a:t>
            </a:r>
            <a:endParaRPr kumimoji="0" lang="en-US" sz="2400" b="0" i="0" u="none" strike="noStrike" kern="1200" cap="none" spc="0" normalizeH="0" baseline="0" noProof="0" dirty="0">
              <a:ln>
                <a:noFill/>
              </a:ln>
              <a:solidFill>
                <a:sysClr val="windowText" lastClr="000000"/>
              </a:solidFill>
              <a:effectLst/>
              <a:uLnTx/>
              <a:uFillTx/>
              <a:latin typeface="Gill Sans MT" panose="020B0502020104020203"/>
              <a:ea typeface="+mn-ea"/>
              <a:cs typeface="+mn-cs"/>
            </a:endParaRPr>
          </a:p>
        </p:txBody>
      </p:sp>
      <p:pic>
        <p:nvPicPr>
          <p:cNvPr id="6" name="Picture 5">
            <a:extLst>
              <a:ext uri="{FF2B5EF4-FFF2-40B4-BE49-F238E27FC236}">
                <a16:creationId xmlns:a16="http://schemas.microsoft.com/office/drawing/2014/main" id="{9ABB449D-0992-440F-957E-4F2788497657}"/>
              </a:ext>
            </a:extLst>
          </p:cNvPr>
          <p:cNvPicPr>
            <a:picLocks noChangeAspect="1"/>
          </p:cNvPicPr>
          <p:nvPr/>
        </p:nvPicPr>
        <p:blipFill>
          <a:blip r:embed="rId2"/>
          <a:stretch>
            <a:fillRect/>
          </a:stretch>
        </p:blipFill>
        <p:spPr>
          <a:xfrm>
            <a:off x="4030008" y="1973765"/>
            <a:ext cx="3688400" cy="800169"/>
          </a:xfrm>
          <a:prstGeom prst="rect">
            <a:avLst/>
          </a:prstGeom>
        </p:spPr>
      </p:pic>
      <p:pic>
        <p:nvPicPr>
          <p:cNvPr id="7" name="Picture 6">
            <a:extLst>
              <a:ext uri="{FF2B5EF4-FFF2-40B4-BE49-F238E27FC236}">
                <a16:creationId xmlns:a16="http://schemas.microsoft.com/office/drawing/2014/main" id="{395A56C5-430D-4DF4-B70B-948AC0E4E0B3}"/>
              </a:ext>
            </a:extLst>
          </p:cNvPr>
          <p:cNvPicPr>
            <a:picLocks noChangeAspect="1"/>
          </p:cNvPicPr>
          <p:nvPr/>
        </p:nvPicPr>
        <p:blipFill>
          <a:blip r:embed="rId3"/>
          <a:stretch>
            <a:fillRect/>
          </a:stretch>
        </p:blipFill>
        <p:spPr>
          <a:xfrm>
            <a:off x="1302208" y="3007335"/>
            <a:ext cx="9144000" cy="2942051"/>
          </a:xfrm>
          <a:prstGeom prst="rect">
            <a:avLst/>
          </a:prstGeom>
        </p:spPr>
      </p:pic>
    </p:spTree>
    <p:extLst>
      <p:ext uri="{BB962C8B-B14F-4D97-AF65-F5344CB8AC3E}">
        <p14:creationId xmlns:p14="http://schemas.microsoft.com/office/powerpoint/2010/main" val="21936612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160</TotalTime>
  <Words>1799</Words>
  <Application>Microsoft Office PowerPoint</Application>
  <PresentationFormat>Widescreen</PresentationFormat>
  <Paragraphs>170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Regular</vt:lpstr>
      <vt:lpstr>Gill Sans MT</vt:lpstr>
      <vt:lpstr>Palatino Linotype</vt:lpstr>
      <vt:lpstr>Wingdings</vt:lpstr>
      <vt:lpstr>Gallery</vt:lpstr>
      <vt:lpstr>Financial Assistance Case  Metrics Saturday, June 27, 2020 Regine N. Denerville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Assistance Case  Metrics Saturday, June 27, 2020 Regine N. Denerville</dc:title>
  <dc:creator>Denerville, Regine</dc:creator>
  <cp:keywords>SQL</cp:keywords>
  <cp:lastModifiedBy>Denerville, Regine</cp:lastModifiedBy>
  <cp:revision>12</cp:revision>
  <dcterms:created xsi:type="dcterms:W3CDTF">2020-06-29T00:26:26Z</dcterms:created>
  <dcterms:modified xsi:type="dcterms:W3CDTF">2020-08-25T01:30:31Z</dcterms:modified>
</cp:coreProperties>
</file>