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deshmukh" initials="rd" lastIdx="1" clrIdx="0">
    <p:extLst>
      <p:ext uri="{19B8F6BF-5375-455C-9EA6-DF929625EA0E}">
        <p15:presenceInfo xmlns:p15="http://schemas.microsoft.com/office/powerpoint/2012/main" userId="516e627012c939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91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34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92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48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1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33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219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725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68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36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484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04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55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62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33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642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41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EA85-1AC8-4093-8C4C-AB638616E77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3E83-64B2-4782-81AD-E2F664BE2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37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ravel.stackexchange.com/questions/72246/what-was-the-meaning-of-this-indian-gesture-greeting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yashd\Downloads\Hotel%20Reservation%20Dataset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7/2/six-open-source-brand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2367BB-06BD-70B4-20DC-EDE65DEF6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22" y="693028"/>
            <a:ext cx="3573710" cy="1734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59C3F-34EA-4037-52E5-66CCA61D222D}"/>
              </a:ext>
            </a:extLst>
          </p:cNvPr>
          <p:cNvSpPr txBox="1"/>
          <p:nvPr/>
        </p:nvSpPr>
        <p:spPr>
          <a:xfrm>
            <a:off x="3052845" y="2905780"/>
            <a:ext cx="6896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2: Hotel Reservation Analysis With SQL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CB9B5-09BE-9B0C-52A1-D619CE7881FD}"/>
              </a:ext>
            </a:extLst>
          </p:cNvPr>
          <p:cNvSpPr txBox="1"/>
          <p:nvPr/>
        </p:nvSpPr>
        <p:spPr>
          <a:xfrm>
            <a:off x="1922850" y="4124695"/>
            <a:ext cx="49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Rahul Dinkar Deshmukh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470C6-33E1-F6BF-D213-9564A1F9CB69}"/>
              </a:ext>
            </a:extLst>
          </p:cNvPr>
          <p:cNvSpPr txBox="1"/>
          <p:nvPr/>
        </p:nvSpPr>
        <p:spPr>
          <a:xfrm>
            <a:off x="1922850" y="4774383"/>
            <a:ext cx="49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Profile: Data Analyst Intern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2D20B-C8DA-4454-BCA9-EAE499EE87C1}"/>
              </a:ext>
            </a:extLst>
          </p:cNvPr>
          <p:cNvSpPr txBox="1"/>
          <p:nvPr/>
        </p:nvSpPr>
        <p:spPr>
          <a:xfrm>
            <a:off x="1922850" y="5335096"/>
            <a:ext cx="49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Batch: MIP-DA-04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89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E399D-57D3-14CC-DD4B-CC1F06C9C483}"/>
              </a:ext>
            </a:extLst>
          </p:cNvPr>
          <p:cNvSpPr/>
          <p:nvPr/>
        </p:nvSpPr>
        <p:spPr>
          <a:xfrm>
            <a:off x="2873079" y="802938"/>
            <a:ext cx="6640036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total number of reservations in the dataset?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AE710-B3EA-9D7F-5907-E9164483E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27" y="1723321"/>
            <a:ext cx="4311940" cy="2941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5B219-B00C-3D59-FECA-E40D735038F6}"/>
              </a:ext>
            </a:extLst>
          </p:cNvPr>
          <p:cNvSpPr txBox="1"/>
          <p:nvPr/>
        </p:nvSpPr>
        <p:spPr>
          <a:xfrm>
            <a:off x="3565320" y="5134062"/>
            <a:ext cx="53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number of reservations in the database is 700</a:t>
            </a:r>
          </a:p>
        </p:txBody>
      </p:sp>
    </p:spTree>
    <p:extLst>
      <p:ext uri="{BB962C8B-B14F-4D97-AF65-F5344CB8AC3E}">
        <p14:creationId xmlns:p14="http://schemas.microsoft.com/office/powerpoint/2010/main" val="3836495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D66-C5E6-48D0-115A-4F061C850E2C}"/>
              </a:ext>
            </a:extLst>
          </p:cNvPr>
          <p:cNvSpPr txBox="1"/>
          <p:nvPr/>
        </p:nvSpPr>
        <p:spPr>
          <a:xfrm>
            <a:off x="2251825" y="881167"/>
            <a:ext cx="712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meal plan is the most popular among guests?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5CC4-CF90-7595-F603-FB5B1C5FD973}"/>
              </a:ext>
            </a:extLst>
          </p:cNvPr>
          <p:cNvSpPr txBox="1"/>
          <p:nvPr/>
        </p:nvSpPr>
        <p:spPr>
          <a:xfrm>
            <a:off x="906011" y="5976833"/>
            <a:ext cx="1057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Meal Plan is the most popular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guest is the “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Meal_plan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1”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type_of_meal_plan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popular.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47502-3DA9-E576-FA94-D5AE5469E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61" y="2049660"/>
            <a:ext cx="5368954" cy="3126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2215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510BF-F03E-6537-B6D3-BFEEAE66F1B0}"/>
              </a:ext>
            </a:extLst>
          </p:cNvPr>
          <p:cNvSpPr txBox="1"/>
          <p:nvPr/>
        </p:nvSpPr>
        <p:spPr>
          <a:xfrm>
            <a:off x="1543575" y="893848"/>
            <a:ext cx="9295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average price per room for reservations involving children?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D1A8B-29A8-5E90-E008-37A03537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6" y="1686187"/>
            <a:ext cx="7807052" cy="2726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7113D-46AA-9E1C-3119-41B0F5F75E43}"/>
              </a:ext>
            </a:extLst>
          </p:cNvPr>
          <p:cNvSpPr txBox="1"/>
          <p:nvPr/>
        </p:nvSpPr>
        <p:spPr>
          <a:xfrm>
            <a:off x="2843868" y="4987147"/>
            <a:ext cx="7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price per room for reservation involving children is 144.57 Rs.</a:t>
            </a:r>
          </a:p>
        </p:txBody>
      </p:sp>
    </p:spTree>
    <p:extLst>
      <p:ext uri="{BB962C8B-B14F-4D97-AF65-F5344CB8AC3E}">
        <p14:creationId xmlns:p14="http://schemas.microsoft.com/office/powerpoint/2010/main" val="1948665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C67C-ABB6-C211-6C69-E5619E9F5F81}"/>
              </a:ext>
            </a:extLst>
          </p:cNvPr>
          <p:cNvSpPr txBox="1"/>
          <p:nvPr/>
        </p:nvSpPr>
        <p:spPr>
          <a:xfrm>
            <a:off x="436227" y="822121"/>
            <a:ext cx="1164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reservations were made for the year 20XX (replace XX with the desired year)?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0DBC9-8631-11D2-304E-A890C297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03" y="1518407"/>
            <a:ext cx="6978072" cy="30812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EF4729-6580-73A4-B2A6-63560C30862C}"/>
              </a:ext>
            </a:extLst>
          </p:cNvPr>
          <p:cNvSpPr txBox="1"/>
          <p:nvPr/>
        </p:nvSpPr>
        <p:spPr>
          <a:xfrm>
            <a:off x="1468502" y="5298793"/>
            <a:ext cx="886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577 reservations were made for the year 2018 ( we replaced XX with 18 for the desired year )</a:t>
            </a:r>
          </a:p>
        </p:txBody>
      </p:sp>
    </p:spTree>
    <p:extLst>
      <p:ext uri="{BB962C8B-B14F-4D97-AF65-F5344CB8AC3E}">
        <p14:creationId xmlns:p14="http://schemas.microsoft.com/office/powerpoint/2010/main" val="1150853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452AF-5C49-F8CE-F9C3-55EB241379E4}"/>
              </a:ext>
            </a:extLst>
          </p:cNvPr>
          <p:cNvSpPr txBox="1"/>
          <p:nvPr/>
        </p:nvSpPr>
        <p:spPr>
          <a:xfrm>
            <a:off x="2643738" y="691066"/>
            <a:ext cx="6501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most commonly booked room type?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87094-5546-E293-280D-74D37FB5ABCC}"/>
              </a:ext>
            </a:extLst>
          </p:cNvPr>
          <p:cNvSpPr txBox="1"/>
          <p:nvPr/>
        </p:nvSpPr>
        <p:spPr>
          <a:xfrm>
            <a:off x="3176439" y="5981351"/>
            <a:ext cx="54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commonly booked room type is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2B1FF-7F10-D4C5-9628-49BE356F9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543" y="1783665"/>
            <a:ext cx="5020000" cy="3290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4568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2BE351-1618-12D3-5916-682E0E20A6E8}"/>
              </a:ext>
            </a:extLst>
          </p:cNvPr>
          <p:cNvSpPr txBox="1"/>
          <p:nvPr/>
        </p:nvSpPr>
        <p:spPr>
          <a:xfrm>
            <a:off x="1507172" y="823769"/>
            <a:ext cx="938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reservations fall on a weekend 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no_of_weekend_nights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0)?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823CF-B15E-B295-A008-A2CF67DF6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79" y="1777878"/>
            <a:ext cx="6828638" cy="3458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FA511E-8D1F-9F95-FD57-2CB4AAA0BDA3}"/>
              </a:ext>
            </a:extLst>
          </p:cNvPr>
          <p:cNvSpPr txBox="1"/>
          <p:nvPr/>
        </p:nvSpPr>
        <p:spPr>
          <a:xfrm>
            <a:off x="2835479" y="6122886"/>
            <a:ext cx="672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383 reservations fall on a weekend where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no_of_weekend_nights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0.</a:t>
            </a:r>
          </a:p>
        </p:txBody>
      </p:sp>
    </p:spTree>
    <p:extLst>
      <p:ext uri="{BB962C8B-B14F-4D97-AF65-F5344CB8AC3E}">
        <p14:creationId xmlns:p14="http://schemas.microsoft.com/office/powerpoint/2010/main" val="4280425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3D5EA-847B-52DD-200D-D229D8545262}"/>
              </a:ext>
            </a:extLst>
          </p:cNvPr>
          <p:cNvSpPr txBox="1"/>
          <p:nvPr/>
        </p:nvSpPr>
        <p:spPr>
          <a:xfrm>
            <a:off x="2456926" y="806841"/>
            <a:ext cx="759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highest and lowest lead time for reservations?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7BDB5-BDF8-A3B0-37FF-19AB5B43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51" y="1812022"/>
            <a:ext cx="6191375" cy="2938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243FC-E202-83FF-175C-C7822DD599DE}"/>
              </a:ext>
            </a:extLst>
          </p:cNvPr>
          <p:cNvSpPr txBox="1"/>
          <p:nvPr/>
        </p:nvSpPr>
        <p:spPr>
          <a:xfrm>
            <a:off x="3405405" y="5592326"/>
            <a:ext cx="56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lead time is 443 and the Lowest lead time is 0.</a:t>
            </a:r>
          </a:p>
        </p:txBody>
      </p:sp>
    </p:spTree>
    <p:extLst>
      <p:ext uri="{BB962C8B-B14F-4D97-AF65-F5344CB8AC3E}">
        <p14:creationId xmlns:p14="http://schemas.microsoft.com/office/powerpoint/2010/main" val="2651078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BC8EC5-8FD8-DABE-78A3-B279D7B8278A}"/>
              </a:ext>
            </a:extLst>
          </p:cNvPr>
          <p:cNvSpPr txBox="1"/>
          <p:nvPr/>
        </p:nvSpPr>
        <p:spPr>
          <a:xfrm>
            <a:off x="1949242" y="664977"/>
            <a:ext cx="8587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most common market segment type for reservations?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20804-7D03-A3E2-48E4-26B544A24149}"/>
              </a:ext>
            </a:extLst>
          </p:cNvPr>
          <p:cNvSpPr txBox="1"/>
          <p:nvPr/>
        </p:nvSpPr>
        <p:spPr>
          <a:xfrm>
            <a:off x="2887211" y="5897460"/>
            <a:ext cx="64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is the highest common market segment type for reservation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38216-EA86-C515-09F2-76A3ED87F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84" y="1807082"/>
            <a:ext cx="5582624" cy="3243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398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08455-4DF8-8D75-8690-742BB05D7EC0}"/>
              </a:ext>
            </a:extLst>
          </p:cNvPr>
          <p:cNvSpPr txBox="1"/>
          <p:nvPr/>
        </p:nvSpPr>
        <p:spPr>
          <a:xfrm>
            <a:off x="2157169" y="719805"/>
            <a:ext cx="815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reservations have a booking status of "Confirmed"?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7F3CE-0DC1-427E-FEDB-5ABCF83E7828}"/>
              </a:ext>
            </a:extLst>
          </p:cNvPr>
          <p:cNvSpPr txBox="1"/>
          <p:nvPr/>
        </p:nvSpPr>
        <p:spPr>
          <a:xfrm>
            <a:off x="3041608" y="5768863"/>
            <a:ext cx="638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“493” reservation have booking status of “Confirmed”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B41D6-0940-A963-2E98-9D69AF44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29" y="1954479"/>
            <a:ext cx="5406575" cy="2949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73616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FEA704-35CA-8F71-FE66-967BAA563548}"/>
              </a:ext>
            </a:extLst>
          </p:cNvPr>
          <p:cNvSpPr txBox="1"/>
          <p:nvPr/>
        </p:nvSpPr>
        <p:spPr>
          <a:xfrm>
            <a:off x="1660071" y="589626"/>
            <a:ext cx="9274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total number of adults and children across all reservations?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593F2-9394-2BF3-6942-E41390E2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21" y="1620415"/>
            <a:ext cx="6887361" cy="3297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C95F4-A4D4-BEAE-1DFB-5970DDCF026B}"/>
              </a:ext>
            </a:extLst>
          </p:cNvPr>
          <p:cNvSpPr txBox="1"/>
          <p:nvPr/>
        </p:nvSpPr>
        <p:spPr>
          <a:xfrm>
            <a:off x="1085900" y="5689173"/>
            <a:ext cx="100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number of adults is 1316 and the total no of children across all reservations is 69.</a:t>
            </a:r>
          </a:p>
        </p:txBody>
      </p:sp>
    </p:spTree>
    <p:extLst>
      <p:ext uri="{BB962C8B-B14F-4D97-AF65-F5344CB8AC3E}">
        <p14:creationId xmlns:p14="http://schemas.microsoft.com/office/powerpoint/2010/main" val="2262336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F4C430-676D-2462-FC9F-5FA11A36A77F}"/>
              </a:ext>
            </a:extLst>
          </p:cNvPr>
          <p:cNvSpPr txBox="1"/>
          <p:nvPr/>
        </p:nvSpPr>
        <p:spPr>
          <a:xfrm>
            <a:off x="528506" y="503339"/>
            <a:ext cx="238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 :</a:t>
            </a:r>
            <a:endParaRPr lang="en-IN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39960-697B-5BA6-2298-9407CF0BE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977" y="1065617"/>
            <a:ext cx="3803843" cy="2105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1D0CE-9FC4-865E-C393-1AD7650DA9F7}"/>
              </a:ext>
            </a:extLst>
          </p:cNvPr>
          <p:cNvSpPr txBox="1"/>
          <p:nvPr/>
        </p:nvSpPr>
        <p:spPr>
          <a:xfrm>
            <a:off x="1166070" y="3875714"/>
            <a:ext cx="1047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hotel industry relies on data to make informed decisions and provide a better guest experience.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3AD05-41BF-FD43-E143-4E5733EB83BE}"/>
              </a:ext>
            </a:extLst>
          </p:cNvPr>
          <p:cNvSpPr txBox="1"/>
          <p:nvPr/>
        </p:nvSpPr>
        <p:spPr>
          <a:xfrm>
            <a:off x="1166068" y="4452657"/>
            <a:ext cx="1047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Tasked as a data analyst, the objective is to analyze a hotel reservation data set for valuable insights.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D87CF-2FDB-2BCD-B4AA-B413CCEE3C89}"/>
              </a:ext>
            </a:extLst>
          </p:cNvPr>
          <p:cNvSpPr txBox="1"/>
          <p:nvPr/>
        </p:nvSpPr>
        <p:spPr>
          <a:xfrm>
            <a:off x="1166068" y="5029600"/>
            <a:ext cx="1047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Thorough analysis, we aim to uncover patterns and trends to understand guest preferences, booking trends and key factors that impact the hotel’s operations.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DA3FD-5BE6-71A7-7EA7-4C1ECA1E6FE1}"/>
              </a:ext>
            </a:extLst>
          </p:cNvPr>
          <p:cNvSpPr txBox="1"/>
          <p:nvPr/>
        </p:nvSpPr>
        <p:spPr>
          <a:xfrm>
            <a:off x="1166067" y="5788123"/>
            <a:ext cx="1047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Contribute to informed decision-making and enhance guest experience through data analysis.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91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7593E9-0F3C-2DB0-AEB5-2A5E7DA8DFA0}"/>
              </a:ext>
            </a:extLst>
          </p:cNvPr>
          <p:cNvSpPr txBox="1"/>
          <p:nvPr/>
        </p:nvSpPr>
        <p:spPr>
          <a:xfrm>
            <a:off x="913501" y="748568"/>
            <a:ext cx="1062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average number of weekend nights for reservations involving children?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A77BC-68BE-8AD7-7FAC-AEC6849D7686}"/>
              </a:ext>
            </a:extLst>
          </p:cNvPr>
          <p:cNvSpPr txBox="1"/>
          <p:nvPr/>
        </p:nvSpPr>
        <p:spPr>
          <a:xfrm>
            <a:off x="2214694" y="5740100"/>
            <a:ext cx="761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number of weekend nights for reservations involving children is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D0BF0-7B67-4F8C-12B7-8F72F5E89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10" y="1828801"/>
            <a:ext cx="6408975" cy="3070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1057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50527A-CBFC-2F63-C747-9A5B301A9D73}"/>
              </a:ext>
            </a:extLst>
          </p:cNvPr>
          <p:cNvSpPr txBox="1"/>
          <p:nvPr/>
        </p:nvSpPr>
        <p:spPr>
          <a:xfrm>
            <a:off x="2033731" y="401024"/>
            <a:ext cx="833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reservations were made in each month of the year?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E6194-EBC8-B4B5-E7B1-36A17EF6B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53" y="1300294"/>
            <a:ext cx="5670958" cy="4521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5559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5B25A7-CB02-0A58-143B-9B218916BD34}"/>
              </a:ext>
            </a:extLst>
          </p:cNvPr>
          <p:cNvSpPr txBox="1"/>
          <p:nvPr/>
        </p:nvSpPr>
        <p:spPr>
          <a:xfrm>
            <a:off x="594868" y="704525"/>
            <a:ext cx="11225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average number of nights (both weekend and weekday) spent by guests for each room type?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73458-CE20-A051-E00D-17FE538CF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65" y="1879920"/>
            <a:ext cx="6797629" cy="4093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4630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1D6C5-2B3E-3EA9-3AF7-5DA390C527F0}"/>
              </a:ext>
            </a:extLst>
          </p:cNvPr>
          <p:cNvSpPr txBox="1"/>
          <p:nvPr/>
        </p:nvSpPr>
        <p:spPr>
          <a:xfrm>
            <a:off x="645952" y="570451"/>
            <a:ext cx="10900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reservations involving children, what is the most common room type, and what is the average price for that room type?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1163D-93B8-0520-DB49-0CCC26682111}"/>
              </a:ext>
            </a:extLst>
          </p:cNvPr>
          <p:cNvSpPr txBox="1"/>
          <p:nvPr/>
        </p:nvSpPr>
        <p:spPr>
          <a:xfrm>
            <a:off x="1077985" y="5903846"/>
            <a:ext cx="1034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reservations involving children, the most common room type is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Room_type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 and the average price for that room type is 187 RS.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E96B8-77A0-7CEF-D4F9-9541E6565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54" y="1738348"/>
            <a:ext cx="5519215" cy="3381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7096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C4B2-165C-36A5-825A-289DBB74E3AB}"/>
              </a:ext>
            </a:extLst>
          </p:cNvPr>
          <p:cNvSpPr txBox="1"/>
          <p:nvPr/>
        </p:nvSpPr>
        <p:spPr>
          <a:xfrm>
            <a:off x="595618" y="486561"/>
            <a:ext cx="10846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market segment type that generates the highest average price per room.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CF1B5-C312-8B62-0CC4-14381D23A10F}"/>
              </a:ext>
            </a:extLst>
          </p:cNvPr>
          <p:cNvSpPr txBox="1"/>
          <p:nvPr/>
        </p:nvSpPr>
        <p:spPr>
          <a:xfrm>
            <a:off x="1791049" y="6102775"/>
            <a:ext cx="793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Market segment type that generates the highest average price per room is “Online” and the price is 112.49.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EC2A4-5F03-3BC8-0151-4550683C0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52" y="1555565"/>
            <a:ext cx="6021359" cy="35197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1399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5E2085-E9F9-24B3-05C4-4913FCB6DCAA}"/>
              </a:ext>
            </a:extLst>
          </p:cNvPr>
          <p:cNvSpPr txBox="1"/>
          <p:nvPr/>
        </p:nvSpPr>
        <p:spPr>
          <a:xfrm>
            <a:off x="4664279" y="5905850"/>
            <a:ext cx="324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THANK YOU..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C9429-CFD5-E208-6C48-6BC8D522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00774" y="523962"/>
            <a:ext cx="7620000" cy="5105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50956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560915-B9F3-C319-A452-AD9A201EAEE3}"/>
              </a:ext>
            </a:extLst>
          </p:cNvPr>
          <p:cNvSpPr txBox="1"/>
          <p:nvPr/>
        </p:nvSpPr>
        <p:spPr>
          <a:xfrm>
            <a:off x="897623" y="721453"/>
            <a:ext cx="2265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  <a:endParaRPr lang="en-IN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85CBB-E0E7-FB49-B7EA-522B2DCF2C17}"/>
              </a:ext>
            </a:extLst>
          </p:cNvPr>
          <p:cNvSpPr txBox="1"/>
          <p:nvPr/>
        </p:nvSpPr>
        <p:spPr>
          <a:xfrm>
            <a:off x="370505" y="1377569"/>
            <a:ext cx="692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of each column in the dataset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(Hotel Reservation Dataset)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14314-BB0D-95CD-E426-4F99C5FC1C8E}"/>
              </a:ext>
            </a:extLst>
          </p:cNvPr>
          <p:cNvSpPr txBox="1"/>
          <p:nvPr/>
        </p:nvSpPr>
        <p:spPr>
          <a:xfrm>
            <a:off x="370505" y="2006911"/>
            <a:ext cx="73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Booking_ID</a:t>
            </a:r>
            <a:r>
              <a:rPr lang="en-US" b="1" dirty="0"/>
              <a:t>: </a:t>
            </a:r>
            <a:r>
              <a:rPr lang="en-US" dirty="0"/>
              <a:t>A unique identifier for each hotel reservation.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2E063-CDD5-1BA1-B0F7-18633054377E}"/>
              </a:ext>
            </a:extLst>
          </p:cNvPr>
          <p:cNvSpPr txBox="1"/>
          <p:nvPr/>
        </p:nvSpPr>
        <p:spPr>
          <a:xfrm>
            <a:off x="370505" y="2379033"/>
            <a:ext cx="73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no_of_adults</a:t>
            </a:r>
            <a:r>
              <a:rPr lang="en-US" b="1" dirty="0"/>
              <a:t>: </a:t>
            </a:r>
            <a:r>
              <a:rPr lang="en-US" dirty="0"/>
              <a:t>The number of adults in the reservation.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81DB8-5651-570C-48A5-3910544C9861}"/>
              </a:ext>
            </a:extLst>
          </p:cNvPr>
          <p:cNvSpPr txBox="1"/>
          <p:nvPr/>
        </p:nvSpPr>
        <p:spPr>
          <a:xfrm>
            <a:off x="370505" y="2754307"/>
            <a:ext cx="73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no_of_children</a:t>
            </a:r>
            <a:r>
              <a:rPr lang="en-US" b="1" dirty="0"/>
              <a:t>: </a:t>
            </a:r>
            <a:r>
              <a:rPr lang="en-US" dirty="0"/>
              <a:t>The number of children in the reservation.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E0062-3DC4-E36E-CC85-0E628BC06822}"/>
              </a:ext>
            </a:extLst>
          </p:cNvPr>
          <p:cNvSpPr txBox="1"/>
          <p:nvPr/>
        </p:nvSpPr>
        <p:spPr>
          <a:xfrm>
            <a:off x="370504" y="3164176"/>
            <a:ext cx="10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no_of_weekend_nights</a:t>
            </a:r>
            <a:r>
              <a:rPr lang="en-US" b="1" dirty="0"/>
              <a:t>: </a:t>
            </a:r>
            <a:r>
              <a:rPr lang="en-US" dirty="0"/>
              <a:t>The number of nights in the reservation that fall on weekends.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940EF-AA6A-AE42-AA5C-6CC59365FB7A}"/>
              </a:ext>
            </a:extLst>
          </p:cNvPr>
          <p:cNvSpPr txBox="1"/>
          <p:nvPr/>
        </p:nvSpPr>
        <p:spPr>
          <a:xfrm>
            <a:off x="370503" y="3529649"/>
            <a:ext cx="10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no_of_week_nights</a:t>
            </a:r>
            <a:r>
              <a:rPr lang="en-US" b="1" dirty="0"/>
              <a:t>: </a:t>
            </a:r>
            <a:r>
              <a:rPr lang="en-US" dirty="0"/>
              <a:t>The number of nights in the reservation that fall on weekdays.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948F2-C4A8-0AFA-3CF1-84EE9977A22E}"/>
              </a:ext>
            </a:extLst>
          </p:cNvPr>
          <p:cNvSpPr txBox="1"/>
          <p:nvPr/>
        </p:nvSpPr>
        <p:spPr>
          <a:xfrm>
            <a:off x="370502" y="3908819"/>
            <a:ext cx="10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type_of_meal_plan</a:t>
            </a:r>
            <a:r>
              <a:rPr lang="en-US" b="1" dirty="0"/>
              <a:t>: </a:t>
            </a:r>
            <a:r>
              <a:rPr lang="en-US" dirty="0"/>
              <a:t>The meal plan chosen by the guests.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0740F-76DC-29A6-DE89-9AEAB71D95D2}"/>
              </a:ext>
            </a:extLst>
          </p:cNvPr>
          <p:cNvSpPr txBox="1"/>
          <p:nvPr/>
        </p:nvSpPr>
        <p:spPr>
          <a:xfrm>
            <a:off x="370502" y="4306269"/>
            <a:ext cx="10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room_type_reserved</a:t>
            </a:r>
            <a:r>
              <a:rPr lang="en-US" b="1" dirty="0"/>
              <a:t>: </a:t>
            </a:r>
            <a:r>
              <a:rPr lang="en-US" dirty="0"/>
              <a:t>The type of room reserved by the guests.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34534-F44B-F7D5-7958-5EA4D9809EA2}"/>
              </a:ext>
            </a:extLst>
          </p:cNvPr>
          <p:cNvSpPr txBox="1"/>
          <p:nvPr/>
        </p:nvSpPr>
        <p:spPr>
          <a:xfrm>
            <a:off x="370501" y="4721721"/>
            <a:ext cx="10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lead_time</a:t>
            </a:r>
            <a:r>
              <a:rPr lang="en-US" b="1" dirty="0"/>
              <a:t>: </a:t>
            </a:r>
            <a:r>
              <a:rPr lang="en-US" dirty="0"/>
              <a:t>The number of days between booking and arrival.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559CD3-FCBB-9CF8-3532-2ABA365AB52C}"/>
              </a:ext>
            </a:extLst>
          </p:cNvPr>
          <p:cNvSpPr txBox="1"/>
          <p:nvPr/>
        </p:nvSpPr>
        <p:spPr>
          <a:xfrm>
            <a:off x="370500" y="5116644"/>
            <a:ext cx="10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arrival_date</a:t>
            </a:r>
            <a:r>
              <a:rPr lang="en-US" b="1" dirty="0"/>
              <a:t>: </a:t>
            </a:r>
            <a:r>
              <a:rPr lang="en-US" dirty="0"/>
              <a:t>The date of arrival.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16F57-E7AD-2484-DDAB-A95BFD5060AE}"/>
              </a:ext>
            </a:extLst>
          </p:cNvPr>
          <p:cNvSpPr txBox="1"/>
          <p:nvPr/>
        </p:nvSpPr>
        <p:spPr>
          <a:xfrm>
            <a:off x="370499" y="5506864"/>
            <a:ext cx="10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market_segment_type</a:t>
            </a:r>
            <a:r>
              <a:rPr lang="en-US" b="1" dirty="0"/>
              <a:t>: </a:t>
            </a:r>
            <a:r>
              <a:rPr lang="en-US" dirty="0"/>
              <a:t>The market segment to which the reservation belongs.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297D9-0456-6181-AA72-8EADC1354361}"/>
              </a:ext>
            </a:extLst>
          </p:cNvPr>
          <p:cNvSpPr txBox="1"/>
          <p:nvPr/>
        </p:nvSpPr>
        <p:spPr>
          <a:xfrm>
            <a:off x="370499" y="5883416"/>
            <a:ext cx="10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avg_price_per_room</a:t>
            </a:r>
            <a:r>
              <a:rPr lang="en-US" b="1" dirty="0"/>
              <a:t>: </a:t>
            </a:r>
            <a:r>
              <a:rPr lang="en-US" dirty="0"/>
              <a:t>The average price per room in the reservation.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55DFD4-37F1-C6A3-A2EE-858CDF7919B5}"/>
              </a:ext>
            </a:extLst>
          </p:cNvPr>
          <p:cNvSpPr txBox="1"/>
          <p:nvPr/>
        </p:nvSpPr>
        <p:spPr>
          <a:xfrm>
            <a:off x="370499" y="6244459"/>
            <a:ext cx="10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booking_status</a:t>
            </a:r>
            <a:r>
              <a:rPr lang="en-US" b="1" dirty="0"/>
              <a:t>: </a:t>
            </a:r>
            <a:r>
              <a:rPr lang="en-US" dirty="0"/>
              <a:t>The status of the booking.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04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3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4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6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7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8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9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2B285-ECD7-CDE3-5DE8-A536FC8A1FC9}"/>
              </a:ext>
            </a:extLst>
          </p:cNvPr>
          <p:cNvSpPr txBox="1"/>
          <p:nvPr/>
        </p:nvSpPr>
        <p:spPr>
          <a:xfrm>
            <a:off x="4667077" y="812792"/>
            <a:ext cx="3003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and Tool Used</a:t>
            </a:r>
            <a:endParaRPr lang="en-IN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75339-3820-631A-E4EC-DC1576484450}"/>
              </a:ext>
            </a:extLst>
          </p:cNvPr>
          <p:cNvSpPr txBox="1"/>
          <p:nvPr/>
        </p:nvSpPr>
        <p:spPr>
          <a:xfrm>
            <a:off x="975919" y="1987142"/>
            <a:ext cx="411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Management System Used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49B14A-6830-8521-7894-6A1A3BEF2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507" y="3429000"/>
            <a:ext cx="4780532" cy="2697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62DFE7-AC1D-536E-4EF9-B3A84F02211F}"/>
              </a:ext>
            </a:extLst>
          </p:cNvPr>
          <p:cNvSpPr txBox="1"/>
          <p:nvPr/>
        </p:nvSpPr>
        <p:spPr>
          <a:xfrm>
            <a:off x="7524923" y="2014931"/>
            <a:ext cx="3691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 Tool: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pgAdmin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E9C76D-6B23-A15A-6B19-7F83B2EB5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62" y="3068166"/>
            <a:ext cx="5143946" cy="329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3615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A83803-2BB4-3B15-78F6-397D88524399}"/>
              </a:ext>
            </a:extLst>
          </p:cNvPr>
          <p:cNvSpPr txBox="1"/>
          <p:nvPr/>
        </p:nvSpPr>
        <p:spPr>
          <a:xfrm>
            <a:off x="685800" y="5715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BF2F2-26ED-454B-4EF2-6493005F5F06}"/>
              </a:ext>
            </a:extLst>
          </p:cNvPr>
          <p:cNvSpPr txBox="1"/>
          <p:nvPr/>
        </p:nvSpPr>
        <p:spPr>
          <a:xfrm>
            <a:off x="114300" y="14859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IN" sz="2000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hotel_reservation”_database</a:t>
            </a:r>
            <a:endParaRPr lang="en-IN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1A343-DC61-9069-97ED-D5682E097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1667"/>
            <a:ext cx="5849923" cy="4617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DA6EC-CF74-148F-37BF-E4C847615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8" y="2146280"/>
            <a:ext cx="5029200" cy="43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09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D3F57-E84B-9E9A-826E-94BAC5944696}"/>
              </a:ext>
            </a:extLst>
          </p:cNvPr>
          <p:cNvSpPr txBox="1"/>
          <p:nvPr/>
        </p:nvSpPr>
        <p:spPr>
          <a:xfrm>
            <a:off x="1157681" y="704519"/>
            <a:ext cx="3129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B59C-DC49-017B-B53C-1B531D4CB6B0}"/>
              </a:ext>
            </a:extLst>
          </p:cNvPr>
          <p:cNvSpPr txBox="1"/>
          <p:nvPr/>
        </p:nvSpPr>
        <p:spPr>
          <a:xfrm>
            <a:off x="889233" y="1610686"/>
            <a:ext cx="397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to Create the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83A85-E978-9ADA-4508-4519310DE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0" y="2653855"/>
            <a:ext cx="4815280" cy="37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39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265641-D423-E1D6-E1BE-267B49FCE96B}"/>
              </a:ext>
            </a:extLst>
          </p:cNvPr>
          <p:cNvSpPr txBox="1"/>
          <p:nvPr/>
        </p:nvSpPr>
        <p:spPr>
          <a:xfrm>
            <a:off x="1140903" y="822121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Import Data into Table?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1E305-0C55-174E-F9BF-D2C0D8A1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8" y="1661021"/>
            <a:ext cx="3025365" cy="3959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595AC3-1C39-598B-3FC2-B5FE5AB99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12" y="1728036"/>
            <a:ext cx="6614733" cy="382557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8AC892A-AE52-2D33-0210-C4ACDA12756D}"/>
              </a:ext>
            </a:extLst>
          </p:cNvPr>
          <p:cNvSpPr/>
          <p:nvPr/>
        </p:nvSpPr>
        <p:spPr>
          <a:xfrm>
            <a:off x="3991723" y="3741490"/>
            <a:ext cx="901189" cy="40011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A1EBA-5911-F701-EA9C-A6B95CF3974E}"/>
              </a:ext>
            </a:extLst>
          </p:cNvPr>
          <p:cNvSpPr txBox="1"/>
          <p:nvPr/>
        </p:nvSpPr>
        <p:spPr>
          <a:xfrm>
            <a:off x="4892912" y="5786612"/>
            <a:ext cx="67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the path which leads to “Hotel Reservation Dataset.csv”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53F2D-0AD6-68E1-72A0-434136B89739}"/>
              </a:ext>
            </a:extLst>
          </p:cNvPr>
          <p:cNvSpPr txBox="1"/>
          <p:nvPr/>
        </p:nvSpPr>
        <p:spPr>
          <a:xfrm>
            <a:off x="136355" y="5889132"/>
            <a:ext cx="420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 click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hotelreservation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Select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“Import/Export Data”</a:t>
            </a:r>
          </a:p>
        </p:txBody>
      </p:sp>
    </p:spTree>
    <p:extLst>
      <p:ext uri="{BB962C8B-B14F-4D97-AF65-F5344CB8AC3E}">
        <p14:creationId xmlns:p14="http://schemas.microsoft.com/office/powerpoint/2010/main" val="3429452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0CF1C-46B6-9601-F3CF-599DC3EAEB0D}"/>
              </a:ext>
            </a:extLst>
          </p:cNvPr>
          <p:cNvSpPr txBox="1"/>
          <p:nvPr/>
        </p:nvSpPr>
        <p:spPr>
          <a:xfrm>
            <a:off x="520117" y="1828800"/>
            <a:ext cx="354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Imported Data Into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F3C3C-1834-3741-4B44-510B6741A3C7}"/>
              </a:ext>
            </a:extLst>
          </p:cNvPr>
          <p:cNvSpPr txBox="1"/>
          <p:nvPr/>
        </p:nvSpPr>
        <p:spPr>
          <a:xfrm>
            <a:off x="151002" y="3603099"/>
            <a:ext cx="354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– SELECT statement used to fetch the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AB568-A0A7-B9EE-59AF-46E9C3D2B10F}"/>
              </a:ext>
            </a:extLst>
          </p:cNvPr>
          <p:cNvSpPr txBox="1"/>
          <p:nvPr/>
        </p:nvSpPr>
        <p:spPr>
          <a:xfrm>
            <a:off x="151002" y="4466543"/>
            <a:ext cx="354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– Used to from which table we want to fetch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E276D-36BB-BCF8-A27B-FFD7A16D0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473" y="318341"/>
            <a:ext cx="7306335" cy="6221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2258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F1C74-B6BE-34DF-ABF5-E797B332049B}"/>
              </a:ext>
            </a:extLst>
          </p:cNvPr>
          <p:cNvSpPr txBox="1"/>
          <p:nvPr/>
        </p:nvSpPr>
        <p:spPr>
          <a:xfrm flipH="1">
            <a:off x="771959" y="226503"/>
            <a:ext cx="186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514D-29E9-30CA-1B8E-1D8AD4595145}"/>
              </a:ext>
            </a:extLst>
          </p:cNvPr>
          <p:cNvSpPr txBox="1"/>
          <p:nvPr/>
        </p:nvSpPr>
        <p:spPr>
          <a:xfrm flipH="1">
            <a:off x="184729" y="889234"/>
            <a:ext cx="572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avoid any errors, we check for missing value / null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BAC17-AFBF-E539-DF0A-EB41EDC65A2C}"/>
              </a:ext>
            </a:extLst>
          </p:cNvPr>
          <p:cNvSpPr txBox="1"/>
          <p:nvPr/>
        </p:nvSpPr>
        <p:spPr>
          <a:xfrm flipH="1">
            <a:off x="184728" y="1409351"/>
            <a:ext cx="572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code to check NULL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B3ADC-6F28-4057-D6E3-1EAD8A590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6" y="2016370"/>
            <a:ext cx="10359285" cy="45354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D7ADC1-C20F-1153-12AC-7745008B628A}"/>
              </a:ext>
            </a:extLst>
          </p:cNvPr>
          <p:cNvSpPr/>
          <p:nvPr/>
        </p:nvSpPr>
        <p:spPr>
          <a:xfrm>
            <a:off x="856796" y="2080470"/>
            <a:ext cx="3446756" cy="25502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3BF448-E977-587F-A96C-92B79C813188}"/>
              </a:ext>
            </a:extLst>
          </p:cNvPr>
          <p:cNvCxnSpPr/>
          <p:nvPr/>
        </p:nvCxnSpPr>
        <p:spPr>
          <a:xfrm>
            <a:off x="4303552" y="2625754"/>
            <a:ext cx="1719743" cy="696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B22214-1AAA-5B9F-F3E0-F65CFFC3ECD7}"/>
              </a:ext>
            </a:extLst>
          </p:cNvPr>
          <p:cNvSpPr txBox="1"/>
          <p:nvPr/>
        </p:nvSpPr>
        <p:spPr>
          <a:xfrm>
            <a:off x="6023295" y="3137374"/>
            <a:ext cx="13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E76E2-9DF4-7861-921F-4AAB62DFBF4B}"/>
              </a:ext>
            </a:extLst>
          </p:cNvPr>
          <p:cNvSpPr/>
          <p:nvPr/>
        </p:nvSpPr>
        <p:spPr>
          <a:xfrm>
            <a:off x="6023295" y="3053593"/>
            <a:ext cx="1367406" cy="5061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CFA92-F03E-E66D-BD90-358BBEB7EE3B}"/>
              </a:ext>
            </a:extLst>
          </p:cNvPr>
          <p:cNvSpPr txBox="1"/>
          <p:nvPr/>
        </p:nvSpPr>
        <p:spPr>
          <a:xfrm>
            <a:off x="9429226" y="3137374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8C14D-F771-8C8D-D111-31FD26914420}"/>
              </a:ext>
            </a:extLst>
          </p:cNvPr>
          <p:cNvSpPr/>
          <p:nvPr/>
        </p:nvSpPr>
        <p:spPr>
          <a:xfrm>
            <a:off x="9470051" y="3146666"/>
            <a:ext cx="989901" cy="4223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E28A5B4-D1F6-F761-4508-C99E906C685E}"/>
              </a:ext>
            </a:extLst>
          </p:cNvPr>
          <p:cNvCxnSpPr/>
          <p:nvPr/>
        </p:nvCxnSpPr>
        <p:spPr>
          <a:xfrm rot="5400000" flipH="1" flipV="1">
            <a:off x="9164972" y="4081244"/>
            <a:ext cx="1484852" cy="469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F3FE773-A911-79EE-4A06-9101D3A33B79}"/>
              </a:ext>
            </a:extLst>
          </p:cNvPr>
          <p:cNvSpPr/>
          <p:nvPr/>
        </p:nvSpPr>
        <p:spPr>
          <a:xfrm>
            <a:off x="856796" y="5058562"/>
            <a:ext cx="10359285" cy="11912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93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 animBg="1"/>
      <p:bldP spid="14" grpId="0"/>
      <p:bldP spid="15" grpId="0" animBg="1"/>
      <p:bldP spid="16" grpId="0"/>
      <p:bldP spid="17" grpId="0" animBg="1"/>
      <p:bldP spid="23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486</TotalTime>
  <Words>830</Words>
  <Application>Microsoft Office PowerPoint</Application>
  <PresentationFormat>Widescreen</PresentationFormat>
  <Paragraphs>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Century Gothic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deshmukh</dc:creator>
  <cp:lastModifiedBy>rahul deshmukh</cp:lastModifiedBy>
  <cp:revision>19</cp:revision>
  <dcterms:created xsi:type="dcterms:W3CDTF">2024-03-07T05:07:04Z</dcterms:created>
  <dcterms:modified xsi:type="dcterms:W3CDTF">2024-03-18T15:31:39Z</dcterms:modified>
</cp:coreProperties>
</file>