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71" r:id="rId3"/>
    <p:sldId id="258" r:id="rId4"/>
    <p:sldId id="266" r:id="rId5"/>
    <p:sldId id="259" r:id="rId6"/>
    <p:sldId id="260" r:id="rId7"/>
    <p:sldId id="261" r:id="rId8"/>
    <p:sldId id="262" r:id="rId9"/>
    <p:sldId id="267" r:id="rId10"/>
    <p:sldId id="268" r:id="rId11"/>
    <p:sldId id="269" r:id="rId12"/>
    <p:sldId id="270" r:id="rId13"/>
    <p:sldId id="265" r:id="rId14"/>
  </p:sldIdLst>
  <p:sldSz cx="9144000" cy="5143500" type="screen16x9"/>
  <p:notesSz cx="6858000" cy="9144000"/>
  <p:embeddedFontLst>
    <p:embeddedFont>
      <p:font typeface="Old Standard TT" panose="020B0604020202020204" charset="0"/>
      <p:regular r:id="rId16"/>
      <p:bold r:id="rId17"/>
      <p: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279" autoAdjust="0"/>
    <p:restoredTop sz="94280" autoAdjust="0"/>
  </p:normalViewPr>
  <p:slideViewPr>
    <p:cSldViewPr snapToGrid="0">
      <p:cViewPr varScale="1">
        <p:scale>
          <a:sx n="88" d="100"/>
          <a:sy n="88" d="100"/>
        </p:scale>
        <p:origin x="96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11" name="Shape 11"/>
          <p:cNvCxnSpPr/>
          <p:nvPr/>
        </p:nvCxnSpPr>
        <p:spPr>
          <a:xfrm>
            <a:off x="641934" y="3597500"/>
            <a:ext cx="390299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  <a:endParaRPr lang="en"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4000" b="1"/>
            </a:lvl1pPr>
            <a:lvl2pPr lvl="1" algn="ctr">
              <a:spcBef>
                <a:spcPts val="0"/>
              </a:spcBef>
              <a:buSzPct val="100000"/>
              <a:defRPr sz="14000" b="1"/>
            </a:lvl2pPr>
            <a:lvl3pPr lvl="2" algn="ctr">
              <a:spcBef>
                <a:spcPts val="0"/>
              </a:spcBef>
              <a:buSzPct val="100000"/>
              <a:defRPr sz="14000" b="1"/>
            </a:lvl3pPr>
            <a:lvl4pPr lvl="3" algn="ctr">
              <a:spcBef>
                <a:spcPts val="0"/>
              </a:spcBef>
              <a:buSzPct val="100000"/>
              <a:defRPr sz="14000" b="1"/>
            </a:lvl4pPr>
            <a:lvl5pPr lvl="4" algn="ctr">
              <a:spcBef>
                <a:spcPts val="0"/>
              </a:spcBef>
              <a:buSzPct val="100000"/>
              <a:defRPr sz="14000" b="1"/>
            </a:lvl5pPr>
            <a:lvl6pPr lvl="5" algn="ctr">
              <a:spcBef>
                <a:spcPts val="0"/>
              </a:spcBef>
              <a:buSzPct val="100000"/>
              <a:defRPr sz="14000" b="1"/>
            </a:lvl6pPr>
            <a:lvl7pPr lvl="6" algn="ctr">
              <a:spcBef>
                <a:spcPts val="0"/>
              </a:spcBef>
              <a:buSzPct val="100000"/>
              <a:defRPr sz="14000" b="1"/>
            </a:lvl7pPr>
            <a:lvl8pPr lvl="7" algn="ctr">
              <a:spcBef>
                <a:spcPts val="0"/>
              </a:spcBef>
              <a:buSzPct val="100000"/>
              <a:defRPr sz="14000" b="1"/>
            </a:lvl8pPr>
            <a:lvl9pPr lvl="8" algn="ctr">
              <a:spcBef>
                <a:spcPts val="0"/>
              </a:spcBef>
              <a:buSzPct val="100000"/>
              <a:defRPr sz="14000" b="1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hape 16"/>
          <p:cNvCxnSpPr/>
          <p:nvPr/>
        </p:nvCxnSpPr>
        <p:spPr>
          <a:xfrm>
            <a:off x="641934" y="3597500"/>
            <a:ext cx="390299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  <a:endParaRPr lang="en"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  <a:endParaRPr lang="en"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ubTitle" idx="1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  <a:endParaRPr lang="en"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ld Standard TT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‹#›</a:t>
            </a:fld>
            <a:endParaRPr lang="en" sz="10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Activity Recognition Using Smartphone Sensors</a:t>
            </a:r>
            <a:endParaRPr lang="en" dirty="0"/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Ravinder Dhesi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130629"/>
            <a:ext cx="8520600" cy="642257"/>
          </a:xfrm>
        </p:spPr>
        <p:txBody>
          <a:bodyPr/>
          <a:lstStyle/>
          <a:p>
            <a:r>
              <a:rPr lang="en-US" dirty="0"/>
              <a:t>Attempt at reducing data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8238" t="7969" r="9646" b="6071"/>
          <a:stretch/>
        </p:blipFill>
        <p:spPr>
          <a:xfrm>
            <a:off x="232429" y="772886"/>
            <a:ext cx="5027548" cy="331361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7549" t="7112" r="6221" b="3997"/>
          <a:stretch/>
        </p:blipFill>
        <p:spPr>
          <a:xfrm>
            <a:off x="5013123" y="710837"/>
            <a:ext cx="4109574" cy="316121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362200" y="4288971"/>
            <a:ext cx="1436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Old Standard TT" panose="020B0604020202020204" charset="0"/>
                <a:ea typeface="Old Standard TT" panose="020B0604020202020204" charset="0"/>
                <a:cs typeface="Old Standard TT" panose="020B0604020202020204" charset="0"/>
              </a:rPr>
              <a:t>PCA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42315" y="4093809"/>
            <a:ext cx="1643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Old Standard TT" panose="020B0604020202020204" charset="0"/>
                <a:ea typeface="Old Standard TT" panose="020B0604020202020204" charset="0"/>
                <a:cs typeface="Old Standard TT" panose="020B0604020202020204" charset="0"/>
              </a:rPr>
              <a:t>K-Means</a:t>
            </a:r>
          </a:p>
        </p:txBody>
      </p:sp>
    </p:spTree>
    <p:extLst>
      <p:ext uri="{BB962C8B-B14F-4D97-AF65-F5344CB8AC3E}">
        <p14:creationId xmlns:p14="http://schemas.microsoft.com/office/powerpoint/2010/main" val="38066148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Current Interpretation and Future Work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looks like it is easier for the sensors to discern movement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overlaps a lot in PCA but uncertain as to whether or not this is due to 2D</a:t>
            </a:r>
          </a:p>
          <a:p>
            <a:r>
              <a:rPr lang="en-US" dirty="0"/>
              <a:t>Future 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Implementing 3D PCA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Obtain a smaller section of the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Find more methods to use and compare</a:t>
            </a:r>
          </a:p>
        </p:txBody>
      </p:sp>
    </p:spTree>
    <p:extLst>
      <p:ext uri="{BB962C8B-B14F-4D97-AF65-F5344CB8AC3E}">
        <p14:creationId xmlns:p14="http://schemas.microsoft.com/office/powerpoint/2010/main" val="27443399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/>
              <a:t>- Jorge-Luis Reyes-Ortiz, Luca </a:t>
            </a:r>
            <a:r>
              <a:rPr lang="en-US" sz="1000" dirty="0" err="1"/>
              <a:t>Oneto</a:t>
            </a:r>
            <a:r>
              <a:rPr lang="en-US" sz="1000" dirty="0"/>
              <a:t>, Alessandro </a:t>
            </a:r>
            <a:r>
              <a:rPr lang="en-US" sz="1000" dirty="0" err="1"/>
              <a:t>Ghio</a:t>
            </a:r>
            <a:r>
              <a:rPr lang="en-US" sz="1000" dirty="0"/>
              <a:t>, Albert </a:t>
            </a:r>
            <a:r>
              <a:rPr lang="en-US" sz="1000" dirty="0" err="1"/>
              <a:t>SamÃ</a:t>
            </a:r>
            <a:r>
              <a:rPr lang="en-US" sz="1000" dirty="0"/>
              <a:t>¡, </a:t>
            </a:r>
            <a:r>
              <a:rPr lang="en-US" sz="1000" dirty="0" err="1"/>
              <a:t>Davide</a:t>
            </a:r>
            <a:r>
              <a:rPr lang="en-US" sz="1000" dirty="0"/>
              <a:t> </a:t>
            </a:r>
            <a:r>
              <a:rPr lang="en-US" sz="1000" dirty="0" err="1"/>
              <a:t>Anguita</a:t>
            </a:r>
            <a:r>
              <a:rPr lang="en-US" sz="1000" dirty="0"/>
              <a:t> and Xavier Parra. Human Activity Recognition on Smartphones With Awareness of Basic Activities and Postural Transitions. Artificial Neural Networks and Machine Learning â€“ ICANN 2014. Lecture Notes in Computer Science. Springer. 2014. </a:t>
            </a:r>
          </a:p>
          <a:p>
            <a:r>
              <a:rPr lang="en-US" sz="1000" dirty="0"/>
              <a:t>- </a:t>
            </a:r>
            <a:r>
              <a:rPr lang="en-US" sz="1000" dirty="0" err="1"/>
              <a:t>Davide</a:t>
            </a:r>
            <a:r>
              <a:rPr lang="en-US" sz="1000" dirty="0"/>
              <a:t> </a:t>
            </a:r>
            <a:r>
              <a:rPr lang="en-US" sz="1000" dirty="0" err="1"/>
              <a:t>Anguita</a:t>
            </a:r>
            <a:r>
              <a:rPr lang="en-US" sz="1000" dirty="0"/>
              <a:t>, Alessandro </a:t>
            </a:r>
            <a:r>
              <a:rPr lang="en-US" sz="1000" dirty="0" err="1"/>
              <a:t>Ghio</a:t>
            </a:r>
            <a:r>
              <a:rPr lang="en-US" sz="1000" dirty="0"/>
              <a:t>, Luca </a:t>
            </a:r>
            <a:r>
              <a:rPr lang="en-US" sz="1000" dirty="0" err="1"/>
              <a:t>Oneto</a:t>
            </a:r>
            <a:r>
              <a:rPr lang="en-US" sz="1000" dirty="0"/>
              <a:t>, Xavier Parra and Jorge L. Reyes-Ortiz. A Public Domain Dataset for Human Activity Recognition Using Smartphones. 21th European Symposium on Artificial Neural Networks, Computational Intelligence and Machine Learning, ESANN 2013. Bruges, Belgium 24-26 April 2013. </a:t>
            </a:r>
          </a:p>
          <a:p>
            <a:r>
              <a:rPr lang="en-US" sz="1000" dirty="0"/>
              <a:t>- </a:t>
            </a:r>
            <a:r>
              <a:rPr lang="en-US" sz="1000" dirty="0" err="1"/>
              <a:t>Davide</a:t>
            </a:r>
            <a:r>
              <a:rPr lang="en-US" sz="1000" dirty="0"/>
              <a:t> </a:t>
            </a:r>
            <a:r>
              <a:rPr lang="en-US" sz="1000" dirty="0" err="1"/>
              <a:t>Anguita</a:t>
            </a:r>
            <a:r>
              <a:rPr lang="en-US" sz="1000" dirty="0"/>
              <a:t>, Alessandro </a:t>
            </a:r>
            <a:r>
              <a:rPr lang="en-US" sz="1000" dirty="0" err="1"/>
              <a:t>Ghio</a:t>
            </a:r>
            <a:r>
              <a:rPr lang="en-US" sz="1000" dirty="0"/>
              <a:t>, Luca </a:t>
            </a:r>
            <a:r>
              <a:rPr lang="en-US" sz="1000" dirty="0" err="1"/>
              <a:t>Oneto</a:t>
            </a:r>
            <a:r>
              <a:rPr lang="en-US" sz="1000" dirty="0"/>
              <a:t>, Xavier Parra, Jorge L. Reyes-Ortiz. Energy Efficient Smartphone-Based Activity Recognition using Fixed-Point Arithmetic. Journal of Universal Computer Science. Special Issue in Ambient Assisted Living: Home Care. Volume 19, Issue 9. May 2013 </a:t>
            </a:r>
          </a:p>
          <a:p>
            <a:r>
              <a:rPr lang="en-US" sz="1000" dirty="0"/>
              <a:t>- </a:t>
            </a:r>
            <a:r>
              <a:rPr lang="en-US" sz="1000" dirty="0" err="1"/>
              <a:t>Davide</a:t>
            </a:r>
            <a:r>
              <a:rPr lang="en-US" sz="1000" dirty="0"/>
              <a:t> </a:t>
            </a:r>
            <a:r>
              <a:rPr lang="en-US" sz="1000" dirty="0" err="1"/>
              <a:t>Anguita</a:t>
            </a:r>
            <a:r>
              <a:rPr lang="en-US" sz="1000" dirty="0"/>
              <a:t>, Alessandro </a:t>
            </a:r>
            <a:r>
              <a:rPr lang="en-US" sz="1000" dirty="0" err="1"/>
              <a:t>Ghio</a:t>
            </a:r>
            <a:r>
              <a:rPr lang="en-US" sz="1000" dirty="0"/>
              <a:t>, Luca </a:t>
            </a:r>
            <a:r>
              <a:rPr lang="en-US" sz="1000" dirty="0" err="1"/>
              <a:t>Oneto</a:t>
            </a:r>
            <a:r>
              <a:rPr lang="en-US" sz="1000" dirty="0"/>
              <a:t>, Xavier Parra and Jorge L. Reyes-Ortiz. Human Activity Recognition on Smartphones using a Multiclass Hardware-Friendly Support Vector Machine. 4th International Workshop of Ambient </a:t>
            </a:r>
            <a:r>
              <a:rPr lang="en-US" sz="1000" dirty="0" err="1"/>
              <a:t>Assited</a:t>
            </a:r>
            <a:r>
              <a:rPr lang="en-US" sz="1000" dirty="0"/>
              <a:t> Living, IWAAL 2012, Vitoria-</a:t>
            </a:r>
            <a:r>
              <a:rPr lang="en-US" sz="1000" dirty="0" err="1"/>
              <a:t>Gasteiz</a:t>
            </a:r>
            <a:r>
              <a:rPr lang="en-US" sz="1000" dirty="0"/>
              <a:t>, Spain, December 3-5, 2012. Proceedings. Lecture Notes in Computer Science 2012, pp 216-223. </a:t>
            </a:r>
          </a:p>
          <a:p>
            <a:r>
              <a:rPr lang="en-US" sz="1000" dirty="0"/>
              <a:t>- Jorge Luis Reyes-Ortiz, Alessandro </a:t>
            </a:r>
            <a:r>
              <a:rPr lang="en-US" sz="1000" dirty="0" err="1"/>
              <a:t>Ghio</a:t>
            </a:r>
            <a:r>
              <a:rPr lang="en-US" sz="1000" dirty="0"/>
              <a:t>, Xavier Parra-</a:t>
            </a:r>
            <a:r>
              <a:rPr lang="en-US" sz="1000" dirty="0" err="1"/>
              <a:t>Llanas</a:t>
            </a:r>
            <a:r>
              <a:rPr lang="en-US" sz="1000" dirty="0"/>
              <a:t>, </a:t>
            </a:r>
            <a:r>
              <a:rPr lang="en-US" sz="1000" dirty="0" err="1"/>
              <a:t>Davide</a:t>
            </a:r>
            <a:r>
              <a:rPr lang="en-US" sz="1000" dirty="0"/>
              <a:t> </a:t>
            </a:r>
            <a:r>
              <a:rPr lang="en-US" sz="1000" dirty="0" err="1"/>
              <a:t>Anguita</a:t>
            </a:r>
            <a:r>
              <a:rPr lang="en-US" sz="1000" dirty="0"/>
              <a:t>, Joan </a:t>
            </a:r>
            <a:r>
              <a:rPr lang="en-US" sz="1000" dirty="0" err="1"/>
              <a:t>Cabestany</a:t>
            </a:r>
            <a:r>
              <a:rPr lang="en-US" sz="1000" dirty="0"/>
              <a:t>, Andreu </a:t>
            </a:r>
            <a:r>
              <a:rPr lang="en-US" sz="1000" dirty="0" err="1"/>
              <a:t>CatalÃ</a:t>
            </a:r>
            <a:r>
              <a:rPr lang="en-US" sz="1000" dirty="0"/>
              <a:t> . Human Activity and Motion Disorder Recognition: Towards Smarter Interactive Cognitive Environments. 21th European Symposium on Artificial Neural Networks, Computational Intelligence and Machine Learning, ESANN 2013. Bruges, Belgium 24-26 April 2013. </a:t>
            </a:r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1101816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Questions? Comments?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171600"/>
            <a:ext cx="3737786" cy="33972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Human activity recognition is very useful for things such as elder care and healthcare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Smartphones becoming able to do this would make it both more accessible and enable more freedom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9486" y="641173"/>
            <a:ext cx="4987018" cy="3744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511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Ways of analyzing the data</a:t>
            </a:r>
            <a:endParaRPr dirty="0"/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3770443" cy="339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latin typeface="Old Standard TT" panose="020B0604020202020204" charset="0"/>
                <a:ea typeface="Old Standard TT" panose="020B0604020202020204" charset="0"/>
                <a:cs typeface="Old Standard TT" panose="020B0604020202020204" charset="0"/>
              </a:rPr>
              <a:t>Supervised learning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latin typeface="Old Standard TT" panose="020B0604020202020204" charset="0"/>
                <a:ea typeface="Old Standard TT" panose="020B0604020202020204" charset="0"/>
                <a:cs typeface="Old Standard TT" panose="020B0604020202020204" charset="0"/>
              </a:rPr>
              <a:t>Semi-supervised learning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latin typeface="Old Standard TT" panose="020B0604020202020204" charset="0"/>
                <a:ea typeface="Old Standard TT" panose="020B0604020202020204" charset="0"/>
                <a:cs typeface="Old Standard TT" panose="020B0604020202020204" charset="0"/>
              </a:rPr>
              <a:t>Incremental learning approaches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latin typeface="Old Standard TT" panose="020B0604020202020204" charset="0"/>
                <a:ea typeface="Old Standard TT" panose="020B0604020202020204" charset="0"/>
                <a:cs typeface="Old Standard TT" panose="020B0604020202020204" charset="0"/>
              </a:rPr>
              <a:t>Unsupervised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latin typeface="Old Standard TT" panose="020B0604020202020204" charset="0"/>
                <a:ea typeface="Old Standard TT" panose="020B0604020202020204" charset="0"/>
                <a:cs typeface="Old Standard TT" panose="020B0604020202020204" charset="0"/>
              </a:rPr>
              <a:t>Labels are available but can easily not be used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>
              <a:latin typeface="Old Standard TT" panose="020B0604020202020204" charset="0"/>
              <a:ea typeface="Old Standard TT" panose="020B0604020202020204" charset="0"/>
              <a:cs typeface="Old Standard TT" panose="020B060402020202020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" dirty="0">
              <a:solidFill>
                <a:srgbClr val="3F3F3F"/>
              </a:solidFill>
              <a:highlight>
                <a:srgbClr val="FFFFFF"/>
              </a:highlight>
              <a:latin typeface="Old Standard TT" panose="020B0604020202020204" charset="0"/>
              <a:ea typeface="Old Standard TT" panose="020B0604020202020204" charset="0"/>
              <a:cs typeface="Old Standard TT" panose="020B0604020202020204" charset="0"/>
              <a:sym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0929" y="1247367"/>
            <a:ext cx="4677428" cy="2867425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>
            <a:off x="511629" y="2670194"/>
            <a:ext cx="3450771" cy="10885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11629" y="3278390"/>
            <a:ext cx="3450771" cy="30867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 section of the data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055" y="1058225"/>
            <a:ext cx="7541589" cy="3996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679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Data</a:t>
            </a:r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en-US" dirty="0"/>
              <a:t>Inertial sensor data </a:t>
            </a:r>
            <a:br>
              <a:rPr lang="en-US" dirty="0"/>
            </a:br>
            <a:r>
              <a:rPr lang="en-US" dirty="0"/>
              <a:t>- Raw </a:t>
            </a:r>
            <a:r>
              <a:rPr lang="en-US" dirty="0" err="1"/>
              <a:t>triaxial</a:t>
            </a:r>
            <a:r>
              <a:rPr lang="en-US" dirty="0"/>
              <a:t> signals from the accelerometer and gyroscope of all the trials with </a:t>
            </a:r>
            <a:r>
              <a:rPr lang="en-US" dirty="0" err="1"/>
              <a:t>with</a:t>
            </a:r>
            <a:r>
              <a:rPr lang="en-US" dirty="0"/>
              <a:t> participants. </a:t>
            </a:r>
            <a:br>
              <a:rPr lang="en-US" dirty="0"/>
            </a:br>
            <a:r>
              <a:rPr lang="en-US" dirty="0"/>
              <a:t>- The labels of all the performed activities. 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Records of activity windows. Each one composed of: </a:t>
            </a:r>
            <a:br>
              <a:rPr lang="en-US" dirty="0"/>
            </a:br>
            <a:r>
              <a:rPr lang="en-US" dirty="0"/>
              <a:t>- A 561-feature vector with time and frequency domain variables. </a:t>
            </a:r>
            <a:br>
              <a:rPr lang="en-US" dirty="0"/>
            </a:br>
            <a:r>
              <a:rPr lang="en-US" dirty="0"/>
              <a:t>- Its associated activity label (1-6). </a:t>
            </a:r>
            <a:br>
              <a:rPr lang="en-US" dirty="0"/>
            </a:br>
            <a:r>
              <a:rPr lang="en-US" dirty="0"/>
              <a:t>- An identifier of the subject who carried out the experiment.</a:t>
            </a:r>
            <a:br>
              <a:rPr lang="en-US" dirty="0"/>
            </a:br>
            <a:r>
              <a:rPr lang="en-US" dirty="0"/>
              <a:t>- 7352 labels for train and 2947 for test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 idx="4294967295"/>
          </p:nvPr>
        </p:nvSpPr>
        <p:spPr>
          <a:xfrm>
            <a:off x="311700" y="49350"/>
            <a:ext cx="8520600" cy="1008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Activity Data Collection</a:t>
            </a:r>
          </a:p>
        </p:txBody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814200"/>
          </a:xfrm>
          <a:prstGeom prst="rect">
            <a:avLst/>
          </a:prstGeom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Activities monitored in data set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https://www.youtube.com/watch?v=XOEN9W05_4A)</a:t>
            </a:r>
          </a:p>
        </p:txBody>
      </p:sp>
      <p:pic>
        <p:nvPicPr>
          <p:cNvPr id="85" name="Shape 85" descr="downstair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1050" y="2530075"/>
            <a:ext cx="2755550" cy="176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Shape 86" descr="Sitting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96375"/>
            <a:ext cx="2755549" cy="1772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Shape 87" descr="standing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36917" y="701300"/>
            <a:ext cx="2683795" cy="1762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Shape 88" descr="laying down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02075" y="727312"/>
            <a:ext cx="2683799" cy="171014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Shape 89" descr="walking.pn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9350" y="2518962"/>
            <a:ext cx="2758516" cy="178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Shape 90" descr="upstairs.png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863024" y="2530074"/>
            <a:ext cx="2796607" cy="178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Methods</a:t>
            </a:r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PCA</a:t>
            </a:r>
          </a:p>
          <a:p>
            <a:pPr marL="2857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K-means</a:t>
            </a:r>
          </a:p>
          <a:p>
            <a:pPr marL="2857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3D PCA</a:t>
            </a:r>
          </a:p>
          <a:p>
            <a:pPr marL="2857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More methods will probably be applied in the future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Results</a:t>
            </a:r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621060" y="1058225"/>
            <a:ext cx="2522940" cy="35105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sym typeface="Arial"/>
              </a:rPr>
              <a:t>PCA </a:t>
            </a:r>
          </a:p>
          <a:p>
            <a:pPr lvl="0"/>
            <a:r>
              <a:rPr lang="en-US" dirty="0">
                <a:solidFill>
                  <a:srgbClr val="FF0000"/>
                </a:solidFill>
                <a:sym typeface="Arial"/>
              </a:rPr>
              <a:t>R</a:t>
            </a:r>
            <a:r>
              <a:rPr lang="en-US" dirty="0">
                <a:sym typeface="Arial"/>
              </a:rPr>
              <a:t> Walking</a:t>
            </a:r>
          </a:p>
          <a:p>
            <a:pPr lvl="0"/>
            <a:r>
              <a:rPr lang="en-US" dirty="0">
                <a:solidFill>
                  <a:srgbClr val="00B050"/>
                </a:solidFill>
                <a:sym typeface="Arial"/>
              </a:rPr>
              <a:t>G</a:t>
            </a:r>
            <a:r>
              <a:rPr lang="en-US" dirty="0">
                <a:sym typeface="Arial"/>
              </a:rPr>
              <a:t> Walking Upstairs</a:t>
            </a:r>
          </a:p>
          <a:p>
            <a:pPr lvl="0"/>
            <a:r>
              <a:rPr lang="en-US" dirty="0">
                <a:solidFill>
                  <a:srgbClr val="00FFFF"/>
                </a:solidFill>
                <a:sym typeface="Arial"/>
              </a:rPr>
              <a:t>C</a:t>
            </a:r>
            <a:r>
              <a:rPr lang="en-US" dirty="0">
                <a:sym typeface="Arial"/>
              </a:rPr>
              <a:t> Walking Downstairs</a:t>
            </a:r>
          </a:p>
          <a:p>
            <a:pPr lvl="0"/>
            <a:r>
              <a:rPr lang="en-US" dirty="0">
                <a:solidFill>
                  <a:srgbClr val="D60093"/>
                </a:solidFill>
                <a:sym typeface="Arial"/>
              </a:rPr>
              <a:t>M</a:t>
            </a:r>
            <a:r>
              <a:rPr lang="en-US" dirty="0">
                <a:sym typeface="Arial"/>
              </a:rPr>
              <a:t> Sitting</a:t>
            </a:r>
          </a:p>
          <a:p>
            <a:pPr lvl="0"/>
            <a:r>
              <a:rPr lang="en-US" dirty="0">
                <a:solidFill>
                  <a:srgbClr val="FFFF00"/>
                </a:solidFill>
                <a:sym typeface="Arial"/>
              </a:rPr>
              <a:t>Y</a:t>
            </a:r>
            <a:r>
              <a:rPr lang="en-US" dirty="0">
                <a:sym typeface="Arial"/>
              </a:rPr>
              <a:t> Standing</a:t>
            </a:r>
          </a:p>
          <a:p>
            <a:pPr lvl="0"/>
            <a:r>
              <a:rPr lang="en-US" dirty="0">
                <a:solidFill>
                  <a:srgbClr val="002060"/>
                </a:solidFill>
                <a:sym typeface="Arial"/>
              </a:rPr>
              <a:t>B</a:t>
            </a:r>
            <a:r>
              <a:rPr lang="en-US" dirty="0">
                <a:sym typeface="Arial"/>
              </a:rPr>
              <a:t> Laying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8729" t="6124" r="8353" b="5562"/>
          <a:stretch/>
        </p:blipFill>
        <p:spPr>
          <a:xfrm>
            <a:off x="311700" y="1171600"/>
            <a:ext cx="6309360" cy="3200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Attempt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9999" t="7741" r="9001" b="6173"/>
          <a:stretch/>
        </p:blipFill>
        <p:spPr>
          <a:xfrm>
            <a:off x="311700" y="1297578"/>
            <a:ext cx="7406640" cy="374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302931"/>
      </p:ext>
    </p:extLst>
  </p:cSld>
  <p:clrMapOvr>
    <a:masterClrMapping/>
  </p:clrMapOvr>
</p:sld>
</file>

<file path=ppt/theme/theme1.xml><?xml version="1.0" encoding="utf-8"?>
<a:theme xmlns:a="http://schemas.openxmlformats.org/drawingml/2006/main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458</Words>
  <Application>Microsoft Office PowerPoint</Application>
  <PresentationFormat>On-screen Show (16:9)</PresentationFormat>
  <Paragraphs>49</Paragraphs>
  <Slides>13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Old Standard TT</vt:lpstr>
      <vt:lpstr>Arial</vt:lpstr>
      <vt:lpstr>paperback</vt:lpstr>
      <vt:lpstr>Activity Recognition Using Smartphone Sensors</vt:lpstr>
      <vt:lpstr>Motivation</vt:lpstr>
      <vt:lpstr>Ways of analyzing the data</vt:lpstr>
      <vt:lpstr>Small section of the data</vt:lpstr>
      <vt:lpstr>Data</vt:lpstr>
      <vt:lpstr>Activity Data Collection</vt:lpstr>
      <vt:lpstr>Methods</vt:lpstr>
      <vt:lpstr>Results</vt:lpstr>
      <vt:lpstr>K-Means Attempt</vt:lpstr>
      <vt:lpstr>Attempt at reducing data</vt:lpstr>
      <vt:lpstr>Current Interpretation and Future Work</vt:lpstr>
      <vt:lpstr>References</vt:lpstr>
      <vt:lpstr>Questions? Comments?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Activity Recognition Using Smartphone Sensors</dc:title>
  <cp:lastModifiedBy>Ravinder Dhesi</cp:lastModifiedBy>
  <cp:revision>14</cp:revision>
  <dcterms:modified xsi:type="dcterms:W3CDTF">2016-12-08T10:36:09Z</dcterms:modified>
</cp:coreProperties>
</file>