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0"/>
  </p:notesMasterIdLst>
  <p:sldIdLst>
    <p:sldId id="270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70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德山 李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64"/>
  </p:normalViewPr>
  <p:slideViewPr>
    <p:cSldViewPr snapToGrid="0" snapToObjects="1">
      <p:cViewPr varScale="1">
        <p:scale>
          <a:sx n="94" d="100"/>
          <a:sy n="94" d="100"/>
        </p:scale>
        <p:origin x="4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6-26T14:58:23.028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D5250-1CCD-9149-80AD-7B09864B505D}" type="datetimeFigureOut">
              <a:rPr kumimoji="1" lang="zh-CN" altLang="en-US" smtClean="0"/>
              <a:t>15/7/19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D4FE8-E6E2-5E4E-800E-077FA55C52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1216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机器语言</a:t>
            </a:r>
            <a:endParaRPr lang="en-US" altLang="zh-TW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10111000 00000001 00000000 00000101 00000001 00000000</a:t>
            </a:r>
          </a:p>
          <a:p>
            <a:endParaRPr lang="en-US" altLang="zh-TW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汇编语言</a:t>
            </a:r>
            <a:endParaRPr lang="en-US" altLang="zh-CN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 AX, 1 ADD AX, 1</a:t>
            </a:r>
          </a:p>
          <a:p>
            <a:endParaRPr lang="en-US" altLang="zh-TW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高级语言</a:t>
            </a:r>
            <a:endParaRPr lang="en-US" altLang="zh-CN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zh-CN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</a:t>
            </a:r>
            <a:r>
              <a: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endParaRPr lang="en-US" altLang="zh-TW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sz="1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D4FE8-E6E2-5E4E-800E-077FA55C52B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856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 descr="overview_ios_galle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64197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607358"/>
            <a:ext cx="6378389" cy="38091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6419757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1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+mj-ea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 descr="overview_ios_gallery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Relationship Id="rId3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>
                <a:latin typeface="+mj-ea"/>
                <a:cs typeface="黑体" charset="0"/>
              </a:rPr>
              <a:t>C</a:t>
            </a:r>
            <a:r>
              <a:rPr lang="zh-CN" altLang="en-US" b="1">
                <a:latin typeface="+mj-ea"/>
                <a:cs typeface="黑体" charset="0"/>
              </a:rPr>
              <a:t>语言简介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讲师：传智</a:t>
            </a:r>
            <a:r>
              <a:rPr kumimoji="1" lang="zh-CN" altLang="zh-CN"/>
              <a:t>.</a:t>
            </a:r>
            <a:r>
              <a:rPr kumimoji="1" lang="zh-CN" altLang="en-US"/>
              <a:t>如意大师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313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599" y="623504"/>
            <a:ext cx="8128599" cy="827471"/>
          </a:xfrm>
        </p:spPr>
        <p:txBody>
          <a:bodyPr/>
          <a:lstStyle/>
          <a:p>
            <a:r>
              <a:rPr kumimoji="0" lang="zh-CN" altLang="en-US" dirty="0" smtClean="0">
                <a:latin typeface="+mj-ea"/>
                <a:cs typeface="Courier New" charset="0"/>
              </a:rPr>
              <a:t>计算机常识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>
          <a:xfrm>
            <a:off x="498475" y="1450976"/>
            <a:ext cx="6534150" cy="4675188"/>
          </a:xfrm>
        </p:spPr>
        <p:txBody>
          <a:bodyPr>
            <a:normAutofit/>
          </a:bodyPr>
          <a:lstStyle/>
          <a:p>
            <a:r>
              <a:rPr kumimoji="0" lang="zh-CN" altLang="en-US" sz="2000" dirty="0" smtClean="0">
                <a:latin typeface="+mn-ea"/>
                <a:cs typeface="Courier New" charset="0"/>
              </a:rPr>
              <a:t>为什么计算机只能识别</a:t>
            </a:r>
            <a:r>
              <a:rPr kumimoji="0" lang="en-US" altLang="zh-CN" sz="2000" dirty="0" smtClean="0">
                <a:latin typeface="+mn-ea"/>
                <a:cs typeface="Courier New" charset="0"/>
              </a:rPr>
              <a:t>0</a:t>
            </a:r>
            <a:r>
              <a:rPr kumimoji="0" lang="zh-CN" altLang="en-US" sz="2000" dirty="0" smtClean="0">
                <a:latin typeface="+mn-ea"/>
                <a:cs typeface="Courier New" charset="0"/>
              </a:rPr>
              <a:t>和</a:t>
            </a:r>
            <a:r>
              <a:rPr kumimoji="0" lang="en-US" altLang="zh-CN" sz="2000" dirty="0" smtClean="0">
                <a:latin typeface="+mn-ea"/>
                <a:cs typeface="Courier New" charset="0"/>
              </a:rPr>
              <a:t>1</a:t>
            </a:r>
          </a:p>
          <a:p>
            <a:pPr lvl="1"/>
            <a:r>
              <a:rPr lang="zh-CN" altLang="en-US" dirty="0">
                <a:latin typeface="+mn-ea"/>
                <a:cs typeface="Courier New" charset="0"/>
              </a:rPr>
              <a:t>答：计算机是种电器，既然是电器就只有两种状态，一个是通电一个是断电一个是断电通电，就表示为</a:t>
            </a:r>
            <a:r>
              <a:rPr lang="en-US" altLang="zh-CN" dirty="0">
                <a:latin typeface="+mn-ea"/>
                <a:cs typeface="Courier New" charset="0"/>
              </a:rPr>
              <a:t>1</a:t>
            </a:r>
            <a:r>
              <a:rPr lang="zh-CN" altLang="en-US" dirty="0">
                <a:latin typeface="+mn-ea"/>
                <a:cs typeface="Courier New" charset="0"/>
              </a:rPr>
              <a:t>，断电就表示为</a:t>
            </a:r>
            <a:r>
              <a:rPr lang="en-US" altLang="zh-CN" dirty="0">
                <a:latin typeface="+mn-ea"/>
                <a:cs typeface="Courier New" charset="0"/>
              </a:rPr>
              <a:t>0</a:t>
            </a:r>
          </a:p>
          <a:p>
            <a:pPr marL="0" indent="0">
              <a:buNone/>
            </a:pPr>
            <a:endParaRPr kumimoji="0" lang="en-US" altLang="zh-CN" sz="1600" dirty="0">
              <a:latin typeface="+mn-ea"/>
              <a:cs typeface="Courier New" charset="0"/>
            </a:endParaRPr>
          </a:p>
          <a:p>
            <a:r>
              <a:rPr kumimoji="0" lang="zh-CN" altLang="en-US" sz="2000" dirty="0" smtClean="0">
                <a:latin typeface="+mn-ea"/>
                <a:cs typeface="Courier New" charset="0"/>
              </a:rPr>
              <a:t>为社么计算机所能识别的指令都是由</a:t>
            </a:r>
            <a:r>
              <a:rPr kumimoji="0" lang="en-US" altLang="zh-CN" sz="2000" dirty="0" smtClean="0">
                <a:latin typeface="+mn-ea"/>
                <a:cs typeface="Courier New" charset="0"/>
              </a:rPr>
              <a:t>0</a:t>
            </a:r>
            <a:r>
              <a:rPr kumimoji="0" lang="zh-CN" altLang="en-US" sz="2000" dirty="0" smtClean="0">
                <a:latin typeface="+mn-ea"/>
                <a:cs typeface="Courier New" charset="0"/>
              </a:rPr>
              <a:t>和</a:t>
            </a:r>
            <a:r>
              <a:rPr kumimoji="0" lang="en-US" altLang="zh-CN" sz="2000" dirty="0" smtClean="0">
                <a:latin typeface="+mn-ea"/>
                <a:cs typeface="Courier New" charset="0"/>
              </a:rPr>
              <a:t>1</a:t>
            </a:r>
            <a:r>
              <a:rPr kumimoji="0" lang="zh-CN" altLang="en-US" sz="2000" dirty="0" smtClean="0">
                <a:latin typeface="+mn-ea"/>
                <a:cs typeface="Courier New" charset="0"/>
              </a:rPr>
              <a:t>组成的</a:t>
            </a:r>
            <a:endParaRPr lang="en-US" altLang="zh-CN" dirty="0">
              <a:latin typeface="+mn-ea"/>
              <a:cs typeface="Courier New" charset="0"/>
            </a:endParaRPr>
          </a:p>
          <a:p>
            <a:pPr lvl="1"/>
            <a:r>
              <a:rPr kumimoji="0" lang="zh-CN" altLang="en-US" sz="1600" dirty="0">
                <a:latin typeface="+mn-ea"/>
                <a:cs typeface="Courier New" charset="0"/>
              </a:rPr>
              <a:t> 答、因为计算机只能识别</a:t>
            </a:r>
            <a:r>
              <a:rPr kumimoji="0" lang="en-US" altLang="zh-CN" sz="1600" dirty="0">
                <a:latin typeface="+mn-ea"/>
                <a:cs typeface="Courier New" charset="0"/>
              </a:rPr>
              <a:t>0</a:t>
            </a:r>
            <a:r>
              <a:rPr lang="zh-CN" altLang="en-US" sz="1600" dirty="0">
                <a:latin typeface="+mn-ea"/>
                <a:cs typeface="Courier New" charset="0"/>
              </a:rPr>
              <a:t>和</a:t>
            </a:r>
            <a:r>
              <a:rPr lang="en-US" altLang="zh-CN" sz="1600" dirty="0">
                <a:latin typeface="+mn-ea"/>
                <a:cs typeface="Courier New" charset="0"/>
              </a:rPr>
              <a:t>1</a:t>
            </a:r>
            <a:r>
              <a:rPr lang="zh-CN" altLang="en-US" sz="1600" dirty="0">
                <a:latin typeface="+mn-ea"/>
                <a:cs typeface="Courier New" charset="0"/>
              </a:rPr>
              <a:t>，所计算机中的一切都是由</a:t>
            </a:r>
            <a:r>
              <a:rPr lang="en-US" altLang="zh-CN" sz="1600" dirty="0">
                <a:latin typeface="+mn-ea"/>
                <a:cs typeface="Courier New" charset="0"/>
              </a:rPr>
              <a:t>0</a:t>
            </a:r>
            <a:r>
              <a:rPr lang="zh-CN" altLang="en-US" sz="1600" dirty="0">
                <a:latin typeface="+mn-ea"/>
                <a:cs typeface="Courier New" charset="0"/>
              </a:rPr>
              <a:t>、</a:t>
            </a:r>
            <a:r>
              <a:rPr lang="en-US" altLang="zh-CN" sz="1600" dirty="0">
                <a:latin typeface="+mn-ea"/>
                <a:cs typeface="Courier New" charset="0"/>
              </a:rPr>
              <a:t>1</a:t>
            </a:r>
            <a:r>
              <a:rPr lang="zh-CN" altLang="en-US" sz="1600" dirty="0">
                <a:latin typeface="+mn-ea"/>
                <a:cs typeface="Courier New" charset="0"/>
              </a:rPr>
              <a:t>组成的。</a:t>
            </a:r>
            <a:endParaRPr lang="en-US" altLang="zh-CN" sz="1600" dirty="0">
              <a:latin typeface="+mn-ea"/>
              <a:cs typeface="Courier New" charset="0"/>
            </a:endParaRPr>
          </a:p>
          <a:p>
            <a:pPr marL="0" indent="0">
              <a:buNone/>
            </a:pPr>
            <a:endParaRPr kumimoji="0" lang="en-US" altLang="zh-CN" sz="2000" dirty="0">
              <a:latin typeface="+mn-ea"/>
              <a:cs typeface="Courier New" charset="0"/>
            </a:endParaRPr>
          </a:p>
          <a:p>
            <a:r>
              <a:rPr kumimoji="0" lang="zh-CN" altLang="en-US" sz="2000" dirty="0" smtClean="0">
                <a:latin typeface="+mn-ea"/>
                <a:cs typeface="Courier New" charset="0"/>
              </a:rPr>
              <a:t>为什么计算机中存储和操作的数据都是由</a:t>
            </a:r>
            <a:r>
              <a:rPr kumimoji="0" lang="en-US" altLang="zh-CN" sz="2000" dirty="0" smtClean="0">
                <a:latin typeface="+mn-ea"/>
                <a:cs typeface="Courier New" charset="0"/>
              </a:rPr>
              <a:t>0</a:t>
            </a:r>
            <a:r>
              <a:rPr kumimoji="0" lang="zh-CN" altLang="en-US" sz="2000" dirty="0" smtClean="0">
                <a:latin typeface="+mn-ea"/>
                <a:cs typeface="Courier New" charset="0"/>
              </a:rPr>
              <a:t>和</a:t>
            </a:r>
            <a:r>
              <a:rPr kumimoji="0" lang="en-US" altLang="zh-CN" sz="2000" dirty="0" smtClean="0">
                <a:latin typeface="+mn-ea"/>
                <a:cs typeface="Courier New" charset="0"/>
              </a:rPr>
              <a:t>1</a:t>
            </a:r>
            <a:r>
              <a:rPr kumimoji="0" lang="zh-CN" altLang="en-US" sz="2000" dirty="0" smtClean="0">
                <a:latin typeface="+mn-ea"/>
                <a:cs typeface="Courier New" charset="0"/>
              </a:rPr>
              <a:t>组成的</a:t>
            </a:r>
            <a:endParaRPr lang="en-US" altLang="zh-CN" dirty="0">
              <a:latin typeface="+mn-ea"/>
              <a:cs typeface="Courier New" charset="0"/>
            </a:endParaRPr>
          </a:p>
          <a:p>
            <a:pPr lvl="1"/>
            <a:r>
              <a:rPr kumimoji="0" lang="zh-CN" altLang="en-US" sz="1600" dirty="0">
                <a:latin typeface="+mn-ea"/>
                <a:cs typeface="Courier New" charset="0"/>
              </a:rPr>
              <a:t>答：同上</a:t>
            </a:r>
          </a:p>
        </p:txBody>
      </p:sp>
      <p:grpSp>
        <p:nvGrpSpPr>
          <p:cNvPr id="2" name="组 1"/>
          <p:cNvGrpSpPr/>
          <p:nvPr/>
        </p:nvGrpSpPr>
        <p:grpSpPr>
          <a:xfrm>
            <a:off x="7032626" y="1135062"/>
            <a:ext cx="2111374" cy="4030663"/>
            <a:chOff x="7032626" y="1135062"/>
            <a:chExt cx="2111374" cy="4030663"/>
          </a:xfrm>
        </p:grpSpPr>
        <p:pic>
          <p:nvPicPr>
            <p:cNvPr id="3" name="图片 2" descr="电灯.g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875" y="2943226"/>
              <a:ext cx="1245198" cy="2222499"/>
            </a:xfrm>
            <a:prstGeom prst="rect">
              <a:avLst/>
            </a:prstGeom>
          </p:spPr>
        </p:pic>
        <p:sp>
          <p:nvSpPr>
            <p:cNvPr id="4" name="椭圆形标注 3"/>
            <p:cNvSpPr/>
            <p:nvPr/>
          </p:nvSpPr>
          <p:spPr>
            <a:xfrm>
              <a:off x="7032626" y="1135062"/>
              <a:ext cx="2111374" cy="1230313"/>
            </a:xfrm>
            <a:prstGeom prst="wedgeEllipseCallout">
              <a:avLst>
                <a:gd name="adj1" fmla="val -9499"/>
                <a:gd name="adj2" fmla="val 100247"/>
              </a:avLst>
            </a:prstGeom>
            <a:noFill/>
            <a:ln>
              <a:solidFill>
                <a:srgbClr val="4F81B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b="1">
                  <a:solidFill>
                    <a:srgbClr val="000000"/>
                  </a:solidFill>
                  <a:ea typeface="华文行楷"/>
                </a:rPr>
                <a:t>我只有</a:t>
              </a:r>
              <a:r>
                <a:rPr kumimoji="1" lang="en-US" altLang="zh-CN" sz="2000" b="1">
                  <a:solidFill>
                    <a:srgbClr val="000000"/>
                  </a:solidFill>
                  <a:ea typeface="华文行楷"/>
                </a:rPr>
                <a:t>0</a:t>
              </a:r>
              <a:r>
                <a:rPr kumimoji="1" lang="zh-CN" altLang="en-US" sz="2000" b="1">
                  <a:solidFill>
                    <a:srgbClr val="000000"/>
                  </a:solidFill>
                  <a:ea typeface="华文行楷"/>
                </a:rPr>
                <a:t>、</a:t>
              </a:r>
              <a:r>
                <a:rPr kumimoji="1" lang="en-US" altLang="zh-CN" sz="2000" b="1">
                  <a:solidFill>
                    <a:srgbClr val="000000"/>
                  </a:solidFill>
                  <a:ea typeface="华文行楷"/>
                </a:rPr>
                <a:t>1</a:t>
              </a:r>
              <a:r>
                <a:rPr kumimoji="1" lang="zh-CN" altLang="en-US" sz="2000" b="1">
                  <a:solidFill>
                    <a:srgbClr val="000000"/>
                  </a:solidFill>
                  <a:ea typeface="华文行楷"/>
                </a:rPr>
                <a:t>两个状态哦！</a:t>
              </a:r>
              <a:r>
                <a:rPr kumimoji="1" lang="zh-CN" altLang="en-US"/>
                <a:t>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491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7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7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 smtClean="0">
                <a:latin typeface="+mj-ea"/>
                <a:cs typeface="Courier New" charset="0"/>
              </a:rPr>
              <a:t>计算机语言发展史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0" lang="zh-CN" altLang="en-US" sz="1600" dirty="0" smtClean="0">
                <a:latin typeface="+mn-ea"/>
                <a:cs typeface="Courier New" charset="0"/>
              </a:rPr>
              <a:t>机器语言</a:t>
            </a:r>
            <a:endParaRPr kumimoji="0" lang="en-US" altLang="zh-CN" sz="1600" dirty="0" smtClean="0">
              <a:latin typeface="+mn-ea"/>
              <a:cs typeface="Courier New" charset="0"/>
            </a:endParaRPr>
          </a:p>
          <a:p>
            <a:pPr>
              <a:buFont typeface="Wingdings" charset="2"/>
              <a:buChar char="u"/>
            </a:pPr>
            <a:r>
              <a:rPr lang="zh-CN" altLang="en-US" sz="1600" dirty="0"/>
              <a:t>所有的代码里面只有</a:t>
            </a:r>
            <a:r>
              <a:rPr lang="en-US" altLang="zh-CN" sz="1600" dirty="0"/>
              <a:t>0</a:t>
            </a:r>
            <a:r>
              <a:rPr lang="zh-CN" altLang="en-US" sz="1600" dirty="0"/>
              <a:t>和</a:t>
            </a:r>
            <a:r>
              <a:rPr lang="en-US" altLang="zh-CN" sz="1600" dirty="0" smtClean="0"/>
              <a:t>1</a:t>
            </a:r>
          </a:p>
          <a:p>
            <a:pPr>
              <a:buFont typeface="Wingdings" charset="2"/>
              <a:buChar char="u"/>
            </a:pPr>
            <a:r>
              <a:rPr kumimoji="0" lang="zh-CN" altLang="en-US" sz="1600" dirty="0" smtClean="0">
                <a:latin typeface="+mn-ea"/>
                <a:cs typeface="Courier New" charset="0"/>
              </a:rPr>
              <a:t>优点：</a:t>
            </a:r>
            <a:r>
              <a:rPr lang="zh-CN" altLang="en-US" sz="1600" dirty="0"/>
              <a:t>直接对硬件产生</a:t>
            </a:r>
            <a:r>
              <a:rPr lang="zh-CN" altLang="en-US" sz="1600" dirty="0" smtClean="0"/>
              <a:t>作用，</a:t>
            </a:r>
            <a:r>
              <a:rPr lang="zh-CN" altLang="en-US" sz="1600" dirty="0"/>
              <a:t>程序的执行效率非常高</a:t>
            </a:r>
            <a:endParaRPr kumimoji="0" lang="en-US" altLang="zh-CN" sz="1600" dirty="0" smtClean="0">
              <a:latin typeface="+mn-ea"/>
              <a:cs typeface="Courier New" charset="0"/>
            </a:endParaRPr>
          </a:p>
          <a:p>
            <a:pPr>
              <a:buFont typeface="Wingdings" charset="2"/>
              <a:buChar char="u"/>
            </a:pPr>
            <a:r>
              <a:rPr kumimoji="0" lang="zh-CN" altLang="en-US" sz="1600" dirty="0" smtClean="0">
                <a:latin typeface="+mn-ea"/>
                <a:cs typeface="Courier New" charset="0"/>
              </a:rPr>
              <a:t>缺点：</a:t>
            </a:r>
            <a:r>
              <a:rPr lang="zh-CN" altLang="en-US" sz="1600" dirty="0" smtClean="0"/>
              <a:t>指令又多又难记、可读</a:t>
            </a:r>
            <a:r>
              <a:rPr lang="zh-CN" altLang="en-US" sz="1600" dirty="0"/>
              <a:t>性差</a:t>
            </a:r>
            <a:r>
              <a:rPr lang="zh-CN" altLang="en-US" sz="1600" dirty="0" smtClean="0"/>
              <a:t>、无可移植性</a:t>
            </a:r>
            <a:endParaRPr kumimoji="0" lang="en-US" altLang="zh-CN" sz="1600" dirty="0" smtClean="0">
              <a:latin typeface="+mn-ea"/>
              <a:cs typeface="Courier New" charset="0"/>
            </a:endParaRPr>
          </a:p>
          <a:p>
            <a:endParaRPr kumimoji="0" lang="en-US" altLang="zh-CN" sz="1600" dirty="0">
              <a:latin typeface="+mn-ea"/>
              <a:cs typeface="Courier New" charset="0"/>
            </a:endParaRPr>
          </a:p>
          <a:p>
            <a:r>
              <a:rPr kumimoji="0" lang="zh-CN" altLang="en-US" sz="1600" dirty="0" smtClean="0">
                <a:latin typeface="+mn-ea"/>
                <a:cs typeface="Courier New" charset="0"/>
              </a:rPr>
              <a:t>汇编语言</a:t>
            </a:r>
            <a:endParaRPr kumimoji="0" lang="en-US" altLang="zh-CN" sz="1600" dirty="0" smtClean="0">
              <a:latin typeface="+mn-ea"/>
              <a:cs typeface="Courier New" charset="0"/>
            </a:endParaRPr>
          </a:p>
          <a:p>
            <a:pPr>
              <a:buFont typeface="Wingdings" charset="2"/>
              <a:buChar char="u"/>
            </a:pPr>
            <a:r>
              <a:rPr lang="zh-CN" altLang="en-US" sz="1600" dirty="0"/>
              <a:t>符号化的机器语言</a:t>
            </a:r>
            <a:r>
              <a:rPr lang="zh-CN" altLang="en-US" sz="1600" dirty="0" smtClean="0"/>
              <a:t>，用一个</a:t>
            </a:r>
            <a:r>
              <a:rPr lang="zh-CN" altLang="en-US" sz="1600" dirty="0"/>
              <a:t>符号（英文单词、数字）来代表一条机器</a:t>
            </a:r>
            <a:r>
              <a:rPr lang="zh-CN" altLang="en-US" sz="1600" dirty="0" smtClean="0"/>
              <a:t>指令</a:t>
            </a:r>
            <a:endParaRPr lang="en-US" altLang="zh-CN" sz="1600" dirty="0" smtClean="0"/>
          </a:p>
          <a:p>
            <a:pPr>
              <a:buFont typeface="Wingdings" charset="2"/>
              <a:buChar char="u"/>
            </a:pPr>
            <a:r>
              <a:rPr kumimoji="0" lang="zh-CN" altLang="en-US" sz="1600" dirty="0" smtClean="0">
                <a:latin typeface="+mn-ea"/>
                <a:cs typeface="Courier New" charset="0"/>
              </a:rPr>
              <a:t>优点：</a:t>
            </a:r>
            <a:r>
              <a:rPr lang="zh-CN" altLang="en-US" sz="1600" dirty="0" smtClean="0"/>
              <a:t>直接对硬件产生</a:t>
            </a:r>
            <a:r>
              <a:rPr lang="zh-CN" altLang="en-US" sz="1600" dirty="0"/>
              <a:t>作用，程序的执行效率非常</a:t>
            </a:r>
            <a:r>
              <a:rPr lang="zh-CN" altLang="en-US" sz="1600" dirty="0" smtClean="0"/>
              <a:t>高、</a:t>
            </a:r>
            <a:r>
              <a:rPr lang="zh-CN" altLang="en-US" sz="1600" dirty="0"/>
              <a:t>可读性</a:t>
            </a:r>
            <a:r>
              <a:rPr lang="zh-CN" altLang="en-US" sz="1600" dirty="0" smtClean="0"/>
              <a:t>好</a:t>
            </a:r>
            <a:endParaRPr kumimoji="0" lang="en-US" altLang="zh-CN" sz="1600" dirty="0">
              <a:latin typeface="+mn-ea"/>
              <a:cs typeface="Courier New" charset="0"/>
            </a:endParaRPr>
          </a:p>
          <a:p>
            <a:pPr>
              <a:buFont typeface="Wingdings" charset="2"/>
              <a:buChar char="u"/>
            </a:pPr>
            <a:r>
              <a:rPr kumimoji="0" lang="zh-CN" altLang="en-US" sz="1600" dirty="0" smtClean="0">
                <a:latin typeface="+mn-ea"/>
                <a:cs typeface="Courier New" charset="0"/>
              </a:rPr>
              <a:t>缺点：</a:t>
            </a:r>
            <a:r>
              <a:rPr lang="zh-CN" altLang="en-US" sz="1600" dirty="0" smtClean="0"/>
              <a:t>符号非常多和难记、无可移植性</a:t>
            </a:r>
            <a:endParaRPr kumimoji="0" lang="en-US" altLang="zh-CN" sz="1600" dirty="0" smtClean="0">
              <a:latin typeface="+mn-ea"/>
              <a:cs typeface="Courier New" charset="0"/>
            </a:endParaRPr>
          </a:p>
          <a:p>
            <a:endParaRPr kumimoji="0" lang="en-US" altLang="zh-CN" sz="1600" dirty="0">
              <a:latin typeface="+mn-ea"/>
              <a:cs typeface="Courier New" charset="0"/>
            </a:endParaRPr>
          </a:p>
          <a:p>
            <a:r>
              <a:rPr kumimoji="0" lang="zh-CN" altLang="en-US" sz="1600" dirty="0" smtClean="0">
                <a:latin typeface="+mn-ea"/>
                <a:cs typeface="Courier New" charset="0"/>
              </a:rPr>
              <a:t>高级语言</a:t>
            </a:r>
            <a:endParaRPr kumimoji="0" lang="en-US" altLang="zh-CN" sz="1600" dirty="0" smtClean="0">
              <a:latin typeface="+mn-ea"/>
              <a:cs typeface="Courier New" charset="0"/>
            </a:endParaRPr>
          </a:p>
          <a:p>
            <a:pPr>
              <a:buFont typeface="Wingdings" charset="2"/>
              <a:buChar char="u"/>
            </a:pPr>
            <a:r>
              <a:rPr lang="zh-CN" altLang="en-US" sz="1600" dirty="0"/>
              <a:t>非常接近自然语言的高级语</a:t>
            </a:r>
            <a:r>
              <a:rPr lang="zh-CN" altLang="en-US" sz="1600" dirty="0" smtClean="0"/>
              <a:t>言，</a:t>
            </a:r>
            <a:r>
              <a:rPr lang="zh-CN" altLang="en-US" sz="1600" dirty="0"/>
              <a:t>语法和结构类似于普通英文</a:t>
            </a:r>
            <a:endParaRPr lang="en-US" altLang="zh-CN" sz="1600" dirty="0"/>
          </a:p>
          <a:p>
            <a:pPr>
              <a:buFont typeface="Wingdings" charset="2"/>
              <a:buChar char="u"/>
            </a:pPr>
            <a:r>
              <a:rPr kumimoji="0" lang="zh-CN" altLang="en-US" sz="1600" dirty="0">
                <a:latin typeface="+mn-ea"/>
                <a:cs typeface="Courier New" charset="0"/>
              </a:rPr>
              <a:t>优点</a:t>
            </a:r>
            <a:r>
              <a:rPr kumimoji="0" lang="zh-CN" altLang="en-US" sz="1600" dirty="0" smtClean="0">
                <a:latin typeface="+mn-ea"/>
                <a:cs typeface="Courier New" charset="0"/>
              </a:rPr>
              <a:t>：</a:t>
            </a:r>
            <a:r>
              <a:rPr lang="zh-CN" altLang="en-US" sz="1600" dirty="0"/>
              <a:t>简单、易用、易于</a:t>
            </a:r>
            <a:r>
              <a:rPr lang="zh-CN" altLang="en-US" sz="1600" dirty="0" smtClean="0"/>
              <a:t>理解、</a:t>
            </a:r>
            <a:r>
              <a:rPr lang="zh-CN" altLang="en-US" sz="1600" dirty="0"/>
              <a:t>远离对硬件的直接</a:t>
            </a:r>
            <a:r>
              <a:rPr lang="zh-CN" altLang="en-US" sz="1600" dirty="0" smtClean="0"/>
              <a:t>操作、</a:t>
            </a:r>
            <a:r>
              <a:rPr lang="zh-CN" altLang="en-US" sz="1600" dirty="0"/>
              <a:t>有可移植性</a:t>
            </a:r>
            <a:endParaRPr kumimoji="0" lang="en-US" altLang="zh-CN" sz="1600" dirty="0">
              <a:latin typeface="+mn-ea"/>
              <a:cs typeface="Courier New" charset="0"/>
            </a:endParaRPr>
          </a:p>
          <a:p>
            <a:pPr>
              <a:buFont typeface="Wingdings" charset="2"/>
              <a:buChar char="u"/>
            </a:pPr>
            <a:r>
              <a:rPr kumimoji="0" lang="zh-CN" altLang="en-US" sz="1600" dirty="0">
                <a:latin typeface="+mn-ea"/>
                <a:cs typeface="Courier New" charset="0"/>
              </a:rPr>
              <a:t>缺点</a:t>
            </a:r>
            <a:r>
              <a:rPr kumimoji="0" lang="zh-CN" altLang="en-US" sz="1600" dirty="0" smtClean="0">
                <a:latin typeface="+mn-ea"/>
                <a:cs typeface="Courier New" charset="0"/>
              </a:rPr>
              <a:t>：有些高级语言写出的程序执行效率并不高</a:t>
            </a:r>
            <a:endParaRPr kumimoji="0" lang="en-US" altLang="zh-CN" sz="1600" dirty="0" smtClean="0">
              <a:latin typeface="+mn-ea"/>
              <a:cs typeface="Courier New" charset="0"/>
            </a:endParaRPr>
          </a:p>
          <a:p>
            <a:pPr marL="0" indent="0">
              <a:buNone/>
            </a:pPr>
            <a:endParaRPr kumimoji="0" lang="zh-CN" altLang="en-US" sz="1600" dirty="0">
              <a:latin typeface="+mn-ea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5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9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7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97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97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7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97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97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97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97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979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979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979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979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979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979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979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979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 smtClean="0">
                <a:latin typeface="+mj-ea"/>
                <a:cs typeface="Courier New" charset="0"/>
              </a:rPr>
              <a:t>什么是</a:t>
            </a:r>
            <a:r>
              <a:rPr kumimoji="0" lang="en-US" altLang="zh-CN" dirty="0" smtClean="0">
                <a:latin typeface="+mj-ea"/>
                <a:cs typeface="Courier New" charset="0"/>
              </a:rPr>
              <a:t>C</a:t>
            </a:r>
            <a:r>
              <a:rPr kumimoji="0" lang="zh-CN" altLang="en-US" smtClean="0">
                <a:latin typeface="+mj-ea"/>
                <a:cs typeface="Courier New" charset="0"/>
              </a:rPr>
              <a:t>语言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zh-CN" sz="2000" dirty="0" smtClean="0">
                <a:latin typeface="+mn-ea"/>
                <a:cs typeface="Courier New" charset="0"/>
              </a:rPr>
              <a:t>C</a:t>
            </a:r>
            <a:r>
              <a:rPr kumimoji="0" lang="zh-CN" altLang="en-US" sz="2000" dirty="0" smtClean="0">
                <a:latin typeface="+mn-ea"/>
                <a:cs typeface="Courier New" charset="0"/>
              </a:rPr>
              <a:t>语言就是一门计算机编程语言，属于高级语言，可以用来编写程序、开发软件</a:t>
            </a:r>
            <a:endParaRPr kumimoji="0" lang="en-US" altLang="zh-CN" sz="2000" dirty="0" smtClean="0">
              <a:latin typeface="+mn-ea"/>
              <a:cs typeface="Courier New" charset="0"/>
            </a:endParaRPr>
          </a:p>
          <a:p>
            <a:endParaRPr kumimoji="0" lang="en-US" altLang="zh-CN" sz="2000" dirty="0" smtClean="0">
              <a:latin typeface="+mn-ea"/>
              <a:cs typeface="Courier New" charset="0"/>
            </a:endParaRPr>
          </a:p>
          <a:p>
            <a:endParaRPr kumimoji="0" lang="en-US" altLang="zh-CN" sz="2000" dirty="0" smtClean="0">
              <a:latin typeface="+mn-ea"/>
              <a:cs typeface="Courier New" charset="0"/>
            </a:endParaRPr>
          </a:p>
          <a:p>
            <a:r>
              <a:rPr kumimoji="0" lang="en-US" altLang="zh-CN" sz="2000" dirty="0" smtClean="0">
                <a:latin typeface="+mn-ea"/>
                <a:cs typeface="Courier New" charset="0"/>
              </a:rPr>
              <a:t>C</a:t>
            </a:r>
            <a:r>
              <a:rPr kumimoji="0" lang="zh-CN" altLang="en-US" sz="2000" dirty="0" smtClean="0">
                <a:latin typeface="+mn-ea"/>
                <a:cs typeface="Courier New" charset="0"/>
              </a:rPr>
              <a:t>语言是所有编程语言中的经典，很多高级语言都是从</a:t>
            </a:r>
            <a:r>
              <a:rPr kumimoji="0" lang="en-US" altLang="zh-CN" sz="2000" dirty="0" smtClean="0">
                <a:latin typeface="+mn-ea"/>
                <a:cs typeface="Courier New" charset="0"/>
              </a:rPr>
              <a:t>C</a:t>
            </a:r>
            <a:r>
              <a:rPr kumimoji="0" lang="zh-CN" altLang="en-US" sz="2000" dirty="0" smtClean="0">
                <a:latin typeface="+mn-ea"/>
                <a:cs typeface="Courier New" charset="0"/>
              </a:rPr>
              <a:t>语言中衍生出来的，比如</a:t>
            </a:r>
            <a:r>
              <a:rPr kumimoji="0" lang="en-US" altLang="zh-CN" sz="2000" dirty="0" smtClean="0">
                <a:latin typeface="+mn-ea"/>
                <a:cs typeface="Courier New" charset="0"/>
              </a:rPr>
              <a:t>C++</a:t>
            </a:r>
            <a:r>
              <a:rPr kumimoji="0" lang="zh-CN" altLang="en-US" sz="2000" dirty="0" smtClean="0">
                <a:latin typeface="+mn-ea"/>
                <a:cs typeface="Courier New" charset="0"/>
              </a:rPr>
              <a:t>、</a:t>
            </a:r>
            <a:r>
              <a:rPr kumimoji="0" lang="en-US" altLang="zh-CN" sz="2000" dirty="0" smtClean="0">
                <a:latin typeface="+mn-ea"/>
                <a:cs typeface="Courier New" charset="0"/>
              </a:rPr>
              <a:t>C#</a:t>
            </a:r>
            <a:r>
              <a:rPr kumimoji="0" lang="zh-CN" altLang="en-US" sz="2000" dirty="0" smtClean="0">
                <a:latin typeface="+mn-ea"/>
                <a:cs typeface="Courier New" charset="0"/>
              </a:rPr>
              <a:t>、</a:t>
            </a:r>
            <a:r>
              <a:rPr kumimoji="0" lang="en-US" altLang="zh-CN" sz="2000" dirty="0" smtClean="0">
                <a:latin typeface="+mn-ea"/>
                <a:cs typeface="Courier New" charset="0"/>
              </a:rPr>
              <a:t>Objective-C</a:t>
            </a:r>
            <a:r>
              <a:rPr kumimoji="0" lang="zh-CN" altLang="en-US" sz="2000" dirty="0" smtClean="0">
                <a:latin typeface="+mn-ea"/>
                <a:cs typeface="Courier New" charset="0"/>
              </a:rPr>
              <a:t>、</a:t>
            </a:r>
            <a:r>
              <a:rPr kumimoji="0" lang="en-US" altLang="zh-CN" sz="2000" dirty="0" err="1" smtClean="0">
                <a:latin typeface="+mn-ea"/>
                <a:cs typeface="Courier New" charset="0"/>
              </a:rPr>
              <a:t>swift,java</a:t>
            </a:r>
            <a:r>
              <a:rPr kumimoji="0" lang="zh-CN" altLang="en-US" sz="2000" dirty="0" smtClean="0">
                <a:latin typeface="+mn-ea"/>
                <a:cs typeface="Courier New" charset="0"/>
              </a:rPr>
              <a:t>等</a:t>
            </a:r>
            <a:r>
              <a:rPr lang="zh-CN" altLang="en-US" dirty="0">
                <a:latin typeface="+mn-ea"/>
                <a:cs typeface="Courier New" charset="0"/>
              </a:rPr>
              <a:t>；</a:t>
            </a:r>
            <a:endParaRPr lang="en-US" altLang="zh-CN" dirty="0">
              <a:latin typeface="+mn-ea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76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dirty="0" smtClean="0">
                <a:latin typeface="+mj-ea"/>
                <a:cs typeface="Courier New" charset="0"/>
              </a:rPr>
              <a:t>C</a:t>
            </a:r>
            <a:r>
              <a:rPr kumimoji="0" lang="zh-CN" altLang="en-US" dirty="0" smtClean="0">
                <a:latin typeface="+mj-ea"/>
                <a:cs typeface="Courier New" charset="0"/>
              </a:rPr>
              <a:t>语言简史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+mn-ea"/>
              </a:rPr>
              <a:t>C</a:t>
            </a:r>
            <a:r>
              <a:rPr lang="zh-CN" altLang="en-US" sz="2000" dirty="0">
                <a:latin typeface="+mn-ea"/>
              </a:rPr>
              <a:t>语言于</a:t>
            </a:r>
            <a:r>
              <a:rPr lang="en-US" altLang="zh-CN" sz="2000" dirty="0">
                <a:latin typeface="+mn-ea"/>
              </a:rPr>
              <a:t>1972</a:t>
            </a:r>
            <a:r>
              <a:rPr lang="zh-CN" altLang="en-US" sz="2000" dirty="0">
                <a:latin typeface="+mn-ea"/>
              </a:rPr>
              <a:t>年发明，首次使用是用于重写</a:t>
            </a:r>
            <a:r>
              <a:rPr lang="en-US" altLang="zh-CN" sz="2000" dirty="0">
                <a:latin typeface="+mn-ea"/>
              </a:rPr>
              <a:t>UINX</a:t>
            </a:r>
            <a:r>
              <a:rPr lang="zh-CN" altLang="en-US" sz="2000" dirty="0">
                <a:latin typeface="+mn-ea"/>
              </a:rPr>
              <a:t>操作系统</a:t>
            </a:r>
            <a:r>
              <a:rPr lang="en-US" altLang="zh-CN" sz="2000" dirty="0">
                <a:latin typeface="+mn-ea"/>
              </a:rPr>
              <a:t>(UNIX</a:t>
            </a:r>
            <a:r>
              <a:rPr lang="zh-CN" altLang="en-US" sz="2000" dirty="0">
                <a:latin typeface="+mn-ea"/>
              </a:rPr>
              <a:t>以前主要是用汇编语言写的，它奠定了操作系统的基础</a:t>
            </a:r>
            <a:r>
              <a:rPr lang="en-US" altLang="zh-CN" sz="2000" dirty="0" smtClean="0">
                <a:latin typeface="+mn-ea"/>
              </a:rPr>
              <a:t>)</a:t>
            </a:r>
            <a:endParaRPr kumimoji="0" lang="en-US" altLang="zh-CN" sz="2000" dirty="0" smtClean="0">
              <a:latin typeface="+mn-ea"/>
              <a:cs typeface="Courier New" charset="0"/>
            </a:endParaRPr>
          </a:p>
          <a:p>
            <a:r>
              <a:rPr lang="zh-CN" altLang="en-US" sz="2000" dirty="0">
                <a:latin typeface="+mn-ea"/>
              </a:rPr>
              <a:t>随着</a:t>
            </a:r>
            <a:r>
              <a:rPr lang="en-US" altLang="zh-CN" sz="2000" dirty="0">
                <a:latin typeface="+mn-ea"/>
              </a:rPr>
              <a:t>UNIX</a:t>
            </a:r>
            <a:r>
              <a:rPr lang="zh-CN" altLang="en-US" sz="2000" dirty="0">
                <a:latin typeface="+mn-ea"/>
              </a:rPr>
              <a:t>操作系统的成功，</a:t>
            </a:r>
            <a:r>
              <a:rPr lang="en-US" altLang="zh-CN" sz="2000" dirty="0">
                <a:latin typeface="+mn-ea"/>
              </a:rPr>
              <a:t>C</a:t>
            </a:r>
            <a:r>
              <a:rPr lang="zh-CN" altLang="en-US" sz="2000" dirty="0">
                <a:latin typeface="+mn-ea"/>
              </a:rPr>
              <a:t>语言也得到了大幅度地推广，被先后使用到大、中、小、微型主机上，至今还是世界上最流行、使用最广泛</a:t>
            </a:r>
            <a:r>
              <a:rPr lang="zh-CN" altLang="en-US" sz="2000" dirty="0" smtClean="0">
                <a:latin typeface="+mn-ea"/>
              </a:rPr>
              <a:t>的高级程序设计语言之一</a:t>
            </a:r>
            <a:endParaRPr kumimoji="0" lang="en-US" altLang="zh-CN" sz="2000" dirty="0" smtClean="0">
              <a:latin typeface="+mn-ea"/>
              <a:cs typeface="Courier New" charset="0"/>
            </a:endParaRPr>
          </a:p>
          <a:p>
            <a:r>
              <a:rPr lang="en-US" altLang="zh-CN" sz="2000" dirty="0">
                <a:latin typeface="+mn-ea"/>
              </a:rPr>
              <a:t>C</a:t>
            </a:r>
            <a:r>
              <a:rPr lang="zh-CN" altLang="en-US" sz="2000" dirty="0">
                <a:latin typeface="+mn-ea"/>
              </a:rPr>
              <a:t>语言是一门面向过程的语言，非面向对象的语</a:t>
            </a:r>
            <a:r>
              <a:rPr lang="zh-CN" altLang="en-US" sz="2000" dirty="0" smtClean="0">
                <a:latin typeface="+mn-ea"/>
              </a:rPr>
              <a:t>言</a:t>
            </a:r>
            <a:endParaRPr lang="en-US" altLang="zh-CN" sz="2000" dirty="0" smtClean="0">
              <a:latin typeface="+mn-ea"/>
            </a:endParaRPr>
          </a:p>
          <a:p>
            <a:r>
              <a:rPr kumimoji="0" lang="zh-CN" altLang="en-US" sz="2000" dirty="0" smtClean="0">
                <a:latin typeface="+mn-ea"/>
                <a:cs typeface="Courier New" charset="0"/>
              </a:rPr>
              <a:t>下图为</a:t>
            </a:r>
            <a:r>
              <a:rPr kumimoji="0" lang="zh-CN" altLang="zh-CN" sz="2000" dirty="0" smtClean="0">
                <a:latin typeface="+mn-ea"/>
                <a:cs typeface="Courier New" charset="0"/>
              </a:rPr>
              <a:t>2</a:t>
            </a:r>
            <a:r>
              <a:rPr kumimoji="0" lang="en-US" altLang="zh-CN" sz="2000" dirty="0" smtClean="0">
                <a:latin typeface="+mn-ea"/>
                <a:cs typeface="Courier New" charset="0"/>
              </a:rPr>
              <a:t>014</a:t>
            </a:r>
            <a:r>
              <a:rPr kumimoji="0" lang="zh-CN" altLang="en-US" sz="2000" dirty="0" smtClean="0">
                <a:latin typeface="+mn-ea"/>
                <a:cs typeface="Courier New" charset="0"/>
              </a:rPr>
              <a:t>年</a:t>
            </a:r>
            <a:r>
              <a:rPr lang="zh-CN" altLang="zh-CN" sz="2000" dirty="0">
                <a:latin typeface="+mn-ea"/>
                <a:cs typeface="Courier New" charset="0"/>
              </a:rPr>
              <a:t>2</a:t>
            </a:r>
            <a:r>
              <a:rPr kumimoji="0" lang="zh-CN" altLang="en-US" sz="2000" dirty="0" smtClean="0">
                <a:latin typeface="+mn-ea"/>
                <a:cs typeface="Courier New" charset="0"/>
              </a:rPr>
              <a:t>月份的语言关注排行榜</a:t>
            </a:r>
            <a:endParaRPr kumimoji="0" lang="zh-CN" altLang="en-US" sz="2000" dirty="0">
              <a:latin typeface="+mn-ea"/>
              <a:cs typeface="Courier New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40" y="4080363"/>
            <a:ext cx="6736776" cy="208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4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dirty="0">
                <a:latin typeface="+mj-ea"/>
                <a:cs typeface="Courier New" charset="0"/>
              </a:rPr>
              <a:t>C</a:t>
            </a:r>
            <a:r>
              <a:rPr kumimoji="0" lang="zh-CN" altLang="en-US" dirty="0" smtClean="0">
                <a:latin typeface="+mj-ea"/>
                <a:cs typeface="Courier New" charset="0"/>
              </a:rPr>
              <a:t>语言的特点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en-US" sz="2000" dirty="0" smtClean="0">
                <a:latin typeface="+mn-ea"/>
                <a:cs typeface="Courier New" charset="0"/>
              </a:rPr>
              <a:t>丰富的运算符</a:t>
            </a:r>
            <a:endParaRPr kumimoji="0" lang="en-US" altLang="zh-CN" sz="2000" dirty="0" smtClean="0">
              <a:latin typeface="+mn-ea"/>
              <a:cs typeface="Courier New" charset="0"/>
            </a:endParaRPr>
          </a:p>
          <a:p>
            <a:endParaRPr kumimoji="0" lang="en-US" altLang="zh-CN" sz="2000" dirty="0" smtClean="0">
              <a:latin typeface="+mn-ea"/>
              <a:cs typeface="Courier New" charset="0"/>
            </a:endParaRPr>
          </a:p>
          <a:p>
            <a:r>
              <a:rPr kumimoji="0" lang="zh-CN" altLang="en-US" sz="2000" dirty="0" smtClean="0">
                <a:latin typeface="+mn-ea"/>
                <a:cs typeface="Courier New" charset="0"/>
              </a:rPr>
              <a:t>丰富的数据类型</a:t>
            </a:r>
            <a:endParaRPr kumimoji="0" lang="en-US" altLang="zh-CN" sz="2000" dirty="0" smtClean="0">
              <a:latin typeface="+mn-ea"/>
              <a:cs typeface="Courier New" charset="0"/>
            </a:endParaRPr>
          </a:p>
          <a:p>
            <a:endParaRPr kumimoji="0" lang="en-US" altLang="zh-CN" sz="2000" dirty="0" smtClean="0">
              <a:latin typeface="+mn-ea"/>
              <a:cs typeface="Courier New" charset="0"/>
            </a:endParaRPr>
          </a:p>
          <a:p>
            <a:r>
              <a:rPr kumimoji="0" lang="zh-CN" altLang="en-US" sz="2000" dirty="0" smtClean="0">
                <a:latin typeface="+mn-ea"/>
                <a:cs typeface="Courier New" charset="0"/>
              </a:rPr>
              <a:t>可以直接操作硬件</a:t>
            </a:r>
            <a:endParaRPr kumimoji="0" lang="en-US" altLang="zh-CN" sz="2000" dirty="0" smtClean="0">
              <a:latin typeface="+mn-ea"/>
              <a:cs typeface="Courier New" charset="0"/>
            </a:endParaRPr>
          </a:p>
          <a:p>
            <a:endParaRPr kumimoji="0" lang="en-US" altLang="zh-CN" sz="2000" dirty="0" smtClean="0">
              <a:latin typeface="+mn-ea"/>
              <a:cs typeface="Courier New" charset="0"/>
            </a:endParaRPr>
          </a:p>
          <a:p>
            <a:r>
              <a:rPr kumimoji="0" lang="zh-CN" altLang="en-US" sz="2000" dirty="0" smtClean="0">
                <a:latin typeface="+mn-ea"/>
                <a:cs typeface="Courier New" charset="0"/>
              </a:rPr>
              <a:t>高效的目标代码</a:t>
            </a:r>
            <a:endParaRPr kumimoji="0" lang="en-US" altLang="zh-CN" sz="2000" dirty="0" smtClean="0">
              <a:latin typeface="+mn-ea"/>
              <a:cs typeface="Courier New" charset="0"/>
            </a:endParaRPr>
          </a:p>
          <a:p>
            <a:endParaRPr kumimoji="0" lang="en-US" altLang="zh-CN" sz="2000" dirty="0" smtClean="0">
              <a:latin typeface="+mn-ea"/>
              <a:cs typeface="Courier New" charset="0"/>
            </a:endParaRPr>
          </a:p>
          <a:p>
            <a:r>
              <a:rPr kumimoji="0" lang="zh-CN" altLang="en-US" sz="2000" dirty="0" smtClean="0">
                <a:latin typeface="+mn-ea"/>
                <a:cs typeface="Courier New" charset="0"/>
              </a:rPr>
              <a:t>可移植性好</a:t>
            </a:r>
            <a:endParaRPr kumimoji="0" lang="zh-CN" altLang="en-US" sz="2000" dirty="0">
              <a:latin typeface="+mn-ea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13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dirty="0">
                <a:latin typeface="+mj-ea"/>
                <a:cs typeface="Courier New" charset="0"/>
              </a:rPr>
              <a:t>C</a:t>
            </a:r>
            <a:r>
              <a:rPr kumimoji="0" lang="zh-CN" altLang="en-US" dirty="0" smtClean="0">
                <a:latin typeface="+mj-ea"/>
                <a:cs typeface="Courier New" charset="0"/>
              </a:rPr>
              <a:t>语言的用途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编写系统软件、图形处理、单片机程序、嵌入式系统开发甚至是用于</a:t>
            </a:r>
            <a:r>
              <a:rPr lang="zh-CN" altLang="en-US" sz="2000" dirty="0" smtClean="0"/>
              <a:t>科研</a:t>
            </a:r>
            <a:endParaRPr lang="en-US" altLang="zh-CN" sz="2000" dirty="0" smtClean="0"/>
          </a:p>
          <a:p>
            <a:endParaRPr kumimoji="0" lang="en-US" altLang="zh-CN" sz="2000" dirty="0" smtClean="0">
              <a:latin typeface="+mn-ea"/>
              <a:cs typeface="Courier New" charset="0"/>
            </a:endParaRPr>
          </a:p>
          <a:p>
            <a:r>
              <a:rPr kumimoji="0" lang="zh-CN" altLang="en-US" sz="2000" dirty="0" smtClean="0">
                <a:latin typeface="+mn-ea"/>
                <a:cs typeface="Courier New" charset="0"/>
              </a:rPr>
              <a:t>编写游戏外挂</a:t>
            </a:r>
            <a:endParaRPr kumimoji="0" lang="en-US" altLang="zh-CN" sz="2000" dirty="0" smtClean="0">
              <a:latin typeface="+mn-ea"/>
              <a:cs typeface="Courier New" charset="0"/>
            </a:endParaRPr>
          </a:p>
          <a:p>
            <a:endParaRPr kumimoji="0" lang="en-US" altLang="zh-CN" sz="2000" dirty="0" smtClean="0">
              <a:latin typeface="+mn-ea"/>
              <a:cs typeface="Courier New" charset="0"/>
            </a:endParaRPr>
          </a:p>
          <a:p>
            <a:r>
              <a:rPr kumimoji="0" lang="zh-CN" altLang="en-US" sz="2000" dirty="0" smtClean="0">
                <a:latin typeface="+mn-ea"/>
                <a:cs typeface="Courier New" charset="0"/>
              </a:rPr>
              <a:t>编写</a:t>
            </a:r>
            <a:r>
              <a:rPr kumimoji="0" lang="en-US" altLang="zh-CN" sz="2000" dirty="0" smtClean="0">
                <a:latin typeface="+mn-ea"/>
                <a:cs typeface="Courier New" charset="0"/>
              </a:rPr>
              <a:t>android</a:t>
            </a:r>
            <a:r>
              <a:rPr kumimoji="0" lang="zh-CN" altLang="en-US" sz="2000" dirty="0" smtClean="0">
                <a:latin typeface="+mn-ea"/>
                <a:cs typeface="Courier New" charset="0"/>
              </a:rPr>
              <a:t>程序</a:t>
            </a:r>
            <a:endParaRPr kumimoji="0" lang="en-US" altLang="zh-CN" sz="2000" dirty="0" smtClean="0">
              <a:latin typeface="+mn-ea"/>
              <a:cs typeface="Courier New" charset="0"/>
            </a:endParaRPr>
          </a:p>
          <a:p>
            <a:endParaRPr kumimoji="0" lang="en-US" altLang="zh-CN" sz="2000" dirty="0" smtClean="0">
              <a:latin typeface="+mn-ea"/>
              <a:cs typeface="Courier New" charset="0"/>
            </a:endParaRPr>
          </a:p>
          <a:p>
            <a:r>
              <a:rPr kumimoji="0" lang="zh-CN" altLang="en-US" sz="2000" dirty="0" smtClean="0">
                <a:latin typeface="+mn-ea"/>
                <a:cs typeface="Courier New" charset="0"/>
              </a:rPr>
              <a:t>编写</a:t>
            </a:r>
            <a:r>
              <a:rPr kumimoji="0" lang="en-US" altLang="zh-CN" sz="2000" dirty="0" smtClean="0">
                <a:latin typeface="+mn-ea"/>
                <a:cs typeface="Courier New" charset="0"/>
              </a:rPr>
              <a:t>iOS</a:t>
            </a:r>
            <a:r>
              <a:rPr kumimoji="0" lang="zh-CN" altLang="en-US" sz="2000" dirty="0" smtClean="0">
                <a:latin typeface="+mn-ea"/>
                <a:cs typeface="Courier New" charset="0"/>
              </a:rPr>
              <a:t>程序</a:t>
            </a:r>
            <a:endParaRPr kumimoji="0" lang="en-US" altLang="zh-CN" sz="2000" dirty="0" smtClean="0">
              <a:latin typeface="+mn-ea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60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dirty="0">
                <a:latin typeface="+mj-ea"/>
                <a:cs typeface="Courier New" charset="0"/>
              </a:rPr>
              <a:t>C</a:t>
            </a:r>
            <a:r>
              <a:rPr kumimoji="0" lang="zh-CN" altLang="en-US" dirty="0" smtClean="0">
                <a:latin typeface="+mj-ea"/>
                <a:cs typeface="Courier New" charset="0"/>
              </a:rPr>
              <a:t>语言的版本问题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+mn-ea"/>
              </a:rPr>
              <a:t>1983</a:t>
            </a:r>
            <a:r>
              <a:rPr lang="zh-CN" altLang="en-US" sz="2000" dirty="0">
                <a:latin typeface="+mn-ea"/>
              </a:rPr>
              <a:t>年美国国家标准局</a:t>
            </a:r>
            <a:r>
              <a:rPr lang="en-US" altLang="zh-CN" sz="2000" dirty="0">
                <a:latin typeface="+mn-ea"/>
              </a:rPr>
              <a:t>(American National Standards Institute</a:t>
            </a:r>
            <a:r>
              <a:rPr lang="zh-CN" altLang="en-US" sz="2000" dirty="0">
                <a:latin typeface="+mn-ea"/>
              </a:rPr>
              <a:t>，简称</a:t>
            </a:r>
            <a:r>
              <a:rPr lang="en-US" altLang="zh-CN" sz="2000" dirty="0">
                <a:latin typeface="+mn-ea"/>
              </a:rPr>
              <a:t>ANSI)</a:t>
            </a:r>
            <a:r>
              <a:rPr lang="zh-CN" altLang="en-US" sz="2000" dirty="0">
                <a:latin typeface="+mn-ea"/>
              </a:rPr>
              <a:t>成立了一个委员会，开始制定</a:t>
            </a:r>
            <a:r>
              <a:rPr lang="en-US" altLang="zh-CN" sz="2000" dirty="0">
                <a:latin typeface="+mn-ea"/>
              </a:rPr>
              <a:t>C</a:t>
            </a:r>
            <a:r>
              <a:rPr lang="zh-CN" altLang="en-US" sz="2000" dirty="0">
                <a:latin typeface="+mn-ea"/>
              </a:rPr>
              <a:t>语言标准的</a:t>
            </a:r>
            <a:r>
              <a:rPr lang="zh-CN" altLang="en-US" sz="2000" dirty="0" smtClean="0">
                <a:latin typeface="+mn-ea"/>
              </a:rPr>
              <a:t>工作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1989</a:t>
            </a:r>
            <a:r>
              <a:rPr lang="zh-CN" altLang="en-US" sz="2000" dirty="0">
                <a:latin typeface="+mn-ea"/>
              </a:rPr>
              <a:t>年</a:t>
            </a:r>
            <a:r>
              <a:rPr lang="en-US" altLang="zh-CN" sz="2000" dirty="0">
                <a:latin typeface="+mn-ea"/>
              </a:rPr>
              <a:t>C</a:t>
            </a:r>
            <a:r>
              <a:rPr lang="zh-CN" altLang="en-US" sz="2000" dirty="0">
                <a:latin typeface="+mn-ea"/>
              </a:rPr>
              <a:t>语言标准被批准，这个版本的</a:t>
            </a:r>
            <a:r>
              <a:rPr lang="en-US" altLang="zh-CN" sz="2000" dirty="0">
                <a:latin typeface="+mn-ea"/>
              </a:rPr>
              <a:t>C</a:t>
            </a:r>
            <a:r>
              <a:rPr lang="zh-CN" altLang="en-US" sz="2000" dirty="0">
                <a:latin typeface="+mn-ea"/>
              </a:rPr>
              <a:t>语言标准通常被称为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ANSI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C</a:t>
            </a:r>
          </a:p>
          <a:p>
            <a:endParaRPr kumimoji="0" lang="en-US" altLang="zh-CN" sz="2000" dirty="0">
              <a:latin typeface="+mn-ea"/>
              <a:cs typeface="Courier New" charset="0"/>
            </a:endParaRPr>
          </a:p>
          <a:p>
            <a:r>
              <a:rPr lang="en-US" altLang="zh-CN" sz="2000" dirty="0" smtClean="0">
                <a:latin typeface="+mn-ea"/>
              </a:rPr>
              <a:t>1999</a:t>
            </a:r>
            <a:r>
              <a:rPr lang="zh-CN" altLang="en-US" sz="2000" dirty="0">
                <a:latin typeface="+mn-ea"/>
              </a:rPr>
              <a:t>年，国际标准化组织</a:t>
            </a:r>
            <a:r>
              <a:rPr lang="en-US" altLang="zh-CN" sz="2000" dirty="0" smtClean="0">
                <a:latin typeface="+mn-ea"/>
              </a:rPr>
              <a:t>ISO</a:t>
            </a:r>
            <a:r>
              <a:rPr lang="zh-CN" altLang="en-US" sz="2000" dirty="0">
                <a:latin typeface="+mn-ea"/>
              </a:rPr>
              <a:t>又对</a:t>
            </a:r>
            <a:r>
              <a:rPr lang="en-US" altLang="zh-CN" sz="2000" dirty="0">
                <a:latin typeface="+mn-ea"/>
              </a:rPr>
              <a:t>C</a:t>
            </a:r>
            <a:r>
              <a:rPr lang="zh-CN" altLang="en-US" sz="2000" dirty="0">
                <a:latin typeface="+mn-ea"/>
              </a:rPr>
              <a:t>语言标准进行修订，在基本保留</a:t>
            </a:r>
            <a:r>
              <a:rPr lang="zh-CN" altLang="en-US" sz="2000" dirty="0" smtClean="0">
                <a:latin typeface="+mn-ea"/>
              </a:rPr>
              <a:t>原</a:t>
            </a:r>
            <a:r>
              <a:rPr lang="en-US" altLang="zh-CN" sz="2000" dirty="0" smtClean="0">
                <a:latin typeface="+mn-ea"/>
              </a:rPr>
              <a:t>C</a:t>
            </a:r>
            <a:r>
              <a:rPr lang="zh-CN" altLang="en-US" sz="2000" dirty="0">
                <a:latin typeface="+mn-ea"/>
              </a:rPr>
              <a:t>语言特征的基础上，针对应该的需要，增加了一些功能，</a:t>
            </a:r>
            <a:r>
              <a:rPr lang="zh-CN" altLang="en-US" sz="2000" dirty="0" smtClean="0">
                <a:latin typeface="+mn-ea"/>
              </a:rPr>
              <a:t>命名为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C99</a:t>
            </a:r>
          </a:p>
          <a:p>
            <a:endParaRPr kumimoji="0" lang="en-US" altLang="zh-CN" sz="2000" dirty="0">
              <a:latin typeface="+mn-ea"/>
              <a:cs typeface="Courier New" charset="0"/>
            </a:endParaRPr>
          </a:p>
          <a:p>
            <a:r>
              <a:rPr lang="en-US" altLang="zh-CN" sz="2000" smtClean="0">
                <a:latin typeface="+mn-ea"/>
              </a:rPr>
              <a:t>2011</a:t>
            </a:r>
            <a:r>
              <a:rPr lang="zh-CN" altLang="en-US" sz="2000" dirty="0">
                <a:latin typeface="+mn-ea"/>
              </a:rPr>
              <a:t>年</a:t>
            </a:r>
            <a:r>
              <a:rPr lang="en-US" altLang="zh-CN" sz="2000" dirty="0">
                <a:latin typeface="+mn-ea"/>
              </a:rPr>
              <a:t>12</a:t>
            </a:r>
            <a:r>
              <a:rPr lang="zh-CN" altLang="en-US" sz="2000" dirty="0">
                <a:latin typeface="+mn-ea"/>
              </a:rPr>
              <a:t>月</a:t>
            </a:r>
            <a:r>
              <a:rPr lang="en-US" altLang="zh-CN" sz="2000" dirty="0">
                <a:latin typeface="+mn-ea"/>
              </a:rPr>
              <a:t>8</a:t>
            </a:r>
            <a:r>
              <a:rPr lang="zh-CN" altLang="en-US" sz="2000" dirty="0">
                <a:latin typeface="+mn-ea"/>
              </a:rPr>
              <a:t>日，</a:t>
            </a:r>
            <a:r>
              <a:rPr lang="en-US" altLang="zh-CN" sz="2000" dirty="0">
                <a:latin typeface="+mn-ea"/>
              </a:rPr>
              <a:t>ISO</a:t>
            </a:r>
            <a:r>
              <a:rPr lang="zh-CN" altLang="en-US" sz="2000" dirty="0">
                <a:latin typeface="+mn-ea"/>
              </a:rPr>
              <a:t>正式公布</a:t>
            </a:r>
            <a:r>
              <a:rPr lang="en-US" altLang="zh-CN" sz="2000" dirty="0">
                <a:latin typeface="+mn-ea"/>
              </a:rPr>
              <a:t>C</a:t>
            </a:r>
            <a:r>
              <a:rPr lang="zh-CN" altLang="en-US" sz="2000" dirty="0">
                <a:latin typeface="+mn-ea"/>
              </a:rPr>
              <a:t>语言新的国际标准草案</a:t>
            </a:r>
            <a:r>
              <a:rPr lang="zh-CN" altLang="en-US" sz="2000" dirty="0" smtClean="0">
                <a:latin typeface="+mn-ea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C11</a:t>
            </a:r>
            <a:endParaRPr kumimoji="0" lang="en-US" altLang="zh-CN" sz="2000" dirty="0" smtClean="0">
              <a:solidFill>
                <a:srgbClr val="FF0000"/>
              </a:solidFill>
              <a:latin typeface="+mn-ea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74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 build="p"/>
    </p:bldLst>
  </p:timing>
</p:sld>
</file>

<file path=ppt/theme/theme1.xml><?xml version="1.0" encoding="utf-8"?>
<a:theme xmlns:a="http://schemas.openxmlformats.org/drawingml/2006/main" name="默认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默认主题.thmx</Template>
  <TotalTime>367</TotalTime>
  <Words>626</Words>
  <Application>Microsoft Macintosh PowerPoint</Application>
  <PresentationFormat>全屏显示(4:3)</PresentationFormat>
  <Paragraphs>72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Calibri</vt:lpstr>
      <vt:lpstr>Courier New</vt:lpstr>
      <vt:lpstr>Eurostile</vt:lpstr>
      <vt:lpstr>Rockwell</vt:lpstr>
      <vt:lpstr>Wingdings</vt:lpstr>
      <vt:lpstr>黑体</vt:lpstr>
      <vt:lpstr>华文行楷</vt:lpstr>
      <vt:lpstr>宋体</vt:lpstr>
      <vt:lpstr>微软雅黑</vt:lpstr>
      <vt:lpstr>新細明體</vt:lpstr>
      <vt:lpstr>默认主题</vt:lpstr>
      <vt:lpstr>C语言简介</vt:lpstr>
      <vt:lpstr>计算机常识</vt:lpstr>
      <vt:lpstr>计算机语言发展史</vt:lpstr>
      <vt:lpstr>什么是C语言</vt:lpstr>
      <vt:lpstr>C语言简史</vt:lpstr>
      <vt:lpstr>C语言的特点</vt:lpstr>
      <vt:lpstr>C语言的用途</vt:lpstr>
      <vt:lpstr>C语言的版本问题</vt:lpstr>
    </vt:vector>
  </TitlesOfParts>
  <Company>北京帷幄昊合数字娱乐科技有限公司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XF L</cp:lastModifiedBy>
  <cp:revision>64</cp:revision>
  <dcterms:created xsi:type="dcterms:W3CDTF">2013-07-22T08:28:31Z</dcterms:created>
  <dcterms:modified xsi:type="dcterms:W3CDTF">2015-07-19T06:59:43Z</dcterms:modified>
</cp:coreProperties>
</file>