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66" r:id="rId2"/>
    <p:sldId id="260" r:id="rId3"/>
    <p:sldId id="261" r:id="rId4"/>
    <p:sldId id="262" r:id="rId5"/>
    <p:sldId id="265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0"/>
            <p14:sldId id="261"/>
            <p14:sldId id="262"/>
            <p14:sldId id="265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0D68-670D-5842-98DC-65B37D6EB020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DB27-9259-AB44-933F-3B7A5E46E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91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下面的标识符都是正确的：</a:t>
            </a:r>
            <a:endParaRPr kumimoji="1" lang="en-US" altLang="zh-CN" dirty="0" smtClean="0"/>
          </a:p>
          <a:p>
            <a:r>
              <a:rPr lang="en-US" altLang="zh-CN" dirty="0" smtClean="0"/>
              <a:t>test1 Mike2jack </a:t>
            </a:r>
            <a:r>
              <a:rPr lang="en-US" altLang="zh-CN" dirty="0" err="1" smtClean="0"/>
              <a:t>My_tExt</a:t>
            </a:r>
            <a:r>
              <a:rPr lang="en-US" altLang="zh-CN" dirty="0" smtClean="0"/>
              <a:t>  _test</a:t>
            </a:r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下面的标识符都是错误的：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lang="en-US" altLang="zh-CN" dirty="0" smtClean="0"/>
              <a:t>test!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32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(da)</a:t>
            </a:r>
            <a:r>
              <a:rPr lang="en-US" altLang="zh-CN" dirty="0" err="1" smtClean="0"/>
              <a:t>tt</a:t>
            </a:r>
            <a:r>
              <a:rPr lang="en-US" altLang="zh-CN" dirty="0" smtClean="0"/>
              <a:t> 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_text  </a:t>
            </a:r>
            <a:r>
              <a:rPr lang="cs-CZ" altLang="zh-CN" dirty="0" smtClean="0"/>
              <a:t>123haha 78text </a:t>
            </a:r>
            <a:r>
              <a:rPr kumimoji="1" lang="cs-CZ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98111</a:t>
            </a:r>
          </a:p>
          <a:p>
            <a:pPr marL="0" indent="0">
              <a:buFont typeface="Arial"/>
              <a:buNone/>
            </a:pPr>
            <a:endParaRPr kumimoji="1" lang="cs-CZ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171450" indent="-171450">
              <a:buFont typeface="Arial"/>
              <a:buChar char="•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下面的函数定义是错误的：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int</a:t>
            </a:r>
            <a:r>
              <a:rPr lang="en-US" altLang="zh-CN" dirty="0" smtClean="0"/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() </a:t>
            </a:r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	return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0;</a:t>
            </a:r>
          </a:p>
          <a:p>
            <a:pPr marL="0" indent="0">
              <a:buFont typeface="Arial"/>
              <a:buNone/>
            </a:pPr>
            <a:r>
              <a:rPr lang="en-US" altLang="zh-CN" dirty="0" smtClean="0"/>
              <a:t>}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DB27-9259-AB44-933F-3B7A5E46EA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6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标示符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642474"/>
            <a:ext cx="8229600" cy="51677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什么是标示符？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标示符就是程序员自己在程序中起的一些名字。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.首先要明确的是，程序员自己起的名字，肯定是不能使用和关键字同名的名字。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.起名字，要有一定得规则。比如中国人起名字，要有姓氏，其次是名，有的还有字。如，陈罐稀，字相机。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3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标示符的作用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标识符，从字面上理解就是用来标识某些东西的符号，标识的目的就是为了将这些东西区分开来</a:t>
            </a:r>
          </a:p>
          <a:p>
            <a:pPr lvl="0"/>
            <a:r>
              <a:rPr lang="zh-CN" altLang="zh-CN" dirty="0"/>
              <a:t>其实，标识符的作用就跟人类的名字差不多，为了区分每个人，就在每个人出生的时候起了个名字</a:t>
            </a:r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语言是由函数构成的，一个</a:t>
            </a:r>
            <a:r>
              <a:rPr lang="en-US" altLang="zh-CN" dirty="0"/>
              <a:t>C</a:t>
            </a:r>
            <a:r>
              <a:rPr lang="zh-CN" altLang="zh-CN" dirty="0"/>
              <a:t>程序中可能会有多个函数，为了区分这些函数，就给每一个函数都起了个名称。函数的名称就是标识符的一种。除了函数，以后还会学到“变量”这个概念，变量的名称也是标识符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5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命名规则（重点）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在程序中起名字也要遵循一定得规则。这就是标示符的命名规则。</a:t>
            </a:r>
            <a:endParaRPr kumimoji="1" lang="en-US" altLang="zh-CN" dirty="0" smtClean="0"/>
          </a:p>
          <a:p>
            <a:pPr lvl="0"/>
            <a:r>
              <a:rPr lang="zh-CN" altLang="zh-CN" dirty="0"/>
              <a:t>命名规则（一定要遵守）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只</a:t>
            </a:r>
            <a:r>
              <a:rPr lang="zh-CN" altLang="zh-CN" dirty="0">
                <a:solidFill>
                  <a:srgbClr val="3366FF"/>
                </a:solidFill>
              </a:rPr>
              <a:t>能由</a:t>
            </a:r>
            <a:r>
              <a:rPr lang="en-US" altLang="zh-CN" dirty="0">
                <a:solidFill>
                  <a:srgbClr val="3366FF"/>
                </a:solidFill>
              </a:rPr>
              <a:t>26</a:t>
            </a:r>
            <a:r>
              <a:rPr lang="zh-CN" altLang="zh-CN" dirty="0">
                <a:solidFill>
                  <a:srgbClr val="3366FF"/>
                </a:solidFill>
              </a:rPr>
              <a:t>个英文字母的大小写、</a:t>
            </a:r>
            <a:r>
              <a:rPr lang="en-US" altLang="zh-CN" dirty="0">
                <a:solidFill>
                  <a:srgbClr val="3366FF"/>
                </a:solidFill>
              </a:rPr>
              <a:t>10</a:t>
            </a:r>
            <a:r>
              <a:rPr lang="zh-CN" altLang="zh-CN" dirty="0">
                <a:solidFill>
                  <a:srgbClr val="3366FF"/>
                </a:solidFill>
              </a:rPr>
              <a:t>个阿拉伯数字</a:t>
            </a:r>
            <a:r>
              <a:rPr lang="en-US" altLang="zh-CN" dirty="0">
                <a:solidFill>
                  <a:srgbClr val="3366FF"/>
                </a:solidFill>
              </a:rPr>
              <a:t>0~9</a:t>
            </a:r>
            <a:r>
              <a:rPr lang="zh-CN" altLang="zh-CN" dirty="0">
                <a:solidFill>
                  <a:srgbClr val="3366FF"/>
                </a:solidFill>
              </a:rPr>
              <a:t>、下划线</a:t>
            </a:r>
            <a:r>
              <a:rPr lang="en-US" altLang="zh-CN" dirty="0">
                <a:solidFill>
                  <a:srgbClr val="3366FF"/>
                </a:solidFill>
              </a:rPr>
              <a:t>_</a:t>
            </a:r>
            <a:r>
              <a:rPr lang="zh-CN" altLang="zh-CN" dirty="0">
                <a:solidFill>
                  <a:srgbClr val="3366FF"/>
                </a:solidFill>
              </a:rPr>
              <a:t>组成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2.</a:t>
            </a:r>
            <a:r>
              <a:rPr lang="zh-CN" altLang="zh-CN" dirty="0" smtClean="0">
                <a:solidFill>
                  <a:srgbClr val="3366FF"/>
                </a:solidFill>
              </a:rPr>
              <a:t>严</a:t>
            </a:r>
            <a:r>
              <a:rPr lang="zh-CN" altLang="zh-CN" dirty="0">
                <a:solidFill>
                  <a:srgbClr val="3366FF"/>
                </a:solidFill>
              </a:rPr>
              <a:t>格区分大小写，比如</a:t>
            </a:r>
            <a:r>
              <a:rPr lang="en-US" altLang="zh-CN" dirty="0">
                <a:solidFill>
                  <a:srgbClr val="3366FF"/>
                </a:solidFill>
              </a:rPr>
              <a:t>test</a:t>
            </a:r>
            <a:r>
              <a:rPr lang="zh-CN" altLang="zh-CN" dirty="0">
                <a:solidFill>
                  <a:srgbClr val="3366FF"/>
                </a:solidFill>
              </a:rPr>
              <a:t>和</a:t>
            </a:r>
            <a:r>
              <a:rPr lang="en-US" altLang="zh-CN" dirty="0">
                <a:solidFill>
                  <a:srgbClr val="3366FF"/>
                </a:solidFill>
              </a:rPr>
              <a:t>Test</a:t>
            </a:r>
            <a:r>
              <a:rPr lang="zh-CN" altLang="zh-CN" dirty="0">
                <a:solidFill>
                  <a:srgbClr val="3366FF"/>
                </a:solidFill>
              </a:rPr>
              <a:t>是</a:t>
            </a:r>
            <a:r>
              <a:rPr lang="en-US" altLang="zh-CN" dirty="0">
                <a:solidFill>
                  <a:srgbClr val="3366FF"/>
                </a:solidFill>
              </a:rPr>
              <a:t>2</a:t>
            </a:r>
            <a:r>
              <a:rPr lang="zh-CN" altLang="zh-CN" dirty="0">
                <a:solidFill>
                  <a:srgbClr val="3366FF"/>
                </a:solidFill>
              </a:rPr>
              <a:t>个不同的标识符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3.</a:t>
            </a:r>
            <a:r>
              <a:rPr lang="zh-CN" altLang="zh-CN" dirty="0" smtClean="0">
                <a:solidFill>
                  <a:srgbClr val="3366FF"/>
                </a:solidFill>
              </a:rPr>
              <a:t>不能以数字开头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4.</a:t>
            </a:r>
            <a:r>
              <a:rPr lang="zh-CN" altLang="zh-CN" dirty="0" smtClean="0">
                <a:solidFill>
                  <a:srgbClr val="3366FF"/>
                </a:solidFill>
              </a:rPr>
              <a:t>不可以使用</a:t>
            </a:r>
            <a:r>
              <a:rPr lang="zh-CN" altLang="zh-CN" dirty="0" smtClean="0">
                <a:solidFill>
                  <a:srgbClr val="FF0000"/>
                </a:solidFill>
              </a:rPr>
              <a:t>关键字</a:t>
            </a:r>
            <a:r>
              <a:rPr lang="zh-CN" altLang="zh-CN" dirty="0" smtClean="0">
                <a:solidFill>
                  <a:srgbClr val="3366FF"/>
                </a:solidFill>
              </a:rPr>
              <a:t>作为标识</a:t>
            </a:r>
            <a:r>
              <a:rPr lang="zh-CN" altLang="zh-CN" dirty="0" smtClean="0">
                <a:solidFill>
                  <a:srgbClr val="3366FF"/>
                </a:solidFill>
              </a:rPr>
              <a:t>符</a:t>
            </a:r>
            <a:r>
              <a:rPr lang="en-US" altLang="zh-CN" dirty="0" smtClean="0">
                <a:solidFill>
                  <a:srgbClr val="3366FF"/>
                </a:solidFill>
              </a:rPr>
              <a:t>(</a:t>
            </a:r>
            <a:r>
              <a:rPr lang="zh-CN" altLang="en-US" dirty="0" smtClean="0">
                <a:solidFill>
                  <a:srgbClr val="3366FF"/>
                </a:solidFill>
              </a:rPr>
              <a:t>不能与关键字同名</a:t>
            </a:r>
            <a:r>
              <a:rPr lang="en-US" altLang="zh-CN" dirty="0" smtClean="0">
                <a:solidFill>
                  <a:srgbClr val="3366FF"/>
                </a:solidFill>
              </a:rPr>
              <a:t>)</a:t>
            </a:r>
            <a:endParaRPr lang="zh-CN" altLang="zh-CN" dirty="0">
              <a:solidFill>
                <a:srgbClr val="3366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命名规范是为了提高代码的可读性，公司对程序员的一种约束。可读性良好的程序可以降低程序的维护成本，提高程序员之间的沟通效率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尽量起个有意义的名称，比如一个完整的英文单词，别人一看这个名称就知道这个标识符的作用。如果不懂英文你也可以写拼音，尽量不要起像</a:t>
            </a:r>
            <a:r>
              <a:rPr kumimoji="1" lang="en-US" altLang="zh-CN" dirty="0" err="1" smtClean="0"/>
              <a:t>abcd,fdafsdfa</a:t>
            </a:r>
            <a:r>
              <a:rPr kumimoji="1" lang="zh-CN" altLang="en-US" dirty="0" smtClean="0"/>
              <a:t>等这类看起来没有意义的名称</a:t>
            </a:r>
            <a:endParaRPr kumimoji="1" lang="en-US" altLang="zh-CN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如果标识符中含有多个单词，可以使用驼峰标识（除开第一个单词后面每个单词首字母大写）：</a:t>
            </a:r>
            <a:r>
              <a:rPr kumimoji="1" lang="en-US" altLang="zh-CN" dirty="0" err="1" smtClean="0"/>
              <a:t>firstName,myFirstName</a:t>
            </a:r>
            <a:r>
              <a:rPr kumimoji="1" lang="zh-CN" altLang="en-US" dirty="0" smtClean="0"/>
              <a:t>或者使用下划线来连接</a:t>
            </a:r>
            <a:r>
              <a:rPr kumimoji="1" lang="en-US" altLang="zh-CN" dirty="0" err="1" smtClean="0"/>
              <a:t>first_name,my_first_name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42474"/>
            <a:ext cx="8229600" cy="51677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题</a:t>
            </a:r>
            <a:r>
              <a:rPr kumimoji="1" lang="zh-CN" altLang="en-US" dirty="0" smtClean="0"/>
              <a:t>（判断下列标示符）一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fromNo12</a:t>
            </a: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en-US" altLang="zh-CN" dirty="0"/>
              <a:t>#</a:t>
            </a:r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my_Boolean</a:t>
            </a:r>
            <a:endParaRPr lang="zh-CN" altLang="zh-CN" dirty="0"/>
          </a:p>
          <a:p>
            <a:r>
              <a:rPr lang="en-US" altLang="zh-CN" dirty="0"/>
              <a:t>my-Boolean</a:t>
            </a:r>
            <a:endParaRPr lang="zh-CN" altLang="zh-CN" dirty="0"/>
          </a:p>
          <a:p>
            <a:r>
              <a:rPr lang="en-US" altLang="zh-CN" dirty="0"/>
              <a:t>Obj2</a:t>
            </a:r>
            <a:endParaRPr lang="zh-CN" altLang="zh-CN" dirty="0"/>
          </a:p>
          <a:p>
            <a:r>
              <a:rPr lang="en-US" altLang="zh-CN" dirty="0"/>
              <a:t>2ndObj</a:t>
            </a:r>
            <a:endParaRPr lang="zh-CN" altLang="zh-CN" dirty="0"/>
          </a:p>
          <a:p>
            <a:r>
              <a:rPr lang="en-US" altLang="zh-CN" dirty="0"/>
              <a:t>myInt</a:t>
            </a:r>
            <a:endParaRPr lang="zh-CN" altLang="zh-CN" dirty="0"/>
          </a:p>
          <a:p>
            <a:r>
              <a:rPr lang="en-US" altLang="zh-CN" dirty="0"/>
              <a:t>int</a:t>
            </a:r>
            <a:endParaRPr lang="zh-CN" altLang="zh-CN" dirty="0"/>
          </a:p>
          <a:p>
            <a:r>
              <a:rPr lang="en-US" altLang="zh-CN" dirty="0"/>
              <a:t>jack_rose</a:t>
            </a:r>
            <a:endParaRPr lang="zh-CN" altLang="zh-CN" dirty="0"/>
          </a:p>
          <a:p>
            <a:r>
              <a:rPr lang="en-US" altLang="zh-CN" dirty="0"/>
              <a:t>jack&amp;rose</a:t>
            </a:r>
            <a:endParaRPr lang="zh-CN" altLang="zh-CN" dirty="0"/>
          </a:p>
          <a:p>
            <a:r>
              <a:rPr lang="en-US" altLang="zh-CN" dirty="0"/>
              <a:t>GUI</a:t>
            </a:r>
            <a:endParaRPr lang="zh-CN" altLang="zh-CN" dirty="0"/>
          </a:p>
          <a:p>
            <a:r>
              <a:rPr lang="en-US" altLang="zh-CN" dirty="0"/>
              <a:t>G.U.I</a:t>
            </a:r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题</a:t>
            </a:r>
            <a:r>
              <a:rPr kumimoji="1" lang="zh-CN" altLang="en-US" dirty="0"/>
              <a:t>（判断下列标示符）一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test1    Mike2jack    My_tExt  _test</a:t>
            </a:r>
            <a:endParaRPr lang="zh-CN" altLang="zh-CN" dirty="0"/>
          </a:p>
          <a:p>
            <a:r>
              <a:rPr lang="en-US" altLang="zh-CN" dirty="0"/>
              <a:t>test!32   haha(da)tt   </a:t>
            </a:r>
            <a:r>
              <a:rPr lang="zh-CN" altLang="zh-CN" dirty="0"/>
              <a:t>哈哈</a:t>
            </a:r>
            <a:r>
              <a:rPr lang="en-US" altLang="zh-CN" dirty="0"/>
              <a:t>_text  </a:t>
            </a:r>
            <a:r>
              <a:rPr lang="cs-CZ" altLang="zh-CN" dirty="0"/>
              <a:t>123haha </a:t>
            </a:r>
            <a:endParaRPr lang="zh-CN" altLang="zh-CN" dirty="0"/>
          </a:p>
          <a:p>
            <a:r>
              <a:rPr lang="cs-CZ" altLang="zh-CN" dirty="0"/>
              <a:t>78text    a      _123    </a:t>
            </a:r>
            <a:r>
              <a:rPr lang="cs-CZ" altLang="zh-CN" dirty="0" smtClean="0"/>
              <a:t>_</a:t>
            </a:r>
          </a:p>
          <a:p>
            <a:r>
              <a:rPr lang="zh-CN" altLang="en-US" dirty="0" smtClean="0"/>
              <a:t>当然也可以在代码里验证</a:t>
            </a:r>
            <a:endParaRPr lang="cs-CZ" altLang="zh-CN" dirty="0" smtClean="0"/>
          </a:p>
          <a:p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0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153</TotalTime>
  <Words>527</Words>
  <Application>Microsoft Macintosh PowerPoint</Application>
  <PresentationFormat>全屏显示(4:3)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Eurostile</vt:lpstr>
      <vt:lpstr>Rockwell</vt:lpstr>
      <vt:lpstr>Wingdings</vt:lpstr>
      <vt:lpstr>宋体</vt:lpstr>
      <vt:lpstr>微软雅黑</vt:lpstr>
      <vt:lpstr>Arial</vt:lpstr>
      <vt:lpstr>默认主题</vt:lpstr>
      <vt:lpstr>标示符</vt:lpstr>
      <vt:lpstr>什么是标示符？</vt:lpstr>
      <vt:lpstr>标示符的作用</vt:lpstr>
      <vt:lpstr>命名规则（重点）</vt:lpstr>
      <vt:lpstr>命名规范</vt:lpstr>
      <vt:lpstr>题（判断下列标示符）一</vt:lpstr>
      <vt:lpstr>题（判断下列标示符）一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XF L</cp:lastModifiedBy>
  <cp:revision>61</cp:revision>
  <dcterms:created xsi:type="dcterms:W3CDTF">2013-07-22T08:28:31Z</dcterms:created>
  <dcterms:modified xsi:type="dcterms:W3CDTF">2015-07-19T07:07:03Z</dcterms:modified>
</cp:coreProperties>
</file>