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69" r:id="rId4"/>
    <p:sldId id="277" r:id="rId5"/>
    <p:sldId id="273" r:id="rId6"/>
    <p:sldId id="258" r:id="rId7"/>
    <p:sldId id="274" r:id="rId8"/>
    <p:sldId id="278" r:id="rId9"/>
    <p:sldId id="276" r:id="rId10"/>
    <p:sldId id="279" r:id="rId11"/>
    <p:sldId id="272" r:id="rId12"/>
    <p:sldId id="281" r:id="rId13"/>
    <p:sldId id="280" r:id="rId14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A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35451" y="0"/>
            <a:ext cx="6670675" cy="762000"/>
          </a:xfrm>
          <a:custGeom>
            <a:avLst/>
            <a:gdLst/>
            <a:ahLst/>
            <a:cxnLst/>
            <a:rect l="l" t="t" r="r" b="b"/>
            <a:pathLst>
              <a:path w="6670675" h="762000">
                <a:moveTo>
                  <a:pt x="0" y="762000"/>
                </a:moveTo>
                <a:lnTo>
                  <a:pt x="6670548" y="762000"/>
                </a:lnTo>
                <a:lnTo>
                  <a:pt x="667054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4A7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3235960" cy="762000"/>
          </a:xfrm>
          <a:custGeom>
            <a:avLst/>
            <a:gdLst/>
            <a:ahLst/>
            <a:cxnLst/>
            <a:rect l="l" t="t" r="r" b="b"/>
            <a:pathLst>
              <a:path w="3235960" h="762000">
                <a:moveTo>
                  <a:pt x="0" y="762000"/>
                </a:moveTo>
                <a:lnTo>
                  <a:pt x="3235452" y="762000"/>
                </a:lnTo>
                <a:lnTo>
                  <a:pt x="3235452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35451" y="0"/>
            <a:ext cx="6670675" cy="762000"/>
          </a:xfrm>
          <a:custGeom>
            <a:avLst/>
            <a:gdLst/>
            <a:ahLst/>
            <a:cxnLst/>
            <a:rect l="l" t="t" r="r" b="b"/>
            <a:pathLst>
              <a:path w="6670675" h="762000">
                <a:moveTo>
                  <a:pt x="0" y="762000"/>
                </a:moveTo>
                <a:lnTo>
                  <a:pt x="6670548" y="762000"/>
                </a:lnTo>
                <a:lnTo>
                  <a:pt x="667054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4A7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67" y="1481328"/>
            <a:ext cx="974826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248" y="2692907"/>
            <a:ext cx="8477503" cy="189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763" y="6593484"/>
            <a:ext cx="29362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404040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임베디드 시스템 – </a:t>
            </a:r>
            <a:r>
              <a:rPr spc="-5" dirty="0"/>
              <a:t>제13장 </a:t>
            </a:r>
            <a:r>
              <a:rPr dirty="0"/>
              <a:t>라즈베리 파이</a:t>
            </a:r>
            <a:r>
              <a:rPr spc="-50" dirty="0"/>
              <a:t> </a:t>
            </a:r>
            <a:r>
              <a:rPr dirty="0"/>
              <a:t>카메라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TP13-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-Coma/Embeded_Teample" TargetMode="External"/><Relationship Id="rId4" Type="http://schemas.openxmlformats.org/officeDocument/2006/relationships/hyperlink" Target="https://github.com/dltpdn/opencv-for-rp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428" y="990600"/>
            <a:ext cx="5720080" cy="1828800"/>
          </a:xfrm>
          <a:custGeom>
            <a:avLst/>
            <a:gdLst/>
            <a:ahLst/>
            <a:cxnLst/>
            <a:rect l="l" t="t" r="r" b="b"/>
            <a:pathLst>
              <a:path w="5720080" h="1828800">
                <a:moveTo>
                  <a:pt x="0" y="1828800"/>
                </a:moveTo>
                <a:lnTo>
                  <a:pt x="5719572" y="1828800"/>
                </a:lnTo>
                <a:lnTo>
                  <a:pt x="5719572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0">
              <a:lnSpc>
                <a:spcPct val="100000"/>
              </a:lnSpc>
              <a:spcBef>
                <a:spcPts val="100"/>
              </a:spcBef>
            </a:pPr>
            <a:r>
              <a:rPr dirty="0"/>
              <a:t>임베디드</a:t>
            </a:r>
            <a:r>
              <a:rPr spc="-90" dirty="0"/>
              <a:t> </a:t>
            </a:r>
            <a:r>
              <a:rPr dirty="0"/>
              <a:t>시스템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9656" y="2066544"/>
            <a:ext cx="292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맑은 고딕"/>
                <a:cs typeface="맑은 고딕"/>
              </a:rPr>
              <a:t>(Embedded</a:t>
            </a:r>
            <a:r>
              <a:rPr sz="2400" b="1" spc="-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맑은 고딕"/>
                <a:cs typeface="맑은 고딕"/>
              </a:rPr>
              <a:t>System)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5720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0" y="0"/>
                </a:moveTo>
                <a:lnTo>
                  <a:pt x="990600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1202" y="4571695"/>
            <a:ext cx="1136650" cy="129009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solidFill>
                  <a:srgbClr val="404040"/>
                </a:solidFill>
                <a:latin typeface="맑은 고딕"/>
                <a:cs typeface="맑은 고딕"/>
              </a:rPr>
              <a:t>Presented</a:t>
            </a:r>
            <a:r>
              <a:rPr sz="1400" b="1" spc="-60" dirty="0">
                <a:solidFill>
                  <a:srgbClr val="404040"/>
                </a:solidFill>
                <a:latin typeface="맑은 고딕"/>
                <a:cs typeface="맑은 고딕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맑은 고딕"/>
                <a:cs typeface="맑은 고딕"/>
              </a:rPr>
              <a:t>by</a:t>
            </a:r>
            <a:endParaRPr sz="1400" dirty="0">
              <a:latin typeface="맑은 고딕"/>
              <a:cs typeface="맑은 고딕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lang="ko-KR" altLang="en-US" sz="1400" b="1" spc="-5" dirty="0">
                <a:solidFill>
                  <a:srgbClr val="404040"/>
                </a:solidFill>
                <a:latin typeface="맑은 고딕"/>
                <a:cs typeface="맑은 고딕"/>
              </a:rPr>
              <a:t>하 정 현</a:t>
            </a:r>
            <a:endParaRPr lang="en-US" altLang="ko-KR" sz="1400" b="1" spc="-5" dirty="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lang="ko-KR" altLang="en-US" sz="1400" b="1" spc="-5" dirty="0">
                <a:solidFill>
                  <a:srgbClr val="404040"/>
                </a:solidFill>
                <a:latin typeface="맑은 고딕"/>
                <a:cs typeface="맑은 고딕"/>
              </a:rPr>
              <a:t>박 준 형</a:t>
            </a:r>
            <a:endParaRPr lang="en-US" altLang="ko-KR" sz="1400" b="1" spc="-5" dirty="0">
              <a:solidFill>
                <a:srgbClr val="404040"/>
              </a:solidFill>
              <a:latin typeface="맑은 고딕"/>
              <a:cs typeface="맑은 고딕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lang="ko-KR" altLang="en-US" sz="1400" b="1" spc="-5" dirty="0">
                <a:solidFill>
                  <a:srgbClr val="404040"/>
                </a:solidFill>
                <a:latin typeface="맑은 고딕"/>
                <a:cs typeface="맑은 고딕"/>
              </a:rPr>
              <a:t>김 재 훈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127" y="5327834"/>
            <a:ext cx="63097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404040"/>
                </a:solidFill>
                <a:latin typeface="맑은 고딕"/>
                <a:cs typeface="맑은 고딕"/>
              </a:rPr>
              <a:t>3</a:t>
            </a:r>
            <a:r>
              <a:rPr lang="ko-KR" altLang="en-US" sz="2400" b="1" dirty="0">
                <a:solidFill>
                  <a:srgbClr val="404040"/>
                </a:solidFill>
                <a:latin typeface="맑은 고딕"/>
                <a:cs typeface="맑은 고딕"/>
              </a:rPr>
              <a:t>팀 </a:t>
            </a:r>
            <a:r>
              <a:rPr lang="en-US" sz="2400" b="1" dirty="0">
                <a:solidFill>
                  <a:srgbClr val="404040"/>
                </a:solidFill>
                <a:latin typeface="맑은 고딕"/>
                <a:cs typeface="맑은 고딕"/>
              </a:rPr>
              <a:t>Open CV</a:t>
            </a:r>
            <a:r>
              <a:rPr lang="ko-KR" altLang="en-US" sz="2400" b="1" dirty="0">
                <a:solidFill>
                  <a:srgbClr val="404040"/>
                </a:solidFill>
                <a:latin typeface="맑은 고딕"/>
                <a:cs typeface="맑은 고딕"/>
              </a:rPr>
              <a:t>를 활용한 영상처리 시스템 개발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FND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Push Switch 3</a:t>
            </a:r>
            <a:r>
              <a:rPr lang="ko-KR" altLang="en-US" sz="2000" b="1" spc="-5" dirty="0">
                <a:latin typeface="맑은 고딕"/>
                <a:cs typeface="맑은 고딕"/>
              </a:rPr>
              <a:t>번의 기능인 </a:t>
            </a:r>
            <a:r>
              <a:rPr lang="ko-KR" altLang="en-US" sz="2000" b="1" spc="-5" dirty="0" err="1">
                <a:latin typeface="맑은 고딕"/>
                <a:cs typeface="맑은 고딕"/>
              </a:rPr>
              <a:t>블러링</a:t>
            </a:r>
            <a:r>
              <a:rPr lang="ko-KR" altLang="en-US" sz="2000" b="1" spc="-5" dirty="0">
                <a:latin typeface="맑은 고딕"/>
                <a:cs typeface="맑은 고딕"/>
              </a:rPr>
              <a:t> 기능의 게이지 표시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9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CE9B49-8501-4D09-800C-3D7F6A8D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8474" y="1107292"/>
            <a:ext cx="4329050" cy="5772067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58CE2C-7D5B-47F2-B3BC-A2FF9DD49FB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24000" y="1651106"/>
            <a:ext cx="3311891" cy="3292946"/>
          </a:xfrm>
          <a:prstGeom prst="bentConnector3">
            <a:avLst>
              <a:gd name="adj1" fmla="val 4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D3C39-50F6-4187-9E4C-0769252E9437}"/>
              </a:ext>
            </a:extLst>
          </p:cNvPr>
          <p:cNvSpPr/>
          <p:nvPr/>
        </p:nvSpPr>
        <p:spPr>
          <a:xfrm>
            <a:off x="4835891" y="4772552"/>
            <a:ext cx="650509" cy="342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B710C2-5127-414E-B1FE-C01F29001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89043" y="3197172"/>
            <a:ext cx="589670" cy="59612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87FF9-DFDE-4E47-8550-C3D21D822722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1D97B-7970-470C-8657-C563E4658A62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  <p:extLst>
      <p:ext uri="{BB962C8B-B14F-4D97-AF65-F5344CB8AC3E}">
        <p14:creationId xmlns:p14="http://schemas.microsoft.com/office/powerpoint/2010/main" val="216982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898144"/>
            <a:ext cx="9372346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10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A8AD8-DF9F-4361-B2E6-46CFC992DCC9}"/>
              </a:ext>
            </a:extLst>
          </p:cNvPr>
          <p:cNvSpPr/>
          <p:nvPr/>
        </p:nvSpPr>
        <p:spPr>
          <a:xfrm>
            <a:off x="0" y="0"/>
            <a:ext cx="323596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3. GUI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D5022C-8772-44A3-8D48-D09C6AE7E9B0}"/>
              </a:ext>
            </a:extLst>
          </p:cNvPr>
          <p:cNvSpPr/>
          <p:nvPr/>
        </p:nvSpPr>
        <p:spPr>
          <a:xfrm>
            <a:off x="2743200" y="0"/>
            <a:ext cx="71627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latin typeface="맑은 고딕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F94AD9-F55D-487C-8CDF-85B98270C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" t="6979" r="2593"/>
          <a:stretch/>
        </p:blipFill>
        <p:spPr>
          <a:xfrm>
            <a:off x="1018411" y="916183"/>
            <a:ext cx="7315200" cy="52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4395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dirty="0">
                <a:hlinkClick r:id="rId4"/>
              </a:rPr>
              <a:t>https://github.com/dltpdn/opencv-for-rpi</a:t>
            </a:r>
            <a:endParaRPr lang="en-US" altLang="ko-KR" sz="2000" dirty="0"/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Open CV </a:t>
            </a:r>
            <a:r>
              <a:rPr lang="ko-KR" altLang="en-US" sz="2000" dirty="0"/>
              <a:t>설치 과정</a:t>
            </a: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dirty="0" err="1"/>
              <a:t>오세춘</a:t>
            </a:r>
            <a:r>
              <a:rPr lang="ko-KR" altLang="en-US" sz="2000" dirty="0"/>
              <a:t> 교수님 임베디드 시스템 강의자료</a:t>
            </a:r>
            <a:r>
              <a:rPr lang="en-US" altLang="ko-KR" sz="2000" dirty="0"/>
              <a:t>.PDF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dirty="0" err="1"/>
              <a:t>Huins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Achro</a:t>
            </a:r>
            <a:r>
              <a:rPr lang="en-US" altLang="ko-KR" sz="2000" dirty="0"/>
              <a:t>-EM + </a:t>
            </a:r>
            <a:r>
              <a:rPr lang="ko-KR" altLang="en-US" sz="2000" dirty="0"/>
              <a:t>설계 </a:t>
            </a:r>
            <a:r>
              <a:rPr lang="en-US" altLang="ko-KR" sz="2000" dirty="0"/>
              <a:t>+ </a:t>
            </a:r>
            <a:r>
              <a:rPr lang="ko-KR" altLang="en-US" sz="2000" dirty="0"/>
              <a:t>및 </a:t>
            </a:r>
            <a:r>
              <a:rPr lang="en-US" altLang="ko-KR" sz="2000" dirty="0"/>
              <a:t>+ </a:t>
            </a:r>
            <a:r>
              <a:rPr lang="ko-KR" altLang="en-US" sz="2000" dirty="0"/>
              <a:t>응용 </a:t>
            </a:r>
            <a:r>
              <a:rPr lang="en-US" altLang="ko-KR" sz="2000" dirty="0"/>
              <a:t>+ PPT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강의자료</a:t>
            </a:r>
            <a:r>
              <a:rPr lang="en-US" altLang="ko-KR" sz="2000" dirty="0"/>
              <a:t>.PDF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dirty="0">
                <a:hlinkClick r:id="rId5"/>
              </a:rPr>
              <a:t>https://github.com/Re-Coma/Embeded_Teample</a:t>
            </a:r>
            <a:endParaRPr lang="en-US" altLang="ko-KR" sz="2000" dirty="0"/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dirty="0"/>
              <a:t>임베디드 시스템 개발 소스코드</a:t>
            </a: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/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11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A8AD8-DF9F-4361-B2E6-46CFC992DCC9}"/>
              </a:ext>
            </a:extLst>
          </p:cNvPr>
          <p:cNvSpPr/>
          <p:nvPr/>
        </p:nvSpPr>
        <p:spPr>
          <a:xfrm>
            <a:off x="0" y="0"/>
            <a:ext cx="323596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4.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참고 자료 및 출처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D5022C-8772-44A3-8D48-D09C6AE7E9B0}"/>
              </a:ext>
            </a:extLst>
          </p:cNvPr>
          <p:cNvSpPr/>
          <p:nvPr/>
        </p:nvSpPr>
        <p:spPr>
          <a:xfrm>
            <a:off x="3209326" y="0"/>
            <a:ext cx="6696673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  <p:extLst>
      <p:ext uri="{BB962C8B-B14F-4D97-AF65-F5344CB8AC3E}">
        <p14:creationId xmlns:p14="http://schemas.microsoft.com/office/powerpoint/2010/main" val="269403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DF5A61-D947-4C05-9A7A-ADE15AA6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87265"/>
            <a:ext cx="4419600" cy="2895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209800"/>
            <a:ext cx="18288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0" dirty="0">
                <a:solidFill>
                  <a:srgbClr val="404040"/>
                </a:solidFill>
                <a:latin typeface="Impact"/>
                <a:cs typeface="Impact"/>
              </a:rPr>
              <a:t>Q &amp; A</a:t>
            </a:r>
            <a:endParaRPr sz="70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97763" y="6593484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1</a:t>
            </a:r>
            <a:r>
              <a:rPr lang="en-US" altLang="ko-KR" spc="-5" dirty="0"/>
              <a:t>2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7763" y="6593484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1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001" y="1422361"/>
            <a:ext cx="3543300" cy="4013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lang="en-US" altLang="ko-KR" sz="2000" dirty="0">
                <a:solidFill>
                  <a:srgbClr val="0000FF"/>
                </a:solidFill>
              </a:rPr>
              <a:t>1. </a:t>
            </a:r>
            <a:r>
              <a:rPr lang="ko-KR" altLang="en-US" sz="2000" dirty="0">
                <a:solidFill>
                  <a:srgbClr val="0000FF"/>
                </a:solidFill>
              </a:rPr>
              <a:t>환경 구축</a:t>
            </a: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r>
              <a:rPr lang="en-US" altLang="ko-KR" sz="2000" dirty="0">
                <a:solidFill>
                  <a:srgbClr val="0000FF"/>
                </a:solidFill>
              </a:rPr>
              <a:t>2. </a:t>
            </a:r>
            <a:r>
              <a:rPr lang="ko-KR" altLang="en-US" sz="2000" dirty="0">
                <a:solidFill>
                  <a:srgbClr val="0000FF"/>
                </a:solidFill>
              </a:rPr>
              <a:t>사용된 모듈</a:t>
            </a: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r>
              <a:rPr lang="en-US" altLang="ko-KR" sz="2000" dirty="0">
                <a:solidFill>
                  <a:srgbClr val="0000FF"/>
                </a:solidFill>
              </a:rPr>
              <a:t>3. GUI</a:t>
            </a: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r>
              <a:rPr lang="en-US" altLang="ko-KR" sz="2000" dirty="0">
                <a:solidFill>
                  <a:srgbClr val="0000FF"/>
                </a:solidFill>
              </a:rPr>
              <a:t>4. </a:t>
            </a:r>
            <a:r>
              <a:rPr lang="ko-KR" altLang="en-US" sz="2000" dirty="0">
                <a:solidFill>
                  <a:srgbClr val="0000FF"/>
                </a:solidFill>
              </a:rPr>
              <a:t>참고 자료 및 출처</a:t>
            </a: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br>
              <a:rPr lang="en-US" altLang="ko-KR" sz="2000" dirty="0">
                <a:solidFill>
                  <a:srgbClr val="0000FF"/>
                </a:solidFill>
              </a:rPr>
            </a:br>
            <a:r>
              <a:rPr lang="en-US" altLang="ko-KR" sz="2000" dirty="0">
                <a:solidFill>
                  <a:srgbClr val="0000FF"/>
                </a:solidFill>
              </a:rPr>
              <a:t>5. Q&amp;A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CCC69-5199-4118-80DE-2BF6A0E0447B}"/>
              </a:ext>
            </a:extLst>
          </p:cNvPr>
          <p:cNvSpPr/>
          <p:nvPr/>
        </p:nvSpPr>
        <p:spPr>
          <a:xfrm>
            <a:off x="0" y="0"/>
            <a:ext cx="1295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목차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A0E87-444C-4DBC-A5F3-E81266BD241C}"/>
              </a:ext>
            </a:extLst>
          </p:cNvPr>
          <p:cNvSpPr/>
          <p:nvPr/>
        </p:nvSpPr>
        <p:spPr>
          <a:xfrm>
            <a:off x="1295400" y="0"/>
            <a:ext cx="8583967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9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898144"/>
            <a:ext cx="5134610" cy="5357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apt update</a:t>
            </a: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Download</a:t>
            </a: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Installation</a:t>
            </a: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Check the result</a:t>
            </a: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97763" y="6593484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2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F33C33-A645-4462-9CE4-977C2802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3" y="2919076"/>
            <a:ext cx="7621667" cy="1153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8A7C9F-6440-453B-A95F-458C3AEF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54" y="1317432"/>
            <a:ext cx="2219635" cy="100979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8DF770-0418-4626-8CE9-B5A3ED22FB64}"/>
              </a:ext>
            </a:extLst>
          </p:cNvPr>
          <p:cNvCxnSpPr/>
          <p:nvPr/>
        </p:nvCxnSpPr>
        <p:spPr>
          <a:xfrm>
            <a:off x="914400" y="1981200"/>
            <a:ext cx="175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A8AD8-DF9F-4361-B2E6-46CFC992DCC9}"/>
              </a:ext>
            </a:extLst>
          </p:cNvPr>
          <p:cNvSpPr/>
          <p:nvPr/>
        </p:nvSpPr>
        <p:spPr>
          <a:xfrm>
            <a:off x="0" y="0"/>
            <a:ext cx="323596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환경 구축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D5022C-8772-44A3-8D48-D09C6AE7E9B0}"/>
              </a:ext>
            </a:extLst>
          </p:cNvPr>
          <p:cNvSpPr/>
          <p:nvPr/>
        </p:nvSpPr>
        <p:spPr>
          <a:xfrm>
            <a:off x="2133600" y="0"/>
            <a:ext cx="77723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FFFFFF"/>
                </a:solidFill>
                <a:latin typeface="맑은 고딕"/>
                <a:cs typeface="맑은 고딕"/>
              </a:rPr>
              <a:t>라즈베리 파이에 </a:t>
            </a:r>
            <a:r>
              <a:rPr lang="en-US" altLang="ko-KR" sz="2400" dirty="0">
                <a:solidFill>
                  <a:srgbClr val="FFFFFF"/>
                </a:solidFill>
                <a:latin typeface="맑은 고딕"/>
                <a:cs typeface="맑은 고딕"/>
              </a:rPr>
              <a:t>Open CV </a:t>
            </a:r>
            <a:r>
              <a:rPr lang="ko-KR" altLang="en-US" sz="2400" dirty="0">
                <a:solidFill>
                  <a:srgbClr val="FFFFFF"/>
                </a:solidFill>
                <a:latin typeface="맑은 고딕"/>
                <a:cs typeface="맑은 고딕"/>
              </a:rPr>
              <a:t>설치 과정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13A3E4-C1AF-4B9B-8CCA-D9C184655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33" y="4469588"/>
            <a:ext cx="7621667" cy="7180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593DC6-5FF9-469A-BC2A-A4E81AF51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33" y="5735690"/>
            <a:ext cx="3202067" cy="6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898144"/>
            <a:ext cx="5867146" cy="5998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Qt Creator Open CV 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라이브러리 등록</a:t>
            </a: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Push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Switch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1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번 버튼 사용 시 카메라 사용 코드</a:t>
            </a: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헤더 파일</a:t>
            </a: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97763" y="6593484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3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A8AD8-DF9F-4361-B2E6-46CFC992DCC9}"/>
              </a:ext>
            </a:extLst>
          </p:cNvPr>
          <p:cNvSpPr/>
          <p:nvPr/>
        </p:nvSpPr>
        <p:spPr>
          <a:xfrm>
            <a:off x="0" y="0"/>
            <a:ext cx="323596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환경 구축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D5022C-8772-44A3-8D48-D09C6AE7E9B0}"/>
              </a:ext>
            </a:extLst>
          </p:cNvPr>
          <p:cNvSpPr/>
          <p:nvPr/>
        </p:nvSpPr>
        <p:spPr>
          <a:xfrm>
            <a:off x="2133600" y="0"/>
            <a:ext cx="77723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맑은 고딕"/>
                <a:cs typeface="맑은 고딕"/>
              </a:rPr>
              <a:t>필수 사용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FAF313-1D3E-4EB6-8A7C-079F04E0B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72" y="1349235"/>
            <a:ext cx="5210175" cy="704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8E20BA-B4E8-4B87-99E6-81EE90354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231318"/>
            <a:ext cx="5876925" cy="1800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539C9C-4AFE-4FCF-A555-D434F473C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2" y="5459939"/>
            <a:ext cx="406774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3433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 err="1">
                <a:solidFill>
                  <a:srgbClr val="3333FF"/>
                </a:solidFill>
                <a:latin typeface="맑은 고딕"/>
                <a:cs typeface="맑은 고딕"/>
              </a:rPr>
              <a:t>라즈베리파이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 카메라 모듈</a:t>
            </a: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사진 촬영 용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4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A8AD8-DF9F-4361-B2E6-46CFC992DCC9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D5022C-8772-44A3-8D48-D09C6AE7E9B0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D25AAC-2291-48DD-A528-11B9ACB4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8474" y="1107292"/>
            <a:ext cx="4329050" cy="57720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2312A-F3DA-46C4-B679-4B71A2FBFFA5}"/>
              </a:ext>
            </a:extLst>
          </p:cNvPr>
          <p:cNvSpPr/>
          <p:nvPr/>
        </p:nvSpPr>
        <p:spPr>
          <a:xfrm>
            <a:off x="3235960" y="4191000"/>
            <a:ext cx="65024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E6DF05-4647-4124-9F16-7AEE46404489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786184" y="2388923"/>
            <a:ext cx="3187593" cy="171196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62ED004-67C4-44D1-8D62-CC46C55D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89043" y="3197172"/>
            <a:ext cx="589670" cy="5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5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471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Push Switch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사진 촬영 및 영상처리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1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사진 촬영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926465" lvl="2"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2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흑백 변환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3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 err="1">
                <a:latin typeface="맑은 고딕"/>
                <a:cs typeface="맑은 고딕"/>
              </a:rPr>
              <a:t>블러링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4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 err="1">
                <a:latin typeface="맑은 고딕"/>
                <a:cs typeface="맑은 고딕"/>
              </a:rPr>
              <a:t>평활화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5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EE37BB-0898-4BC8-B828-ADA9E357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74333" y="547315"/>
            <a:ext cx="4161110" cy="5548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6D1AE4-8849-4779-8E72-D47A9B86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24196" y="2511263"/>
            <a:ext cx="609600" cy="616274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B8A1295-3C7B-41E4-ACE1-0B127D874106}"/>
              </a:ext>
            </a:extLst>
          </p:cNvPr>
          <p:cNvCxnSpPr>
            <a:cxnSpLocks/>
          </p:cNvCxnSpPr>
          <p:nvPr/>
        </p:nvCxnSpPr>
        <p:spPr>
          <a:xfrm>
            <a:off x="4038600" y="1371600"/>
            <a:ext cx="3276600" cy="29635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1533A1-9FE9-4DD2-86E5-7813F066E53A}"/>
              </a:ext>
            </a:extLst>
          </p:cNvPr>
          <p:cNvSpPr/>
          <p:nvPr/>
        </p:nvSpPr>
        <p:spPr>
          <a:xfrm>
            <a:off x="7335767" y="4163600"/>
            <a:ext cx="436633" cy="713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48D7921-6D1D-4105-9FE9-ABD5502A04EA}"/>
              </a:ext>
            </a:extLst>
          </p:cNvPr>
          <p:cNvSpPr/>
          <p:nvPr/>
        </p:nvSpPr>
        <p:spPr>
          <a:xfrm>
            <a:off x="7387733" y="4209978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5CE572-FCB5-4D3D-BD54-2E3BEEA06803}"/>
              </a:ext>
            </a:extLst>
          </p:cNvPr>
          <p:cNvSpPr/>
          <p:nvPr/>
        </p:nvSpPr>
        <p:spPr>
          <a:xfrm>
            <a:off x="7484095" y="4209978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1A98D3-0B8D-483D-8BAF-A3116E2727C7}"/>
              </a:ext>
            </a:extLst>
          </p:cNvPr>
          <p:cNvSpPr/>
          <p:nvPr/>
        </p:nvSpPr>
        <p:spPr>
          <a:xfrm>
            <a:off x="7581913" y="4209978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8C1CB1-2106-48FA-BEA5-DC27A28A8B84}"/>
              </a:ext>
            </a:extLst>
          </p:cNvPr>
          <p:cNvSpPr/>
          <p:nvPr/>
        </p:nvSpPr>
        <p:spPr>
          <a:xfrm>
            <a:off x="7387733" y="4386800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F28BE7-44BA-4F4E-8EAD-4090E57C893D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AF3129-C274-4339-B73A-D7FDEECAADFC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401060" cy="5713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75"/>
              </a:spcBef>
            </a:pPr>
            <a:r>
              <a:rPr dirty="0"/>
              <a:t>1. </a:t>
            </a:r>
            <a:r>
              <a:rPr lang="ko-KR" altLang="en-US" dirty="0"/>
              <a:t>환경 구축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Push Switch(</a:t>
            </a:r>
            <a:r>
              <a:rPr lang="ko-KR" altLang="en-US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이어서</a:t>
            </a: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)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사진 촬영 및 영상처리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5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반전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6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이진화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7</a:t>
            </a:r>
            <a:r>
              <a:rPr lang="ko-KR" altLang="en-US" sz="2000" b="1" spc="-5" dirty="0">
                <a:latin typeface="맑은 고딕"/>
                <a:cs typeface="맑은 고딕"/>
              </a:rPr>
              <a:t>번 </a:t>
            </a:r>
            <a:r>
              <a:rPr lang="en-US" altLang="ko-KR" sz="2000" b="1" spc="-5" dirty="0">
                <a:latin typeface="맑은 고딕"/>
                <a:cs typeface="맑은 고딕"/>
              </a:rPr>
              <a:t>Push Switch </a:t>
            </a:r>
            <a:r>
              <a:rPr lang="ko-KR" altLang="en-US" sz="2000" b="1" spc="-5" dirty="0">
                <a:latin typeface="맑은 고딕"/>
                <a:cs typeface="맑은 고딕"/>
              </a:rPr>
              <a:t>기능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원본 영상으로 돌림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11580" lvl="2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ko-KR" altLang="en-US"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6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22E540-27B5-4280-8E4B-9890F714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74333" y="547315"/>
            <a:ext cx="4161110" cy="5548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54A3D-AFA4-463E-AB58-A8286EF79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24196" y="2511263"/>
            <a:ext cx="609600" cy="616274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1517373-DEF9-4882-A800-9B65BA53EE58}"/>
              </a:ext>
            </a:extLst>
          </p:cNvPr>
          <p:cNvCxnSpPr>
            <a:cxnSpLocks/>
          </p:cNvCxnSpPr>
          <p:nvPr/>
        </p:nvCxnSpPr>
        <p:spPr>
          <a:xfrm>
            <a:off x="4038600" y="1371600"/>
            <a:ext cx="3276600" cy="29635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61F530-38C3-4CC3-ACF2-28DC775AA834}"/>
              </a:ext>
            </a:extLst>
          </p:cNvPr>
          <p:cNvSpPr/>
          <p:nvPr/>
        </p:nvSpPr>
        <p:spPr>
          <a:xfrm>
            <a:off x="7335767" y="4163600"/>
            <a:ext cx="436633" cy="713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F353D7-1A11-42CB-A9C8-6E01C4EC4229}"/>
              </a:ext>
            </a:extLst>
          </p:cNvPr>
          <p:cNvSpPr/>
          <p:nvPr/>
        </p:nvSpPr>
        <p:spPr>
          <a:xfrm>
            <a:off x="7378913" y="4579527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1C226C-24BF-4A59-85B0-AFC007F14D32}"/>
              </a:ext>
            </a:extLst>
          </p:cNvPr>
          <p:cNvSpPr/>
          <p:nvPr/>
        </p:nvSpPr>
        <p:spPr>
          <a:xfrm>
            <a:off x="7473849" y="4419600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E3568B-56B3-4B40-BF4A-2286A6350021}"/>
              </a:ext>
            </a:extLst>
          </p:cNvPr>
          <p:cNvSpPr/>
          <p:nvPr/>
        </p:nvSpPr>
        <p:spPr>
          <a:xfrm>
            <a:off x="7571667" y="4419600"/>
            <a:ext cx="121647" cy="171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02152-F5C0-4C6A-B80B-ABBDD4770EF6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6CF9F8-28B0-4F99-B09F-925BC22AB9FA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  <p:extLst>
      <p:ext uri="{BB962C8B-B14F-4D97-AF65-F5344CB8AC3E}">
        <p14:creationId xmlns:p14="http://schemas.microsoft.com/office/powerpoint/2010/main" val="340494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Dot </a:t>
            </a:r>
            <a:r>
              <a:rPr lang="en-US" altLang="ko-KR" sz="2000" b="1" spc="-5" dirty="0" err="1">
                <a:solidFill>
                  <a:srgbClr val="3333FF"/>
                </a:solidFill>
                <a:latin typeface="맑은 고딕"/>
                <a:cs typeface="맑은 고딕"/>
              </a:rPr>
              <a:t>Martix</a:t>
            </a: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ko-KR" altLang="en-US" sz="2000" b="1" spc="-5" dirty="0">
                <a:latin typeface="맑은 고딕"/>
                <a:cs typeface="맑은 고딕"/>
              </a:rPr>
              <a:t>카메라 촬영 딜레이 </a:t>
            </a:r>
            <a:r>
              <a:rPr lang="en-US" altLang="ko-KR" sz="2000" b="1" spc="-5" dirty="0">
                <a:latin typeface="맑은 고딕"/>
                <a:cs typeface="맑은 고딕"/>
              </a:rPr>
              <a:t>5</a:t>
            </a:r>
            <a:r>
              <a:rPr lang="ko-KR" altLang="en-US" sz="2000" b="1" spc="-5" dirty="0">
                <a:latin typeface="맑은 고딕"/>
                <a:cs typeface="맑은 고딕"/>
              </a:rPr>
              <a:t>초 시간 표시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7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2EC2E7-C3D3-47C0-A142-37C49546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8474" y="1107292"/>
            <a:ext cx="4329050" cy="5772067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A52E5F3-7A7E-4033-A0BC-E0E24B0FD30C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441992" y="1733114"/>
            <a:ext cx="3678918" cy="35149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49AEBD-1219-47BE-82AC-BE3CBD9E48D4}"/>
              </a:ext>
            </a:extLst>
          </p:cNvPr>
          <p:cNvSpPr/>
          <p:nvPr/>
        </p:nvSpPr>
        <p:spPr>
          <a:xfrm>
            <a:off x="5038902" y="5021247"/>
            <a:ext cx="406021" cy="617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21CC5E-6973-4B4E-9559-A074A5EAD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89043" y="3197172"/>
            <a:ext cx="589670" cy="59612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D93BD6-2EDE-4AA8-9913-DBAD86FC48E9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506A86-3559-4135-A2B0-BBF2B665FBB5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  <p:extLst>
      <p:ext uri="{BB962C8B-B14F-4D97-AF65-F5344CB8AC3E}">
        <p14:creationId xmlns:p14="http://schemas.microsoft.com/office/powerpoint/2010/main" val="229157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832" y="6561201"/>
            <a:ext cx="9549130" cy="8255"/>
          </a:xfrm>
          <a:custGeom>
            <a:avLst/>
            <a:gdLst/>
            <a:ahLst/>
            <a:cxnLst/>
            <a:rect l="l" t="t" r="r" b="b"/>
            <a:pathLst>
              <a:path w="9549130" h="8254">
                <a:moveTo>
                  <a:pt x="0" y="7937"/>
                </a:moveTo>
                <a:lnTo>
                  <a:pt x="9548749" y="0"/>
                </a:lnTo>
              </a:path>
            </a:pathLst>
          </a:custGeom>
          <a:ln w="222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3097" y="6635965"/>
            <a:ext cx="925829" cy="152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932" y="6699504"/>
            <a:ext cx="409193" cy="8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654" y="901359"/>
            <a:ext cx="9372346" cy="21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solidFill>
                  <a:srgbClr val="3333FF"/>
                </a:solidFill>
                <a:latin typeface="맑은 고딕"/>
                <a:cs typeface="맑은 고딕"/>
              </a:rPr>
              <a:t>LED</a:t>
            </a:r>
          </a:p>
          <a:p>
            <a:pPr marL="754380" lvl="1" indent="-285115"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r>
              <a:rPr lang="en-US" altLang="ko-KR" sz="2000" b="1" spc="-5" dirty="0">
                <a:latin typeface="맑은 고딕"/>
                <a:cs typeface="맑은 고딕"/>
              </a:rPr>
              <a:t>Push Switch</a:t>
            </a:r>
            <a:r>
              <a:rPr lang="ko-KR" altLang="en-US" sz="2000" b="1" spc="-5" dirty="0">
                <a:latin typeface="맑은 고딕"/>
                <a:cs typeface="맑은 고딕"/>
              </a:rPr>
              <a:t>의 이벤트를 </a:t>
            </a:r>
            <a:r>
              <a:rPr lang="en-US" altLang="ko-KR" sz="2000" b="1" spc="-5" dirty="0">
                <a:latin typeface="맑은 고딕"/>
                <a:cs typeface="맑은 고딕"/>
              </a:rPr>
              <a:t>LED</a:t>
            </a:r>
            <a:r>
              <a:rPr lang="ko-KR" altLang="en-US" sz="2000" b="1" spc="-5" dirty="0">
                <a:latin typeface="맑은 고딕"/>
                <a:cs typeface="맑은 고딕"/>
              </a:rPr>
              <a:t>로 표시</a:t>
            </a:r>
            <a:endParaRPr lang="en-US" altLang="ko-KR" sz="2000" b="1" spc="-5" dirty="0">
              <a:latin typeface="맑은 고딕"/>
              <a:cs typeface="맑은 고딕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buSzPct val="70000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lang="en-US" altLang="ko-KR" sz="2000" b="1" spc="-5" dirty="0">
              <a:solidFill>
                <a:srgbClr val="3333FF"/>
              </a:solidFill>
              <a:latin typeface="맑은 고딕"/>
              <a:cs typeface="맑은 고딕"/>
            </a:endParaRPr>
          </a:p>
          <a:p>
            <a:pPr marL="297180" indent="-285115">
              <a:lnSpc>
                <a:spcPct val="100000"/>
              </a:lnSpc>
              <a:spcBef>
                <a:spcPts val="95"/>
              </a:spcBef>
              <a:buSzPct val="70000"/>
              <a:buFont typeface="Wingdings"/>
              <a:buChar char=""/>
              <a:tabLst>
                <a:tab pos="297180" algn="l"/>
                <a:tab pos="297815" algn="l"/>
              </a:tabLst>
            </a:pP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1121" y="6561201"/>
            <a:ext cx="293624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ko-KR" altLang="en-US" b="0" dirty="0">
                <a:solidFill>
                  <a:srgbClr val="000000"/>
                </a:solidFill>
              </a:rPr>
              <a:t>임베디드 시스템 </a:t>
            </a:r>
            <a:r>
              <a:rPr lang="en-US" altLang="ko-KR" b="0" dirty="0">
                <a:solidFill>
                  <a:srgbClr val="000000"/>
                </a:solidFill>
              </a:rPr>
              <a:t>-</a:t>
            </a:r>
            <a:r>
              <a:rPr lang="ko-KR" altLang="en-US" b="0" dirty="0">
                <a:solidFill>
                  <a:srgbClr val="000000"/>
                </a:solidFill>
              </a:rPr>
              <a:t>기말 프로젝트</a:t>
            </a:r>
            <a:endParaRPr lang="ko-KR" alt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914892" y="6590183"/>
            <a:ext cx="81407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spc="-5" dirty="0"/>
              <a:t>8</a:t>
            </a:r>
            <a:r>
              <a:rPr spc="-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dirty="0"/>
              <a:t>1</a:t>
            </a:r>
            <a:r>
              <a:rPr lang="en-US" altLang="ko-KR" dirty="0"/>
              <a:t>2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61E835-FDE9-4763-8694-7D9AA5AFD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8474" y="1107292"/>
            <a:ext cx="4329050" cy="57720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7382F3-25C9-4585-BB5F-E41407D8D9E5}"/>
              </a:ext>
            </a:extLst>
          </p:cNvPr>
          <p:cNvSpPr/>
          <p:nvPr/>
        </p:nvSpPr>
        <p:spPr>
          <a:xfrm>
            <a:off x="4486467" y="5044779"/>
            <a:ext cx="650240" cy="36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8D0CE56-B6B7-45B1-A5CE-1514B8983858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217042" y="1958065"/>
            <a:ext cx="3576384" cy="29624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5D5ACA3-0ABC-45E4-992A-BD7316C45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89043" y="3197172"/>
            <a:ext cx="589670" cy="5961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F1DA5-DC92-4BD1-8935-FAE64F0E23AC}"/>
              </a:ext>
            </a:extLst>
          </p:cNvPr>
          <p:cNvSpPr/>
          <p:nvPr/>
        </p:nvSpPr>
        <p:spPr>
          <a:xfrm>
            <a:off x="0" y="0"/>
            <a:ext cx="2438400" cy="76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FF"/>
                </a:solidFill>
                <a:latin typeface="맑은 고딕"/>
                <a:cs typeface="맑은 고딕"/>
              </a:rPr>
              <a:t>2. </a:t>
            </a:r>
            <a:r>
              <a:rPr lang="ko-KR" altLang="en-US" sz="2400" b="1" dirty="0">
                <a:solidFill>
                  <a:srgbClr val="FFFFFF"/>
                </a:solidFill>
                <a:latin typeface="맑은 고딕"/>
                <a:cs typeface="맑은 고딕"/>
              </a:rPr>
              <a:t>사용된 모듈</a:t>
            </a:r>
            <a:endParaRPr lang="ko-KR" altLang="en-US" sz="2400" dirty="0">
              <a:latin typeface="맑은 고딕"/>
              <a:cs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5DDEE-8F58-432D-88B0-58C2761B64E7}"/>
              </a:ext>
            </a:extLst>
          </p:cNvPr>
          <p:cNvSpPr/>
          <p:nvPr/>
        </p:nvSpPr>
        <p:spPr>
          <a:xfrm>
            <a:off x="2438400" y="0"/>
            <a:ext cx="7467599" cy="762000"/>
          </a:xfrm>
          <a:prstGeom prst="rect">
            <a:avLst/>
          </a:prstGeom>
          <a:solidFill>
            <a:srgbClr val="4A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맑은 고딕"/>
                <a:cs typeface="맑은 고딕"/>
              </a:rPr>
              <a:t>사용된 디바이스 드라이버 기능 정의</a:t>
            </a:r>
          </a:p>
        </p:txBody>
      </p:sp>
    </p:spTree>
    <p:extLst>
      <p:ext uri="{BB962C8B-B14F-4D97-AF65-F5344CB8AC3E}">
        <p14:creationId xmlns:p14="http://schemas.microsoft.com/office/powerpoint/2010/main" val="92693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463</Words>
  <Application>Microsoft Office PowerPoint</Application>
  <PresentationFormat>A4 용지(210x297mm)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Impact</vt:lpstr>
      <vt:lpstr>Wingdings</vt:lpstr>
      <vt:lpstr>Office Theme</vt:lpstr>
      <vt:lpstr>임베디드 시스템</vt:lpstr>
      <vt:lpstr>1. 환경 구축   2. 사용된 모듈   3. GUI   4. 참고 자료 및 출처   5. Q&amp;A</vt:lpstr>
      <vt:lpstr>1. 환경 구축</vt:lpstr>
      <vt:lpstr>1. 환경 구축</vt:lpstr>
      <vt:lpstr>1. 환경 구축</vt:lpstr>
      <vt:lpstr>1. 환경 구축</vt:lpstr>
      <vt:lpstr>1. 환경 구축</vt:lpstr>
      <vt:lpstr>PowerPoint 프레젠테이션</vt:lpstr>
      <vt:lpstr>PowerPoint 프레젠테이션</vt:lpstr>
      <vt:lpstr>PowerPoint 프레젠테이션</vt:lpstr>
      <vt:lpstr>1. 환경 구축</vt:lpstr>
      <vt:lpstr>1. 환경 구축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</dc:title>
  <cp:lastModifiedBy>김 재훈</cp:lastModifiedBy>
  <cp:revision>31</cp:revision>
  <dcterms:created xsi:type="dcterms:W3CDTF">2019-12-16T11:23:54Z</dcterms:created>
  <dcterms:modified xsi:type="dcterms:W3CDTF">2019-12-16T13:45:40Z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2019-11-07T00:00:00Z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2019-12-16T00:00:00Z</vt:filetime>
  </property>
</Properties>
</file>