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38"/>
  </p:notesMasterIdLst>
  <p:sldIdLst>
    <p:sldId id="256" r:id="rId5"/>
    <p:sldId id="258" r:id="rId6"/>
    <p:sldId id="285" r:id="rId7"/>
    <p:sldId id="286" r:id="rId8"/>
    <p:sldId id="287" r:id="rId9"/>
    <p:sldId id="289" r:id="rId10"/>
    <p:sldId id="288" r:id="rId11"/>
    <p:sldId id="290" r:id="rId12"/>
    <p:sldId id="293" r:id="rId13"/>
    <p:sldId id="291" r:id="rId14"/>
    <p:sldId id="294" r:id="rId15"/>
    <p:sldId id="295" r:id="rId16"/>
    <p:sldId id="292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284" r:id="rId37"/>
  </p:sldIdLst>
  <p:sldSz cx="12192000" cy="6858000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나눔스퀘어_ac Bold" panose="020B0600000101010101" pitchFamily="50" charset="-127"/>
      <p:bold r:id="rId40"/>
    </p:embeddedFont>
    <p:embeddedFont>
      <p:font typeface="나눔스퀘어_ac ExtraBold" panose="020B0600000101010101" pitchFamily="50" charset="-127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위메프 SemiBold" panose="020B0600000101010101" pitchFamily="50" charset="-127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CCFFFF"/>
    <a:srgbClr val="ECF3FA"/>
    <a:srgbClr val="0192FF"/>
    <a:srgbClr val="FFFFFF"/>
    <a:srgbClr val="EAEAEA"/>
    <a:srgbClr val="A50021"/>
    <a:srgbClr val="CC9900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2DF9C-6084-4E83-9894-C80E2B778DB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37FB-1470-4A47-BAD0-CD29664307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B228-EB1B-420C-9E45-B5FB9ED30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1EBE6-398B-4ED4-9F1E-6DE1B8F3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E9216-AFD8-4A97-98C2-5EC57E66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D52-7547-4E77-AA1E-20176C3693A5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61324-8C43-4051-B8AF-E822E2AE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EC9CC-373D-4A01-9409-C71ED4D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2F40A-C747-4ABD-B57A-6361176C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D6A3-7C5C-4468-A724-9BE785B7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B99E0-2567-4500-BB28-12A4D2F6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8E3A-AECD-4EE7-8088-C5C177DD7E5D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C9B4-F2D2-433E-8B0F-08CBD911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E1165-C400-44CF-B14D-4560377E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1170B-F1DC-4CFE-AEEF-678825F49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ED3CA-C2DC-455F-9AA1-E641DB6A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DF864-9D81-4016-9BC8-C1C0E413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EB9C-156B-4B2A-BC8B-6DEE6866E318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CC1E9-9A74-41D1-B954-9EAC457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2CDC-7A0F-42E8-A1FB-434DC4A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0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9F2B5-850A-4F48-822E-2082515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F69CA-8D2A-40EB-A842-31382546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2552B-5698-440E-BEAB-8BFA50E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B453-B902-45AC-AEF4-CF9731C611F3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D9016-CE54-4B1F-A3DF-42E66096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F5792-473B-49FA-9129-1B1E68D7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7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B7EE0-0E5B-4312-B47D-04E6AA0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E4648-17C9-4C8B-8418-AE234142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0FF2-D455-4944-82A9-B6FF132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907-7E87-4611-87DD-F6EA3D85BC29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F0262-878B-46D1-BEEA-E59DD3D9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74E80-E2A1-4127-BC3C-9B42A6EE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11485-EC98-4EF1-8380-0C75DDF8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5644C-0D84-48AE-9F67-FF7E8DF0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C5479-DC42-4659-9522-777F38FD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9D194-8D3E-4C89-9110-D7E810B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6C2-24E5-4917-854E-08818BD84CD5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C0E91E-A475-4A28-A9F1-BDF4CB57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8985-AB66-4FEF-87BD-48B195A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9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94A7-D321-4706-B2BF-8A5E210F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BE5C7-D417-47FD-8C64-6B426DF5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F8CFB1-977C-4459-B1DE-39F6A8C6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91854B-9048-41C9-9AAE-3B4F9DF0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13E41E-4A37-46F9-A4C5-31A42B5AE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B9C24-CC8B-4939-9942-BD48F57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7897-646A-4E2F-97DA-D9B4528E8566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9C569-2529-4FBD-BB9E-B3F548E2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BAE79D-8133-484A-B6D0-62E1EE6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DFD6-DE84-4682-A0D5-AF6569C3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E0BB1-A3EA-4443-BE03-E3D16FEB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280D-CF91-4679-9743-62E92AA06183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6027AD-589E-42A9-8487-1F80B6D0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35EF9-902C-4FC1-B466-7A731CB3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62257-6F74-4359-80CA-BDB9D578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A9CA-B5DE-42A4-B77F-DC93A897BC43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7DC70-4CB7-4EC1-A5A4-089B60A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C591A-5E1A-4591-8512-9EB1E210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8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2961B-2971-413B-A13A-D84163F1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19E96-6475-4CEA-9B60-28AEFD91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1977-3488-48B0-A761-DE60C8F0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139C-DFE4-4065-B300-C4C775A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9275-00DC-4245-BC26-DAA5BBE7F2FF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AB581-16F7-40DC-9B76-10EAC24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50DF0-4391-481A-8036-E8AE8565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6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15DAC-1B97-4A4B-86FF-A89CE2A6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85AF60-5C97-49F2-978A-BD4F2B2B2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7A481-03AA-4A58-A72C-4F66FFB9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7DF6A-F227-49FF-ACC4-13F884B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1EE-3537-469F-8453-BEBAFBB69830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BFF88-F69B-40EF-85B8-C66630E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4B81D-4342-4730-8BB0-507F32EF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7AF719-EDB6-44D0-9514-6A634247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51F41-2729-4C74-9E24-5032D0D7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1F299-E8D2-4969-B92A-D41E4A048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6A12-5737-4B5D-8299-59338D3C4D0E}" type="datetime1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07C20-E1E6-4A6A-A8A2-FA5675246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6091-355F-46C0-8B1B-1AA408D4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C7D8E-6ED1-45E5-8717-E09D689C9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1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cmicpc.net/problem/146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6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www.acmicpc.net/problem/146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cmicpc.net/problem/257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7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cmicpc.net/problem/257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cmicpc.net/problem/114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4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cmicpc.net/problem/1105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05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05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acmicpc.net/problem/2131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131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cmicpc.net/problem/1166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66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2A2581-973F-4C16-B39F-9688AFEE9021}"/>
              </a:ext>
            </a:extLst>
          </p:cNvPr>
          <p:cNvCxnSpPr>
            <a:cxnSpLocks/>
          </p:cNvCxnSpPr>
          <p:nvPr/>
        </p:nvCxnSpPr>
        <p:spPr>
          <a:xfrm>
            <a:off x="2156012" y="2286001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FDDB71-E2F6-42AB-9255-D03C5E146F9C}"/>
              </a:ext>
            </a:extLst>
          </p:cNvPr>
          <p:cNvSpPr txBox="1"/>
          <p:nvPr/>
        </p:nvSpPr>
        <p:spPr>
          <a:xfrm>
            <a:off x="3623206" y="2785202"/>
            <a:ext cx="4820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동적 계획법 </a:t>
            </a:r>
            <a:r>
              <a:rPr lang="en-US" altLang="ko-KR" sz="50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(DP)</a:t>
            </a:r>
            <a:endParaRPr lang="ko-KR" altLang="en-US" sz="5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986157D-937C-4850-B999-6DAA5561018A}"/>
              </a:ext>
            </a:extLst>
          </p:cNvPr>
          <p:cNvCxnSpPr>
            <a:cxnSpLocks/>
          </p:cNvCxnSpPr>
          <p:nvPr/>
        </p:nvCxnSpPr>
        <p:spPr>
          <a:xfrm>
            <a:off x="2156012" y="4146176"/>
            <a:ext cx="7844118" cy="0"/>
          </a:xfrm>
          <a:prstGeom prst="line">
            <a:avLst/>
          </a:prstGeom>
          <a:ln w="57150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0B13ED-88E4-480D-90B4-A87D063D392B}"/>
              </a:ext>
            </a:extLst>
          </p:cNvPr>
          <p:cNvSpPr txBox="1"/>
          <p:nvPr/>
        </p:nvSpPr>
        <p:spPr>
          <a:xfrm>
            <a:off x="2291881" y="1469251"/>
            <a:ext cx="7482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</a:t>
            </a:r>
            <a:r>
              <a:rPr lang="ko-KR" altLang="en-US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신촌 연합 여름캠프 </a:t>
            </a:r>
            <a:r>
              <a:rPr lang="ko-KR" altLang="en-US" sz="2500" err="1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초급반</a:t>
            </a:r>
            <a:r>
              <a:rPr lang="ko-KR" altLang="en-US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 </a:t>
            </a:r>
            <a:r>
              <a:rPr lang="en-US" altLang="ko-KR" sz="2500" dirty="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</a:t>
            </a:r>
            <a:r>
              <a:rPr lang="ko-KR" altLang="en-US" sz="2500">
                <a:solidFill>
                  <a:srgbClr val="159D4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회차</a:t>
            </a:r>
            <a:endParaRPr lang="en-US" altLang="ko-KR" sz="2500" dirty="0">
              <a:solidFill>
                <a:srgbClr val="159D4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B3628-6C47-4744-99C4-249081B25D6D}"/>
              </a:ext>
            </a:extLst>
          </p:cNvPr>
          <p:cNvSpPr txBox="1"/>
          <p:nvPr/>
        </p:nvSpPr>
        <p:spPr>
          <a:xfrm>
            <a:off x="8757396" y="5284012"/>
            <a:ext cx="298524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서강대학교 박재형 </a:t>
            </a:r>
          </a:p>
        </p:txBody>
      </p:sp>
    </p:spTree>
    <p:extLst>
      <p:ext uri="{BB962C8B-B14F-4D97-AF65-F5344CB8AC3E}">
        <p14:creationId xmlns:p14="http://schemas.microsoft.com/office/powerpoint/2010/main" val="342159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DP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주의할 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13B0-1811-46C9-A63A-EB82FEBB5D1E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순환 구조가 존재하지 않아야 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6CB5F-C14D-4903-A4BC-EB02CE59C9EC}"/>
              </a:ext>
            </a:extLst>
          </p:cNvPr>
          <p:cNvSpPr txBox="1"/>
          <p:nvPr/>
        </p:nvSpPr>
        <p:spPr>
          <a:xfrm>
            <a:off x="1009650" y="270699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Base Case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8F5C3-BC11-47B8-AF26-7537B6C438CC}"/>
              </a:ext>
            </a:extLst>
          </p:cNvPr>
          <p:cNvSpPr txBox="1"/>
          <p:nvPr/>
        </p:nvSpPr>
        <p:spPr>
          <a:xfrm>
            <a:off x="1009650" y="342832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 부분 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31BD7-0618-44A5-8789-B62D3E7F21EB}"/>
              </a:ext>
            </a:extLst>
          </p:cNvPr>
          <p:cNvSpPr txBox="1"/>
          <p:nvPr/>
        </p:nvSpPr>
        <p:spPr>
          <a:xfrm>
            <a:off x="1194209" y="3936430"/>
            <a:ext cx="55648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문제의 최적해가 부분 문제의 최적해를 포함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95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8926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283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Top-Down vs Bottom-Up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13B0-1811-46C9-A63A-EB82FEBB5D1E}"/>
              </a:ext>
            </a:extLst>
          </p:cNvPr>
          <p:cNvSpPr txBox="1"/>
          <p:nvPr/>
        </p:nvSpPr>
        <p:spPr>
          <a:xfrm>
            <a:off x="934149" y="1859835"/>
            <a:ext cx="190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&lt;Top-Down&gt;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45A86-2B57-4B67-9A7E-C134F2C425D6}"/>
              </a:ext>
            </a:extLst>
          </p:cNvPr>
          <p:cNvSpPr txBox="1"/>
          <p:nvPr/>
        </p:nvSpPr>
        <p:spPr>
          <a:xfrm>
            <a:off x="6764498" y="1826279"/>
            <a:ext cx="190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&lt;Bottom-Up&gt;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F197-3BD2-4AA1-A381-6733CA18FEB0}"/>
              </a:ext>
            </a:extLst>
          </p:cNvPr>
          <p:cNvSpPr txBox="1"/>
          <p:nvPr/>
        </p:nvSpPr>
        <p:spPr>
          <a:xfrm>
            <a:off x="796984" y="2793002"/>
            <a:ext cx="203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재귀 호출 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BCB45-BE5F-421B-A152-2A98B308B25C}"/>
              </a:ext>
            </a:extLst>
          </p:cNvPr>
          <p:cNvSpPr txBox="1"/>
          <p:nvPr/>
        </p:nvSpPr>
        <p:spPr>
          <a:xfrm>
            <a:off x="6627333" y="2759446"/>
            <a:ext cx="203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반복문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0B79F-836E-4E1E-952B-C1C1F936F179}"/>
              </a:ext>
            </a:extLst>
          </p:cNvPr>
          <p:cNvSpPr txBox="1"/>
          <p:nvPr/>
        </p:nvSpPr>
        <p:spPr>
          <a:xfrm>
            <a:off x="796983" y="3505282"/>
            <a:ext cx="57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큰 문제에서 필요한 부분 문제들을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호출해나가는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6741E-263E-4D08-AF99-DFD651944CEB}"/>
              </a:ext>
            </a:extLst>
          </p:cNvPr>
          <p:cNvSpPr txBox="1"/>
          <p:nvPr/>
        </p:nvSpPr>
        <p:spPr>
          <a:xfrm>
            <a:off x="6627333" y="3505282"/>
            <a:ext cx="462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제일 작은 부분문제부터 답을 구해가는 방식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D9F84-DDEC-49DD-867F-F2CC237A4C96}"/>
              </a:ext>
            </a:extLst>
          </p:cNvPr>
          <p:cNvSpPr txBox="1"/>
          <p:nvPr/>
        </p:nvSpPr>
        <p:spPr>
          <a:xfrm>
            <a:off x="796983" y="4217722"/>
            <a:ext cx="577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상대적으로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DP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식을 이해하기 쉽다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21E73-6526-4980-B8A1-DEE2ABFE87B5}"/>
              </a:ext>
            </a:extLst>
          </p:cNvPr>
          <p:cNvSpPr txBox="1"/>
          <p:nvPr/>
        </p:nvSpPr>
        <p:spPr>
          <a:xfrm>
            <a:off x="6627333" y="4217722"/>
            <a:ext cx="405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상대적으로 메모리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시간이 작다</a:t>
            </a:r>
          </a:p>
        </p:txBody>
      </p:sp>
    </p:spTree>
    <p:extLst>
      <p:ext uri="{BB962C8B-B14F-4D97-AF65-F5344CB8AC3E}">
        <p14:creationId xmlns:p14="http://schemas.microsoft.com/office/powerpoint/2010/main" val="351864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08926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42837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Top-Down vs Bottom-Up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4A7A2C-D68B-420C-A5BD-459F8E21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3" y="2683988"/>
            <a:ext cx="4838700" cy="2762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72255C-D351-4D95-8A48-51EB7F54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03" y="2622935"/>
            <a:ext cx="3924300" cy="1076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3254690-09A1-4730-BB90-492B9EBEB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103" y="3952931"/>
            <a:ext cx="3895725" cy="1362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7D7FDF-D3DA-447D-A806-6EB3C757799D}"/>
              </a:ext>
            </a:extLst>
          </p:cNvPr>
          <p:cNvSpPr txBox="1"/>
          <p:nvPr/>
        </p:nvSpPr>
        <p:spPr>
          <a:xfrm>
            <a:off x="934149" y="1859835"/>
            <a:ext cx="190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&lt;Top-Down&gt;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AB82F-EF9C-4736-8A58-D79DA8436E49}"/>
              </a:ext>
            </a:extLst>
          </p:cNvPr>
          <p:cNvSpPr txBox="1"/>
          <p:nvPr/>
        </p:nvSpPr>
        <p:spPr>
          <a:xfrm>
            <a:off x="6764498" y="1826279"/>
            <a:ext cx="190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&lt;Bottom-Up&gt;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27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복잡도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13B0-1811-46C9-A63A-EB82FEBB5D1E}"/>
              </a:ext>
            </a:extLst>
          </p:cNvPr>
          <p:cNvSpPr txBox="1"/>
          <p:nvPr/>
        </p:nvSpPr>
        <p:spPr>
          <a:xfrm>
            <a:off x="1009650" y="179591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Bottom-Up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경우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반복문의 연산 횟수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DFCF5-6559-45A6-B3EA-4BDCEBC08B58}"/>
              </a:ext>
            </a:extLst>
          </p:cNvPr>
          <p:cNvSpPr txBox="1"/>
          <p:nvPr/>
        </p:nvSpPr>
        <p:spPr>
          <a:xfrm>
            <a:off x="1009650" y="2444094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Top-Down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경우는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486BD-57DE-4F41-8203-FABD274F217B}"/>
              </a:ext>
            </a:extLst>
          </p:cNvPr>
          <p:cNvSpPr txBox="1"/>
          <p:nvPr/>
        </p:nvSpPr>
        <p:spPr>
          <a:xfrm>
            <a:off x="1320043" y="302889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DP Table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크기 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 칸을 계산하는데 걸리는 시간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82302-0C7D-49B0-85CA-82520441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88" y="3825928"/>
            <a:ext cx="4667250" cy="2228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9E44C4-2041-40FB-B1AE-AEF8ED211AED}"/>
              </a:ext>
            </a:extLst>
          </p:cNvPr>
          <p:cNvSpPr txBox="1"/>
          <p:nvPr/>
        </p:nvSpPr>
        <p:spPr>
          <a:xfrm>
            <a:off x="1009650" y="3689187"/>
            <a:ext cx="77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7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DP Tips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13B0-1811-46C9-A63A-EB82FEBB5D1E}"/>
              </a:ext>
            </a:extLst>
          </p:cNvPr>
          <p:cNvSpPr txBox="1"/>
          <p:nvPr/>
        </p:nvSpPr>
        <p:spPr>
          <a:xfrm>
            <a:off x="1009650" y="184305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참조형 변수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(Reference variable)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BE95-6450-46EE-9A2B-8A829A1D5D70}"/>
              </a:ext>
            </a:extLst>
          </p:cNvPr>
          <p:cNvSpPr txBox="1"/>
          <p:nvPr/>
        </p:nvSpPr>
        <p:spPr>
          <a:xfrm>
            <a:off x="1328431" y="2502146"/>
            <a:ext cx="347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]&amp; 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참조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변수명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변수명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D26120-BD96-4EB8-B5F1-D4B4833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03" y="3730545"/>
            <a:ext cx="5564842" cy="19134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3C00E3-E936-4372-866F-00F495BB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09" y="3699897"/>
            <a:ext cx="3709900" cy="19747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D06A51-E756-42A3-A2B5-461834DBA20D}"/>
              </a:ext>
            </a:extLst>
          </p:cNvPr>
          <p:cNvSpPr txBox="1"/>
          <p:nvPr/>
        </p:nvSpPr>
        <p:spPr>
          <a:xfrm>
            <a:off x="719056" y="3287416"/>
            <a:ext cx="670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4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DP Tips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13B0-1811-46C9-A63A-EB82FEBB5D1E}"/>
              </a:ext>
            </a:extLst>
          </p:cNvPr>
          <p:cNvSpPr txBox="1"/>
          <p:nvPr/>
        </p:nvSpPr>
        <p:spPr>
          <a:xfrm>
            <a:off x="1009650" y="179776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When use DP? &gt; 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예시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4BC9A-4225-46CC-B96A-19BD1927AF55}"/>
              </a:ext>
            </a:extLst>
          </p:cNvPr>
          <p:cNvSpPr txBox="1"/>
          <p:nvPr/>
        </p:nvSpPr>
        <p:spPr>
          <a:xfrm>
            <a:off x="1009650" y="246880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Naive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시간복잡도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FAC19-EC91-4B5A-91D6-35B1EA83A9FF}"/>
              </a:ext>
            </a:extLst>
          </p:cNvPr>
          <p:cNvSpPr txBox="1"/>
          <p:nvPr/>
        </p:nvSpPr>
        <p:spPr>
          <a:xfrm>
            <a:off x="1236152" y="3139849"/>
            <a:ext cx="556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O(N!) (ex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일렬로 나열하기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9B09F6-603E-40E7-B053-8E0BF1EA2077}"/>
                  </a:ext>
                </a:extLst>
              </p:cNvPr>
              <p:cNvSpPr txBox="1"/>
              <p:nvPr/>
            </p:nvSpPr>
            <p:spPr>
              <a:xfrm>
                <a:off x="1236152" y="3677076"/>
                <a:ext cx="5564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_ac Bold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 (ex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모든 부분집합 고려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9B09F6-603E-40E7-B053-8E0BF1EA2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52" y="3677076"/>
                <a:ext cx="5564842" cy="369332"/>
              </a:xfrm>
              <a:prstGeom prst="rect">
                <a:avLst/>
              </a:prstGeom>
              <a:blipFill>
                <a:blip r:embed="rId2"/>
                <a:stretch>
                  <a:fillRect l="-767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9BD1F2A-C21E-49B9-9817-60A80A63FD81}"/>
              </a:ext>
            </a:extLst>
          </p:cNvPr>
          <p:cNvSpPr txBox="1"/>
          <p:nvPr/>
        </p:nvSpPr>
        <p:spPr>
          <a:xfrm>
            <a:off x="1009650" y="442487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경우의 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04349-0920-453C-8E22-81562C3DBC6A}"/>
              </a:ext>
            </a:extLst>
          </p:cNvPr>
          <p:cNvSpPr txBox="1"/>
          <p:nvPr/>
        </p:nvSpPr>
        <p:spPr>
          <a:xfrm>
            <a:off x="1009650" y="5232294"/>
            <a:ext cx="2734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“~~ 1000000007</a:t>
            </a: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나눈 나머지를 </a:t>
            </a:r>
            <a:r>
              <a:rPr lang="ko-KR" altLang="en-US" sz="1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구하시오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3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DP Tips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013B0-1811-46C9-A63A-EB82FEBB5D1E}"/>
              </a:ext>
            </a:extLst>
          </p:cNvPr>
          <p:cNvSpPr txBox="1"/>
          <p:nvPr/>
        </p:nvSpPr>
        <p:spPr>
          <a:xfrm>
            <a:off x="1009650" y="179776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 How to use DP? &gt;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4BC9A-4225-46CC-B96A-19BD1927AF55}"/>
              </a:ext>
            </a:extLst>
          </p:cNvPr>
          <p:cNvSpPr txBox="1"/>
          <p:nvPr/>
        </p:nvSpPr>
        <p:spPr>
          <a:xfrm>
            <a:off x="1009649" y="3224304"/>
            <a:ext cx="691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DP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해결 가능한 문제인지 파악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(ex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 문제로 나뉘어지는가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588FF-8965-434B-9862-0610A43392F4}"/>
              </a:ext>
            </a:extLst>
          </p:cNvPr>
          <p:cNvSpPr txBox="1"/>
          <p:nvPr/>
        </p:nvSpPr>
        <p:spPr>
          <a:xfrm>
            <a:off x="1009649" y="3943370"/>
            <a:ext cx="691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DP table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상태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(status)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표현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5AA5F-E930-4F94-8F46-F7FEC480A175}"/>
              </a:ext>
            </a:extLst>
          </p:cNvPr>
          <p:cNvSpPr txBox="1"/>
          <p:nvPr/>
        </p:nvSpPr>
        <p:spPr>
          <a:xfrm>
            <a:off x="1009649" y="4662436"/>
            <a:ext cx="691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(status)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간의 관계식 구하기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점화식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구하기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C14F6-E722-4968-90AB-931302C780EF}"/>
              </a:ext>
            </a:extLst>
          </p:cNvPr>
          <p:cNvSpPr txBox="1"/>
          <p:nvPr/>
        </p:nvSpPr>
        <p:spPr>
          <a:xfrm>
            <a:off x="1009649" y="5381502"/>
            <a:ext cx="691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Top-down or Bottom-up 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기저 사례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(Base case)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설정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AF15D-068B-4D76-8AB7-DFE8E90FE9A8}"/>
              </a:ext>
            </a:extLst>
          </p:cNvPr>
          <p:cNvSpPr txBox="1"/>
          <p:nvPr/>
        </p:nvSpPr>
        <p:spPr>
          <a:xfrm>
            <a:off x="1009649" y="2502469"/>
            <a:ext cx="6918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Naive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계산 → 중복이 발생하는가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1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1463 (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1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로 만들기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E75652-E748-4E9A-AABE-B5B0BA6E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1" y="1845316"/>
            <a:ext cx="8343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9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1463 (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1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로 만들기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FBEDC-9F40-44FD-8DB0-7A3BB026A152}"/>
              </a:ext>
            </a:extLst>
          </p:cNvPr>
          <p:cNvSpPr txBox="1"/>
          <p:nvPr/>
        </p:nvSpPr>
        <p:spPr>
          <a:xfrm>
            <a:off x="833481" y="270748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 부분 구조를 만족하는가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927D0-798B-43CC-8F44-21162406C669}"/>
              </a:ext>
            </a:extLst>
          </p:cNvPr>
          <p:cNvSpPr txBox="1"/>
          <p:nvPr/>
        </p:nvSpPr>
        <p:spPr>
          <a:xfrm>
            <a:off x="833481" y="349145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(status)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6EBE4-6022-445C-92B5-BCE4FBC9231B}"/>
              </a:ext>
            </a:extLst>
          </p:cNvPr>
          <p:cNvSpPr txBox="1"/>
          <p:nvPr/>
        </p:nvSpPr>
        <p:spPr>
          <a:xfrm>
            <a:off x="833481" y="427541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점화식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A9C18-0A33-4079-9A94-B63D9C71D161}"/>
              </a:ext>
            </a:extLst>
          </p:cNvPr>
          <p:cNvSpPr txBox="1"/>
          <p:nvPr/>
        </p:nvSpPr>
        <p:spPr>
          <a:xfrm>
            <a:off x="833481" y="505938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기저 사례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(Base case)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A2E16-BB22-46CF-8CCD-61E1055E735C}"/>
              </a:ext>
            </a:extLst>
          </p:cNvPr>
          <p:cNvSpPr txBox="1"/>
          <p:nvPr/>
        </p:nvSpPr>
        <p:spPr>
          <a:xfrm>
            <a:off x="833481" y="1923524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Naive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계산 → 중복이 발생하는가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020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19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1463 (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1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로 만들기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3D6B8-5D2C-406B-A865-E87939EB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" y="2411982"/>
            <a:ext cx="4781929" cy="35765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ABB2C1-9A80-47E9-B351-3532DB8E0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04" y="1612530"/>
            <a:ext cx="1742078" cy="6168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8DAA7D-755E-423B-B1BE-C6845DAD4649}"/>
              </a:ext>
            </a:extLst>
          </p:cNvPr>
          <p:cNvSpPr txBox="1"/>
          <p:nvPr/>
        </p:nvSpPr>
        <p:spPr>
          <a:xfrm>
            <a:off x="925760" y="1676863"/>
            <a:ext cx="166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[Top-Down]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271C56-2762-4D03-851F-28570D0BD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294" y="2411982"/>
            <a:ext cx="5137083" cy="24847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F7C70F-1CCE-4463-AE59-CFE15C5E4C3F}"/>
              </a:ext>
            </a:extLst>
          </p:cNvPr>
          <p:cNvSpPr txBox="1"/>
          <p:nvPr/>
        </p:nvSpPr>
        <p:spPr>
          <a:xfrm>
            <a:off x="5943294" y="1676863"/>
            <a:ext cx="166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[Bottom-Up]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0B19D80-DB3E-4532-969D-9CD90D2F0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9327" y="1573273"/>
            <a:ext cx="1981200" cy="6953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D6E38AA-7840-440C-8F6F-B94065FFA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448" y="5000494"/>
            <a:ext cx="4781928" cy="1311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52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동적 계획법이란</a:t>
            </a:r>
            <a:r>
              <a:rPr lang="en-US" altLang="ko-KR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1A1EF-CB82-43BF-B6A4-77E57947825E}"/>
              </a:ext>
            </a:extLst>
          </p:cNvPr>
          <p:cNvSpPr txBox="1"/>
          <p:nvPr/>
        </p:nvSpPr>
        <p:spPr>
          <a:xfrm>
            <a:off x="1009650" y="272120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큰 문제를 작은 부분 문제들로 나누어 푸는 방법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49D22-F7DB-42A3-9EDD-74D77C923BEB}"/>
              </a:ext>
            </a:extLst>
          </p:cNvPr>
          <p:cNvSpPr txBox="1"/>
          <p:nvPr/>
        </p:nvSpPr>
        <p:spPr>
          <a:xfrm>
            <a:off x="1009650" y="345076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점화식 세우기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FE753-F73E-4098-A385-122C9A9EFFDF}"/>
              </a:ext>
            </a:extLst>
          </p:cNvPr>
          <p:cNvSpPr txBox="1"/>
          <p:nvPr/>
        </p:nvSpPr>
        <p:spPr>
          <a:xfrm>
            <a:off x="1009650" y="4186299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메모이제이션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Memoization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기법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Dynamic Programming (DP)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7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2579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계단 오르기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1B5479-D251-4439-A637-CCDB984D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4" y="1632146"/>
            <a:ext cx="8630589" cy="43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2579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계단 오르기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5681240-1046-44C4-8D12-CF7BC2AA135F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1F087D-ABEE-4CCC-B378-CB800CD89B65}"/>
              </a:ext>
            </a:extLst>
          </p:cNvPr>
          <p:cNvSpPr txBox="1"/>
          <p:nvPr/>
        </p:nvSpPr>
        <p:spPr>
          <a:xfrm>
            <a:off x="833481" y="270748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 부분 구조를 만족하는가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BADF3-82D7-4426-9C85-AB9FE3EBEA99}"/>
              </a:ext>
            </a:extLst>
          </p:cNvPr>
          <p:cNvSpPr txBox="1"/>
          <p:nvPr/>
        </p:nvSpPr>
        <p:spPr>
          <a:xfrm>
            <a:off x="833481" y="349145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(status)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A7556-41BB-4632-B838-E6BF33A84F9C}"/>
              </a:ext>
            </a:extLst>
          </p:cNvPr>
          <p:cNvSpPr txBox="1"/>
          <p:nvPr/>
        </p:nvSpPr>
        <p:spPr>
          <a:xfrm>
            <a:off x="833481" y="427541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점화식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C650EB-68C8-44CC-9BC7-816E9D26CA41}"/>
              </a:ext>
            </a:extLst>
          </p:cNvPr>
          <p:cNvSpPr txBox="1"/>
          <p:nvPr/>
        </p:nvSpPr>
        <p:spPr>
          <a:xfrm>
            <a:off x="833481" y="505938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기저 사례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(Base case)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3E5823-6CD8-4AB5-9030-4251565EBA11}"/>
              </a:ext>
            </a:extLst>
          </p:cNvPr>
          <p:cNvSpPr txBox="1"/>
          <p:nvPr/>
        </p:nvSpPr>
        <p:spPr>
          <a:xfrm>
            <a:off x="833481" y="1923524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Naive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계산 → 중복이 발생하는가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2987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2579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계단 오르기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961FCB-16F9-459D-90FB-6D4DE1CA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96" y="2427058"/>
            <a:ext cx="5020722" cy="26348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8937DC-AF97-4C31-9D47-77D9120A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07" y="2427058"/>
            <a:ext cx="5339593" cy="3524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9649E5-58A2-473F-8599-36B2A628CA98}"/>
              </a:ext>
            </a:extLst>
          </p:cNvPr>
          <p:cNvSpPr txBox="1"/>
          <p:nvPr/>
        </p:nvSpPr>
        <p:spPr>
          <a:xfrm>
            <a:off x="925760" y="1676863"/>
            <a:ext cx="166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[Top-Down]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11154-DB43-4790-B9A7-9B36BF886887}"/>
              </a:ext>
            </a:extLst>
          </p:cNvPr>
          <p:cNvSpPr txBox="1"/>
          <p:nvPr/>
        </p:nvSpPr>
        <p:spPr>
          <a:xfrm>
            <a:off x="6519096" y="1676863"/>
            <a:ext cx="166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[Bottom-Up]</a:t>
            </a:r>
          </a:p>
        </p:txBody>
      </p:sp>
    </p:spTree>
    <p:extLst>
      <p:ext uri="{BB962C8B-B14F-4D97-AF65-F5344CB8AC3E}">
        <p14:creationId xmlns:p14="http://schemas.microsoft.com/office/powerpoint/2010/main" val="222027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1149 (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RGB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거리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19B44B-0F52-4017-B7A2-557D6ED3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0" y="1810750"/>
            <a:ext cx="9182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359422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3360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1149 (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RGB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거리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E35F7-9B0F-4454-824E-892F496B4196}"/>
              </a:ext>
            </a:extLst>
          </p:cNvPr>
          <p:cNvSpPr txBox="1"/>
          <p:nvPr/>
        </p:nvSpPr>
        <p:spPr>
          <a:xfrm>
            <a:off x="833481" y="270748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 부분 구조를 만족하는가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39143-3B7A-44C0-B3FC-062925F9C0C8}"/>
              </a:ext>
            </a:extLst>
          </p:cNvPr>
          <p:cNvSpPr txBox="1"/>
          <p:nvPr/>
        </p:nvSpPr>
        <p:spPr>
          <a:xfrm>
            <a:off x="833481" y="349145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(status)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98E47-7176-467F-A154-14D360C4B033}"/>
              </a:ext>
            </a:extLst>
          </p:cNvPr>
          <p:cNvSpPr txBox="1"/>
          <p:nvPr/>
        </p:nvSpPr>
        <p:spPr>
          <a:xfrm>
            <a:off x="833481" y="427541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점화식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62E9D-332A-4B5B-A6F3-9BA0FBBE5E4F}"/>
              </a:ext>
            </a:extLst>
          </p:cNvPr>
          <p:cNvSpPr txBox="1"/>
          <p:nvPr/>
        </p:nvSpPr>
        <p:spPr>
          <a:xfrm>
            <a:off x="833481" y="505938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기저 사례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AB6AE-7B86-49F7-B6C1-B518D1E06E35}"/>
              </a:ext>
            </a:extLst>
          </p:cNvPr>
          <p:cNvSpPr txBox="1"/>
          <p:nvPr/>
        </p:nvSpPr>
        <p:spPr>
          <a:xfrm>
            <a:off x="833481" y="1923524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Naive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계산 → 중복이 발생하는가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27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549861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11053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가장 긴 증가하는 부분 수열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611A6B-76AD-4B85-B9F4-EE0D48805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3" y="2062972"/>
            <a:ext cx="87153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6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549861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94E14A-0E15-423E-9404-DFB7D0850A69}"/>
              </a:ext>
            </a:extLst>
          </p:cNvPr>
          <p:cNvSpPr txBox="1"/>
          <p:nvPr/>
        </p:nvSpPr>
        <p:spPr>
          <a:xfrm>
            <a:off x="1009650" y="2108081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Longest Increasing Subsequence (LIS)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FCAF3-A125-48A4-BEB1-2509932F2924}"/>
              </a:ext>
            </a:extLst>
          </p:cNvPr>
          <p:cNvSpPr txBox="1"/>
          <p:nvPr/>
        </p:nvSpPr>
        <p:spPr>
          <a:xfrm>
            <a:off x="1009650" y="296235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O(N  ) / O(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NlogN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4AFFF-DE7A-4E01-B566-F77AB420910C}"/>
              </a:ext>
            </a:extLst>
          </p:cNvPr>
          <p:cNvSpPr txBox="1"/>
          <p:nvPr/>
        </p:nvSpPr>
        <p:spPr>
          <a:xfrm>
            <a:off x="1630435" y="2957876"/>
            <a:ext cx="290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51352D0-170C-4AB4-B05C-E8BE19FD5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1009"/>
              </p:ext>
            </p:extLst>
          </p:nvPr>
        </p:nvGraphicFramePr>
        <p:xfrm>
          <a:off x="1205630" y="3990297"/>
          <a:ext cx="4054596" cy="588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766">
                  <a:extLst>
                    <a:ext uri="{9D8B030D-6E8A-4147-A177-3AD203B41FA5}">
                      <a16:colId xmlns:a16="http://schemas.microsoft.com/office/drawing/2014/main" val="260001844"/>
                    </a:ext>
                  </a:extLst>
                </a:gridCol>
                <a:gridCol w="675766">
                  <a:extLst>
                    <a:ext uri="{9D8B030D-6E8A-4147-A177-3AD203B41FA5}">
                      <a16:colId xmlns:a16="http://schemas.microsoft.com/office/drawing/2014/main" val="3343139175"/>
                    </a:ext>
                  </a:extLst>
                </a:gridCol>
                <a:gridCol w="675766">
                  <a:extLst>
                    <a:ext uri="{9D8B030D-6E8A-4147-A177-3AD203B41FA5}">
                      <a16:colId xmlns:a16="http://schemas.microsoft.com/office/drawing/2014/main" val="2064565573"/>
                    </a:ext>
                  </a:extLst>
                </a:gridCol>
                <a:gridCol w="675766">
                  <a:extLst>
                    <a:ext uri="{9D8B030D-6E8A-4147-A177-3AD203B41FA5}">
                      <a16:colId xmlns:a16="http://schemas.microsoft.com/office/drawing/2014/main" val="2940826636"/>
                    </a:ext>
                  </a:extLst>
                </a:gridCol>
                <a:gridCol w="675766">
                  <a:extLst>
                    <a:ext uri="{9D8B030D-6E8A-4147-A177-3AD203B41FA5}">
                      <a16:colId xmlns:a16="http://schemas.microsoft.com/office/drawing/2014/main" val="3175526705"/>
                    </a:ext>
                  </a:extLst>
                </a:gridCol>
                <a:gridCol w="675766">
                  <a:extLst>
                    <a:ext uri="{9D8B030D-6E8A-4147-A177-3AD203B41FA5}">
                      <a16:colId xmlns:a16="http://schemas.microsoft.com/office/drawing/2014/main" val="1306088891"/>
                    </a:ext>
                  </a:extLst>
                </a:gridCol>
              </a:tblGrid>
              <a:tr h="588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5211" marR="145211" marT="72605" marB="726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5211" marR="145211" marT="72605" marB="726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5211" marR="145211" marT="72605" marB="726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5211" marR="145211" marT="72605" marB="726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5211" marR="145211" marT="72605" marB="726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50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145211" marR="145211" marT="72605" marB="726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778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C99ED6-F3AA-4653-B79D-2327AF9FCAB7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11053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가장 긴 증가하는 부분 수열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5498614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99ED6-F3AA-4653-B79D-2327AF9FCAB7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11053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가장 긴 증가하는 부분 수열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5BAC4-742A-46EC-BE5B-6276D56A7B68}"/>
              </a:ext>
            </a:extLst>
          </p:cNvPr>
          <p:cNvSpPr txBox="1"/>
          <p:nvPr/>
        </p:nvSpPr>
        <p:spPr>
          <a:xfrm>
            <a:off x="833481" y="2707488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최적 부분 구조를 만족하는가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E7A6B-5063-49DB-ADD5-81AFDF9392E8}"/>
              </a:ext>
            </a:extLst>
          </p:cNvPr>
          <p:cNvSpPr txBox="1"/>
          <p:nvPr/>
        </p:nvSpPr>
        <p:spPr>
          <a:xfrm>
            <a:off x="833481" y="349145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(status)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표현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9541F-03F1-428C-A5F1-DF3111D173BE}"/>
              </a:ext>
            </a:extLst>
          </p:cNvPr>
          <p:cNvSpPr txBox="1"/>
          <p:nvPr/>
        </p:nvSpPr>
        <p:spPr>
          <a:xfrm>
            <a:off x="833481" y="427541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점화식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9B163-0607-4740-9D69-A4F97CE9A830}"/>
              </a:ext>
            </a:extLst>
          </p:cNvPr>
          <p:cNvSpPr txBox="1"/>
          <p:nvPr/>
        </p:nvSpPr>
        <p:spPr>
          <a:xfrm>
            <a:off x="833481" y="505938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기저 사례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(Base case)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BB043-D723-438B-A466-26F4DC695686}"/>
              </a:ext>
            </a:extLst>
          </p:cNvPr>
          <p:cNvSpPr txBox="1"/>
          <p:nvPr/>
        </p:nvSpPr>
        <p:spPr>
          <a:xfrm>
            <a:off x="833481" y="1923524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Naive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하게 계산 → 중복이 발생하는가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F329F-610A-47C1-B3CB-E99443F8FB1C}"/>
              </a:ext>
            </a:extLst>
          </p:cNvPr>
          <p:cNvSpPr txBox="1"/>
          <p:nvPr/>
        </p:nvSpPr>
        <p:spPr>
          <a:xfrm>
            <a:off x="4420998" y="2707218"/>
            <a:ext cx="284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시작점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or 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끝점 고정</a:t>
            </a:r>
            <a:endParaRPr lang="en-US" altLang="ko-KR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7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12453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99ED6-F3AA-4653-B79D-2327AF9FCAB7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누적 합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(Prefix Sum)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9004F1-648D-41BB-A9A7-20097D88162E}"/>
              </a:ext>
            </a:extLst>
          </p:cNvPr>
          <p:cNvSpPr txBox="1"/>
          <p:nvPr/>
        </p:nvSpPr>
        <p:spPr>
          <a:xfrm>
            <a:off x="1009650" y="184305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원소부터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원소까지의 합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A2D289-4F06-4CF6-A926-FDE1CF9F7826}"/>
              </a:ext>
            </a:extLst>
          </p:cNvPr>
          <p:cNvSpPr txBox="1"/>
          <p:nvPr/>
        </p:nvSpPr>
        <p:spPr>
          <a:xfrm>
            <a:off x="1009650" y="2559391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 과정을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만번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한다면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D6D97-ACBA-407B-81CE-01A69D52E8F8}"/>
              </a:ext>
            </a:extLst>
          </p:cNvPr>
          <p:cNvSpPr txBox="1"/>
          <p:nvPr/>
        </p:nvSpPr>
        <p:spPr>
          <a:xfrm>
            <a:off x="1009650" y="327572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:= 1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원소부터 </a:t>
            </a:r>
            <a:r>
              <a:rPr lang="en-US" altLang="ko-KR" sz="20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번째 원소까지의 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8E90E-1667-45ED-81B0-3D53F3005909}"/>
              </a:ext>
            </a:extLst>
          </p:cNvPr>
          <p:cNvSpPr txBox="1"/>
          <p:nvPr/>
        </p:nvSpPr>
        <p:spPr>
          <a:xfrm>
            <a:off x="1009650" y="3993516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=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[i-1] + A[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C5B67-6CF3-4A1C-90F9-C2078D79F110}"/>
              </a:ext>
            </a:extLst>
          </p:cNvPr>
          <p:cNvSpPr txBox="1"/>
          <p:nvPr/>
        </p:nvSpPr>
        <p:spPr>
          <a:xfrm>
            <a:off x="1009650" y="4711307"/>
            <a:ext cx="596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A[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+ A[i+1] + … + A[j] =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[j] –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[i-1]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04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69498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99ED6-F3AA-4653-B79D-2327AF9FCAB7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21318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피아노 체조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6D2C5F-0530-45CD-B726-E9F45BCE0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" y="1754920"/>
            <a:ext cx="9235012" cy="40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9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피보나치 수열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DA8DA-7013-4AF9-B046-90F100CB0EFD}"/>
              </a:ext>
            </a:extLst>
          </p:cNvPr>
          <p:cNvSpPr txBox="1"/>
          <p:nvPr/>
        </p:nvSpPr>
        <p:spPr>
          <a:xfrm>
            <a:off x="1099297" y="1953912"/>
            <a:ext cx="556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[1, 1, 2, 3, 5, 8, 13, 21, 34, …]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788A1-D270-4F7A-AD13-2DF1FE807049}"/>
              </a:ext>
            </a:extLst>
          </p:cNvPr>
          <p:cNvSpPr txBox="1"/>
          <p:nvPr/>
        </p:nvSpPr>
        <p:spPr>
          <a:xfrm>
            <a:off x="1099297" y="282022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F(n) = F(n-1) + F(n-2)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F0503-24CE-4499-B730-3E1D71F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12" y="3637665"/>
            <a:ext cx="4552950" cy="1466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56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30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694981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0228BB-43A6-4CE0-9E2A-A5939C109648}"/>
              </a:ext>
            </a:extLst>
          </p:cNvPr>
          <p:cNvSpPr txBox="1"/>
          <p:nvPr/>
        </p:nvSpPr>
        <p:spPr>
          <a:xfrm>
            <a:off x="1009650" y="184305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악보 난이도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&gt; i+1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악보 난이도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3BFC7-2514-4DC0-A3EC-BF693AD7BB52}"/>
              </a:ext>
            </a:extLst>
          </p:cNvPr>
          <p:cNvSpPr txBox="1"/>
          <p:nvPr/>
        </p:nvSpPr>
        <p:spPr>
          <a:xfrm>
            <a:off x="1009650" y="2559391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악보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y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번 악보를 연주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7FC9C-EEF1-4D98-B69B-F1088285D934}"/>
              </a:ext>
            </a:extLst>
          </p:cNvPr>
          <p:cNvSpPr txBox="1"/>
          <p:nvPr/>
        </p:nvSpPr>
        <p:spPr>
          <a:xfrm>
            <a:off x="1009650" y="3275725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Q = 100,000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9AD55E-3808-4F9C-9DBA-769BA227CDBB}"/>
              </a:ext>
            </a:extLst>
          </p:cNvPr>
          <p:cNvSpPr txBox="1"/>
          <p:nvPr/>
        </p:nvSpPr>
        <p:spPr>
          <a:xfrm>
            <a:off x="1009650" y="3992059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 1  2  3  3  4  1  10  8  1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D90EF-B20F-45F7-A7D4-E11AADCCF434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21318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피아노 체조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31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20671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99ED6-F3AA-4653-B79D-2327AF9FCAB7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11660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구간 합 구하기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5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A09F61-1789-4179-9806-F46B76BC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05" y="1586322"/>
            <a:ext cx="9070159" cy="45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53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068A3F-F27A-4017-A90D-5028294C101A}"/>
              </a:ext>
            </a:extLst>
          </p:cNvPr>
          <p:cNvSpPr/>
          <p:nvPr/>
        </p:nvSpPr>
        <p:spPr>
          <a:xfrm>
            <a:off x="6137945" y="1662809"/>
            <a:ext cx="2785145" cy="2785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2A008F-69B8-4607-88DC-1E3B76F8DA45}"/>
              </a:ext>
            </a:extLst>
          </p:cNvPr>
          <p:cNvSpPr/>
          <p:nvPr/>
        </p:nvSpPr>
        <p:spPr>
          <a:xfrm>
            <a:off x="6137945" y="1662809"/>
            <a:ext cx="2163319" cy="17606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32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4206710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C99ED6-F3AA-4653-B79D-2327AF9FCAB7}"/>
              </a:ext>
            </a:extLst>
          </p:cNvPr>
          <p:cNvSpPr txBox="1"/>
          <p:nvPr/>
        </p:nvSpPr>
        <p:spPr>
          <a:xfrm>
            <a:off x="732863" y="752888"/>
            <a:ext cx="5642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BOJ 11660 (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구간 합 구하기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5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F681A-3A88-4C0E-97F3-795DC90B7EE4}"/>
              </a:ext>
            </a:extLst>
          </p:cNvPr>
          <p:cNvSpPr txBox="1"/>
          <p:nvPr/>
        </p:nvSpPr>
        <p:spPr>
          <a:xfrm>
            <a:off x="1009650" y="1843057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누적합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310ED-CED8-4563-81B7-827FAF474C7C}"/>
              </a:ext>
            </a:extLst>
          </p:cNvPr>
          <p:cNvSpPr txBox="1"/>
          <p:nvPr/>
        </p:nvSpPr>
        <p:spPr>
          <a:xfrm>
            <a:off x="1009650" y="2559391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[x][y] := (1, 1) ~ (x, y)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까지의 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E1DEC8-C407-40EE-A0D6-3C736488F64E}"/>
              </a:ext>
            </a:extLst>
          </p:cNvPr>
          <p:cNvSpPr/>
          <p:nvPr/>
        </p:nvSpPr>
        <p:spPr>
          <a:xfrm>
            <a:off x="7379515" y="2501708"/>
            <a:ext cx="921749" cy="921749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BCF82F-5CFA-4AA9-9051-76D0017B8D90}"/>
              </a:ext>
            </a:extLst>
          </p:cNvPr>
          <p:cNvSpPr/>
          <p:nvPr/>
        </p:nvSpPr>
        <p:spPr>
          <a:xfrm>
            <a:off x="6137946" y="1663558"/>
            <a:ext cx="1241570" cy="8381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70CC3-602C-4E70-9401-21070A6CEAC2}"/>
              </a:ext>
            </a:extLst>
          </p:cNvPr>
          <p:cNvSpPr txBox="1"/>
          <p:nvPr/>
        </p:nvSpPr>
        <p:spPr>
          <a:xfrm>
            <a:off x="8033509" y="3423457"/>
            <a:ext cx="75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(x2, y2)</a:t>
            </a:r>
            <a:endParaRPr lang="ko-KR" altLang="en-US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61C1FA-D120-437A-B97F-25BE2A9636C9}"/>
              </a:ext>
            </a:extLst>
          </p:cNvPr>
          <p:cNvSpPr/>
          <p:nvPr/>
        </p:nvSpPr>
        <p:spPr>
          <a:xfrm>
            <a:off x="6137944" y="1660948"/>
            <a:ext cx="1241570" cy="838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3078A-771F-423D-AAE0-ECBB1BFE4668}"/>
              </a:ext>
            </a:extLst>
          </p:cNvPr>
          <p:cNvSpPr txBox="1"/>
          <p:nvPr/>
        </p:nvSpPr>
        <p:spPr>
          <a:xfrm>
            <a:off x="7088350" y="2255487"/>
            <a:ext cx="75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(x1, y1)</a:t>
            </a:r>
            <a:endParaRPr lang="ko-KR" altLang="en-US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0C58-7E0E-4F95-994F-92DD2F1E5D13}"/>
              </a:ext>
            </a:extLst>
          </p:cNvPr>
          <p:cNvSpPr txBox="1"/>
          <p:nvPr/>
        </p:nvSpPr>
        <p:spPr>
          <a:xfrm>
            <a:off x="1009650" y="3273691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(x1, y1) ~ (x2, y2)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구간의 합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A9A2A-F859-40EF-9608-C5EF9C3DB818}"/>
              </a:ext>
            </a:extLst>
          </p:cNvPr>
          <p:cNvSpPr txBox="1"/>
          <p:nvPr/>
        </p:nvSpPr>
        <p:spPr>
          <a:xfrm>
            <a:off x="1009650" y="4956763"/>
            <a:ext cx="76502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en-US" altLang="ko-KR" sz="17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[x2][y2] – </a:t>
            </a:r>
            <a:r>
              <a:rPr lang="en-US" altLang="ko-KR" sz="17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[x1-1][y2] – </a:t>
            </a:r>
            <a:r>
              <a:rPr lang="en-US" altLang="ko-KR" sz="17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[x2][y1-1] + </a:t>
            </a:r>
            <a:r>
              <a:rPr lang="en-US" altLang="ko-KR" sz="17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psum</a:t>
            </a:r>
            <a:r>
              <a:rPr lang="en-US" altLang="ko-KR" sz="17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[x1-1][y1-1]</a:t>
            </a:r>
          </a:p>
        </p:txBody>
      </p:sp>
    </p:spTree>
    <p:extLst>
      <p:ext uri="{BB962C8B-B14F-4D97-AF65-F5344CB8AC3E}">
        <p14:creationId xmlns:p14="http://schemas.microsoft.com/office/powerpoint/2010/main" val="29152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8" grpId="0"/>
      <p:bldP spid="10" grpId="0"/>
      <p:bldP spid="11" grpId="0" animBg="1"/>
      <p:bldP spid="18" grpId="0" animBg="1"/>
      <p:bldP spid="14" grpId="0"/>
      <p:bldP spid="19" grpId="0" animBg="1"/>
      <p:bldP spid="12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33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654395-9F02-4A03-A1E0-68B609DF26F7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2944907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B0256-C866-446D-9215-4275A76B2CDB}"/>
              </a:ext>
            </a:extLst>
          </p:cNvPr>
          <p:cNvSpPr txBox="1"/>
          <p:nvPr/>
        </p:nvSpPr>
        <p:spPr>
          <a:xfrm>
            <a:off x="750793" y="752888"/>
            <a:ext cx="34536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 </a:t>
            </a:r>
            <a:r>
              <a:rPr lang="en-US" altLang="ko-KR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B5B84-642E-4200-86B8-F57A055D4859}"/>
              </a:ext>
            </a:extLst>
          </p:cNvPr>
          <p:cNvSpPr txBox="1"/>
          <p:nvPr/>
        </p:nvSpPr>
        <p:spPr>
          <a:xfrm>
            <a:off x="106952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[</a:t>
            </a:r>
            <a:r>
              <a:rPr lang="ko-KR" altLang="en-US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필수문제</a:t>
            </a:r>
            <a:r>
              <a:rPr lang="en-US" altLang="ko-KR" sz="2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9661E-F591-47F4-ABF8-E0F238541EE2}"/>
              </a:ext>
            </a:extLst>
          </p:cNvPr>
          <p:cNvSpPr txBox="1"/>
          <p:nvPr/>
        </p:nvSpPr>
        <p:spPr>
          <a:xfrm>
            <a:off x="6966984" y="1894738"/>
            <a:ext cx="132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연습문제</a:t>
            </a:r>
            <a:r>
              <a:rPr lang="en-US" altLang="ko-KR" sz="2000" dirty="0">
                <a:solidFill>
                  <a:srgbClr val="00206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2000" dirty="0">
              <a:solidFill>
                <a:srgbClr val="00206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496C0-158D-496A-A799-CFB28706C1D6}"/>
              </a:ext>
            </a:extLst>
          </p:cNvPr>
          <p:cNvSpPr txBox="1"/>
          <p:nvPr/>
        </p:nvSpPr>
        <p:spPr>
          <a:xfrm>
            <a:off x="1270038" y="4586031"/>
            <a:ext cx="4090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1451]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직사각형으로 나누기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09EE0-2661-4161-A9AA-21A55EB49BA0}"/>
              </a:ext>
            </a:extLst>
          </p:cNvPr>
          <p:cNvSpPr txBox="1"/>
          <p:nvPr/>
        </p:nvSpPr>
        <p:spPr>
          <a:xfrm>
            <a:off x="7083608" y="2541450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2421]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저금통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B5EA6-8D97-4BF6-BF8E-23F292B82808}"/>
              </a:ext>
            </a:extLst>
          </p:cNvPr>
          <p:cNvSpPr txBox="1"/>
          <p:nvPr/>
        </p:nvSpPr>
        <p:spPr>
          <a:xfrm>
            <a:off x="1270038" y="5073302"/>
            <a:ext cx="4090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11568]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민균이의 계략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C2946-ED89-49A4-BCC2-391439A2E80E}"/>
              </a:ext>
            </a:extLst>
          </p:cNvPr>
          <p:cNvSpPr txBox="1"/>
          <p:nvPr/>
        </p:nvSpPr>
        <p:spPr>
          <a:xfrm>
            <a:off x="1270038" y="3124217"/>
            <a:ext cx="4090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11048]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이동하기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D4080-D13A-464B-AE14-6C375C319247}"/>
              </a:ext>
            </a:extLst>
          </p:cNvPr>
          <p:cNvSpPr txBox="1"/>
          <p:nvPr/>
        </p:nvSpPr>
        <p:spPr>
          <a:xfrm>
            <a:off x="1270038" y="2636946"/>
            <a:ext cx="4090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1932]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정수 삼각형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7009F-17B3-47E3-8EB5-157EEF831623}"/>
              </a:ext>
            </a:extLst>
          </p:cNvPr>
          <p:cNvSpPr txBox="1"/>
          <p:nvPr/>
        </p:nvSpPr>
        <p:spPr>
          <a:xfrm>
            <a:off x="1270038" y="3611488"/>
            <a:ext cx="4090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13302]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리조트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42EF9-0F98-4E50-B001-EC4F46C21EEF}"/>
              </a:ext>
            </a:extLst>
          </p:cNvPr>
          <p:cNvSpPr txBox="1"/>
          <p:nvPr/>
        </p:nvSpPr>
        <p:spPr>
          <a:xfrm>
            <a:off x="1270038" y="4098759"/>
            <a:ext cx="4090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9095] 1, 2, 3 </a:t>
            </a:r>
            <a:r>
              <a:rPr lang="ko-KR" altLang="en-US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더하기</a:t>
            </a:r>
            <a:endParaRPr lang="en-US" altLang="ko-KR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F2A83-9335-4A6B-98C9-74F0948946D5}"/>
              </a:ext>
            </a:extLst>
          </p:cNvPr>
          <p:cNvSpPr txBox="1"/>
          <p:nvPr/>
        </p:nvSpPr>
        <p:spPr>
          <a:xfrm>
            <a:off x="7083608" y="2912974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2293]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동전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9AB2E4-8E72-4B10-B884-0ACEE73854FA}"/>
              </a:ext>
            </a:extLst>
          </p:cNvPr>
          <p:cNvSpPr txBox="1"/>
          <p:nvPr/>
        </p:nvSpPr>
        <p:spPr>
          <a:xfrm>
            <a:off x="7083608" y="3283432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2096]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내려가기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3243A-97DB-47E2-A799-50E6B35E639F}"/>
              </a:ext>
            </a:extLst>
          </p:cNvPr>
          <p:cNvSpPr txBox="1"/>
          <p:nvPr/>
        </p:nvSpPr>
        <p:spPr>
          <a:xfrm>
            <a:off x="7083608" y="3653551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1915]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큰 정사각형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84EE1-6985-4809-89DA-356565F82E80}"/>
              </a:ext>
            </a:extLst>
          </p:cNvPr>
          <p:cNvSpPr txBox="1"/>
          <p:nvPr/>
        </p:nvSpPr>
        <p:spPr>
          <a:xfrm>
            <a:off x="7083608" y="4023670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5582]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부분 문자열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214C3-4636-45BA-8009-F7A32727082F}"/>
              </a:ext>
            </a:extLst>
          </p:cNvPr>
          <p:cNvSpPr txBox="1"/>
          <p:nvPr/>
        </p:nvSpPr>
        <p:spPr>
          <a:xfrm>
            <a:off x="7083608" y="4393789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1351]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무한 수열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0DF5D-0062-4EBD-BBD1-5F2614319289}"/>
              </a:ext>
            </a:extLst>
          </p:cNvPr>
          <p:cNvSpPr txBox="1"/>
          <p:nvPr/>
        </p:nvSpPr>
        <p:spPr>
          <a:xfrm>
            <a:off x="6404919" y="3318064"/>
            <a:ext cx="852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Challenge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549B2-3022-4D20-AB15-C7DC28E02447}"/>
              </a:ext>
            </a:extLst>
          </p:cNvPr>
          <p:cNvSpPr txBox="1"/>
          <p:nvPr/>
        </p:nvSpPr>
        <p:spPr>
          <a:xfrm>
            <a:off x="6404919" y="4432629"/>
            <a:ext cx="852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Challenge</a:t>
            </a:r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93B7998D-7253-4C82-AD17-6DEB5F97098D}"/>
              </a:ext>
            </a:extLst>
          </p:cNvPr>
          <p:cNvSpPr/>
          <p:nvPr/>
        </p:nvSpPr>
        <p:spPr>
          <a:xfrm>
            <a:off x="7034099" y="3707654"/>
            <a:ext cx="99018" cy="990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841DB3-1D6F-4938-8571-8F86F20E4FA0}"/>
              </a:ext>
            </a:extLst>
          </p:cNvPr>
          <p:cNvSpPr txBox="1"/>
          <p:nvPr/>
        </p:nvSpPr>
        <p:spPr>
          <a:xfrm>
            <a:off x="7083608" y="4768167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11726] 2 x n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타일링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121945-9BDD-48FE-B529-A3587D78AC67}"/>
              </a:ext>
            </a:extLst>
          </p:cNvPr>
          <p:cNvSpPr txBox="1"/>
          <p:nvPr/>
        </p:nvSpPr>
        <p:spPr>
          <a:xfrm>
            <a:off x="7083608" y="5139417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2133]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타일 채우기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CF7AED-6D57-451E-94F9-5F605A5F08F7}"/>
              </a:ext>
            </a:extLst>
          </p:cNvPr>
          <p:cNvSpPr txBox="1"/>
          <p:nvPr/>
        </p:nvSpPr>
        <p:spPr>
          <a:xfrm>
            <a:off x="7083608" y="5508769"/>
            <a:ext cx="409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[BOJ 2565]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전깃줄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85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4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피보나치 수열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F20140-3398-491E-9FE9-F74132D739D4}"/>
              </a:ext>
            </a:extLst>
          </p:cNvPr>
          <p:cNvSpPr/>
          <p:nvPr/>
        </p:nvSpPr>
        <p:spPr>
          <a:xfrm>
            <a:off x="3022079" y="2271601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ABEC6-EEDA-4E2E-90BF-5887983796C3}"/>
              </a:ext>
            </a:extLst>
          </p:cNvPr>
          <p:cNvSpPr/>
          <p:nvPr/>
        </p:nvSpPr>
        <p:spPr>
          <a:xfrm>
            <a:off x="6729900" y="2271601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F(5)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33DB8A-7C3F-43B1-A359-4F076CB0A4C2}"/>
              </a:ext>
            </a:extLst>
          </p:cNvPr>
          <p:cNvSpPr/>
          <p:nvPr/>
        </p:nvSpPr>
        <p:spPr>
          <a:xfrm>
            <a:off x="1955693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FD68919-27BA-4028-8CB3-FE43C0E44670}"/>
              </a:ext>
            </a:extLst>
          </p:cNvPr>
          <p:cNvSpPr/>
          <p:nvPr/>
        </p:nvSpPr>
        <p:spPr>
          <a:xfrm>
            <a:off x="3940959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D59A02-58C3-47A5-A93F-B64116B80206}"/>
              </a:ext>
            </a:extLst>
          </p:cNvPr>
          <p:cNvSpPr/>
          <p:nvPr/>
        </p:nvSpPr>
        <p:spPr>
          <a:xfrm>
            <a:off x="5873748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8E0AB37-8F1E-4C91-AC00-9360778D2353}"/>
              </a:ext>
            </a:extLst>
          </p:cNvPr>
          <p:cNvSpPr/>
          <p:nvPr/>
        </p:nvSpPr>
        <p:spPr>
          <a:xfrm>
            <a:off x="7889528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368F16-B8FF-4518-9F68-58B6334B0C86}"/>
              </a:ext>
            </a:extLst>
          </p:cNvPr>
          <p:cNvSpPr/>
          <p:nvPr/>
        </p:nvSpPr>
        <p:spPr>
          <a:xfrm>
            <a:off x="3492649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EE1431-770E-41F0-A626-E87C78EE6878}"/>
              </a:ext>
            </a:extLst>
          </p:cNvPr>
          <p:cNvSpPr/>
          <p:nvPr/>
        </p:nvSpPr>
        <p:spPr>
          <a:xfrm>
            <a:off x="4399525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81D161-E2E6-4895-A136-8918730E9BB5}"/>
              </a:ext>
            </a:extLst>
          </p:cNvPr>
          <p:cNvSpPr/>
          <p:nvPr/>
        </p:nvSpPr>
        <p:spPr>
          <a:xfrm>
            <a:off x="5425109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BA0152-C40E-4A14-9509-183B4D2DBF84}"/>
              </a:ext>
            </a:extLst>
          </p:cNvPr>
          <p:cNvSpPr/>
          <p:nvPr/>
        </p:nvSpPr>
        <p:spPr>
          <a:xfrm>
            <a:off x="6320218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7FE1E91-DA32-46BB-98D3-602329E4EDD7}"/>
              </a:ext>
            </a:extLst>
          </p:cNvPr>
          <p:cNvSpPr/>
          <p:nvPr/>
        </p:nvSpPr>
        <p:spPr>
          <a:xfrm>
            <a:off x="8480960" y="4251870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9EAF40F-60E3-4A16-AD0E-6F830681FF22}"/>
              </a:ext>
            </a:extLst>
          </p:cNvPr>
          <p:cNvSpPr/>
          <p:nvPr/>
        </p:nvSpPr>
        <p:spPr>
          <a:xfrm>
            <a:off x="7371840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24117C7-9AC2-4AA5-8B4D-305E27EEBE2B}"/>
              </a:ext>
            </a:extLst>
          </p:cNvPr>
          <p:cNvSpPr/>
          <p:nvPr/>
        </p:nvSpPr>
        <p:spPr>
          <a:xfrm>
            <a:off x="8958544" y="5097258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1ED68B-4DDD-4F18-80B9-86FC3D2FD6A4}"/>
              </a:ext>
            </a:extLst>
          </p:cNvPr>
          <p:cNvSpPr/>
          <p:nvPr/>
        </p:nvSpPr>
        <p:spPr>
          <a:xfrm>
            <a:off x="8020459" y="5108867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488C97-CDEF-46C4-85A7-91A05AB7EB3E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3383261" y="1933524"/>
            <a:ext cx="1820602" cy="33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E85DEA-35CA-4567-A75A-F394C1BF342C}"/>
              </a:ext>
            </a:extLst>
          </p:cNvPr>
          <p:cNvSpPr/>
          <p:nvPr/>
        </p:nvSpPr>
        <p:spPr>
          <a:xfrm>
            <a:off x="4842681" y="153926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F(6)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690258A-BC2D-4BCF-BE60-EB7CA658D4B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316875" y="2665860"/>
            <a:ext cx="1066386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53D25D-45EB-4F38-8C71-FAF1F97F76B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383261" y="2665860"/>
            <a:ext cx="918880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F477678-9D35-40C2-8503-F95C5D34AD4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4302141" y="3724594"/>
            <a:ext cx="458566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4F3D7-0E27-4616-B404-BFD6C78B3DC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853831" y="3724594"/>
            <a:ext cx="448310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FDF86-C933-4E93-88ED-CFCD3CD7A796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>
            <a:off x="5203863" y="1933524"/>
            <a:ext cx="1887219" cy="33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870232-5F4D-42A9-BF2B-D093FAC5D858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6234930" y="2665860"/>
            <a:ext cx="856152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2C3B96-0EDB-4128-80B6-852387D1CF2F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7091082" y="2665860"/>
            <a:ext cx="1159628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9924DDB-1C2F-428A-92F5-F2EEE1ECF7C1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5786291" y="3724594"/>
            <a:ext cx="448639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C8F7A77-734D-47C7-A337-BA04F36B5FF9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H="1" flipV="1">
            <a:off x="6234930" y="3724594"/>
            <a:ext cx="446470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980169D-9FB7-490D-AF7E-B778B5E392A9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7733022" y="3724594"/>
            <a:ext cx="517688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DD3EC9-CC79-4382-9791-7B16940E1785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8250710" y="3724594"/>
            <a:ext cx="591432" cy="527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A389CC-D2E1-4F25-84A4-A063C63CAC2E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8381641" y="4646129"/>
            <a:ext cx="460501" cy="462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083E50E-5854-4B24-B93B-4109D0E92549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8842142" y="4646129"/>
            <a:ext cx="477584" cy="451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5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메모이제이션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5D9C9-EFE8-4A87-9D8F-CBFE54571541}"/>
              </a:ext>
            </a:extLst>
          </p:cNvPr>
          <p:cNvSpPr txBox="1"/>
          <p:nvPr/>
        </p:nvSpPr>
        <p:spPr>
          <a:xfrm>
            <a:off x="1009650" y="1985670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Memoization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1EC916-9E18-489D-B7A6-45E024C05FB4}"/>
              </a:ext>
            </a:extLst>
          </p:cNvPr>
          <p:cNvSpPr txBox="1"/>
          <p:nvPr/>
        </p:nvSpPr>
        <p:spPr>
          <a:xfrm>
            <a:off x="1009650" y="2644562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부분문제를 계산한 결과를 메모리에 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A4390-E903-4D1A-AC3B-C9E3098DDF00}"/>
              </a:ext>
            </a:extLst>
          </p:cNvPr>
          <p:cNvSpPr txBox="1"/>
          <p:nvPr/>
        </p:nvSpPr>
        <p:spPr>
          <a:xfrm>
            <a:off x="1009650" y="3309091"/>
            <a:ext cx="59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동일한 계산을 할 때 이전에 메모리에 저장한 값을 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77A0C-34D6-4F74-85CD-E39E67418E12}"/>
              </a:ext>
            </a:extLst>
          </p:cNvPr>
          <p:cNvSpPr txBox="1"/>
          <p:nvPr/>
        </p:nvSpPr>
        <p:spPr>
          <a:xfrm>
            <a:off x="1009650" y="3967983"/>
            <a:ext cx="59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배열 사용</a:t>
            </a:r>
          </a:p>
        </p:txBody>
      </p:sp>
    </p:spTree>
    <p:extLst>
      <p:ext uri="{BB962C8B-B14F-4D97-AF65-F5344CB8AC3E}">
        <p14:creationId xmlns:p14="http://schemas.microsoft.com/office/powerpoint/2010/main" val="16197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6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피보나치 수열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F20140-3398-491E-9FE9-F74132D739D4}"/>
              </a:ext>
            </a:extLst>
          </p:cNvPr>
          <p:cNvSpPr/>
          <p:nvPr/>
        </p:nvSpPr>
        <p:spPr>
          <a:xfrm>
            <a:off x="3022079" y="2271601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ABEC6-EEDA-4E2E-90BF-5887983796C3}"/>
              </a:ext>
            </a:extLst>
          </p:cNvPr>
          <p:cNvSpPr/>
          <p:nvPr/>
        </p:nvSpPr>
        <p:spPr>
          <a:xfrm>
            <a:off x="6729900" y="2271601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F(5)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33DB8A-7C3F-43B1-A359-4F076CB0A4C2}"/>
              </a:ext>
            </a:extLst>
          </p:cNvPr>
          <p:cNvSpPr/>
          <p:nvPr/>
        </p:nvSpPr>
        <p:spPr>
          <a:xfrm>
            <a:off x="1955693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FD68919-27BA-4028-8CB3-FE43C0E44670}"/>
              </a:ext>
            </a:extLst>
          </p:cNvPr>
          <p:cNvSpPr/>
          <p:nvPr/>
        </p:nvSpPr>
        <p:spPr>
          <a:xfrm>
            <a:off x="3940959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D59A02-58C3-47A5-A93F-B64116B80206}"/>
              </a:ext>
            </a:extLst>
          </p:cNvPr>
          <p:cNvSpPr/>
          <p:nvPr/>
        </p:nvSpPr>
        <p:spPr>
          <a:xfrm>
            <a:off x="5873748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8E0AB37-8F1E-4C91-AC00-9360778D2353}"/>
              </a:ext>
            </a:extLst>
          </p:cNvPr>
          <p:cNvSpPr/>
          <p:nvPr/>
        </p:nvSpPr>
        <p:spPr>
          <a:xfrm>
            <a:off x="7889528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368F16-B8FF-4518-9F68-58B6334B0C86}"/>
              </a:ext>
            </a:extLst>
          </p:cNvPr>
          <p:cNvSpPr/>
          <p:nvPr/>
        </p:nvSpPr>
        <p:spPr>
          <a:xfrm>
            <a:off x="3492649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EE1431-770E-41F0-A626-E87C78EE6878}"/>
              </a:ext>
            </a:extLst>
          </p:cNvPr>
          <p:cNvSpPr/>
          <p:nvPr/>
        </p:nvSpPr>
        <p:spPr>
          <a:xfrm>
            <a:off x="4399525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81D161-E2E6-4895-A136-8918730E9BB5}"/>
              </a:ext>
            </a:extLst>
          </p:cNvPr>
          <p:cNvSpPr/>
          <p:nvPr/>
        </p:nvSpPr>
        <p:spPr>
          <a:xfrm>
            <a:off x="5425109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BA0152-C40E-4A14-9509-183B4D2DBF84}"/>
              </a:ext>
            </a:extLst>
          </p:cNvPr>
          <p:cNvSpPr/>
          <p:nvPr/>
        </p:nvSpPr>
        <p:spPr>
          <a:xfrm>
            <a:off x="6320218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7FE1E91-DA32-46BB-98D3-602329E4EDD7}"/>
              </a:ext>
            </a:extLst>
          </p:cNvPr>
          <p:cNvSpPr/>
          <p:nvPr/>
        </p:nvSpPr>
        <p:spPr>
          <a:xfrm>
            <a:off x="8480960" y="4251870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9EAF40F-60E3-4A16-AD0E-6F830681FF22}"/>
              </a:ext>
            </a:extLst>
          </p:cNvPr>
          <p:cNvSpPr/>
          <p:nvPr/>
        </p:nvSpPr>
        <p:spPr>
          <a:xfrm>
            <a:off x="7371840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24117C7-9AC2-4AA5-8B4D-305E27EEBE2B}"/>
              </a:ext>
            </a:extLst>
          </p:cNvPr>
          <p:cNvSpPr/>
          <p:nvPr/>
        </p:nvSpPr>
        <p:spPr>
          <a:xfrm>
            <a:off x="8958544" y="5097258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1ED68B-4DDD-4F18-80B9-86FC3D2FD6A4}"/>
              </a:ext>
            </a:extLst>
          </p:cNvPr>
          <p:cNvSpPr/>
          <p:nvPr/>
        </p:nvSpPr>
        <p:spPr>
          <a:xfrm>
            <a:off x="8020459" y="5108867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488C97-CDEF-46C4-85A7-91A05AB7EB3E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3383261" y="1933524"/>
            <a:ext cx="1820602" cy="33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E85DEA-35CA-4567-A75A-F394C1BF342C}"/>
              </a:ext>
            </a:extLst>
          </p:cNvPr>
          <p:cNvSpPr/>
          <p:nvPr/>
        </p:nvSpPr>
        <p:spPr>
          <a:xfrm>
            <a:off x="4842681" y="153926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F(6)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690258A-BC2D-4BCF-BE60-EB7CA658D4B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316875" y="2665860"/>
            <a:ext cx="1066386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53D25D-45EB-4F38-8C71-FAF1F97F76B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383261" y="2665860"/>
            <a:ext cx="918880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F477678-9D35-40C2-8503-F95C5D34AD4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4302141" y="3724594"/>
            <a:ext cx="458566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4F3D7-0E27-4616-B404-BFD6C78B3DC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853831" y="3724594"/>
            <a:ext cx="448310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FDF86-C933-4E93-88ED-CFCD3CD7A796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>
            <a:off x="5203863" y="1933524"/>
            <a:ext cx="1887219" cy="33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870232-5F4D-42A9-BF2B-D093FAC5D858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6234930" y="2665860"/>
            <a:ext cx="856152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2C3B96-0EDB-4128-80B6-852387D1CF2F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7091082" y="2665860"/>
            <a:ext cx="1159628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9924DDB-1C2F-428A-92F5-F2EEE1ECF7C1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5786291" y="3724594"/>
            <a:ext cx="448639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C8F7A77-734D-47C7-A337-BA04F36B5FF9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H="1" flipV="1">
            <a:off x="6234930" y="3724594"/>
            <a:ext cx="446470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980169D-9FB7-490D-AF7E-B778B5E392A9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7733022" y="3724594"/>
            <a:ext cx="517688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DD3EC9-CC79-4382-9791-7B16940E1785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8250710" y="3724594"/>
            <a:ext cx="591432" cy="527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A389CC-D2E1-4F25-84A4-A063C63CAC2E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8381641" y="4646129"/>
            <a:ext cx="460501" cy="462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083E50E-5854-4B24-B93B-4109D0E92549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8842142" y="4646129"/>
            <a:ext cx="477584" cy="451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3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7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피보나치 수열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8F20140-3398-491E-9FE9-F74132D739D4}"/>
              </a:ext>
            </a:extLst>
          </p:cNvPr>
          <p:cNvSpPr/>
          <p:nvPr/>
        </p:nvSpPr>
        <p:spPr>
          <a:xfrm>
            <a:off x="3022079" y="2271601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2ABEC6-EEDA-4E2E-90BF-5887983796C3}"/>
              </a:ext>
            </a:extLst>
          </p:cNvPr>
          <p:cNvSpPr/>
          <p:nvPr/>
        </p:nvSpPr>
        <p:spPr>
          <a:xfrm>
            <a:off x="6729900" y="2271601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F(5)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033DB8A-7C3F-43B1-A359-4F076CB0A4C2}"/>
              </a:ext>
            </a:extLst>
          </p:cNvPr>
          <p:cNvSpPr/>
          <p:nvPr/>
        </p:nvSpPr>
        <p:spPr>
          <a:xfrm>
            <a:off x="1955693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FD68919-27BA-4028-8CB3-FE43C0E44670}"/>
              </a:ext>
            </a:extLst>
          </p:cNvPr>
          <p:cNvSpPr/>
          <p:nvPr/>
        </p:nvSpPr>
        <p:spPr>
          <a:xfrm>
            <a:off x="3940959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CD59A02-58C3-47A5-A93F-B64116B80206}"/>
              </a:ext>
            </a:extLst>
          </p:cNvPr>
          <p:cNvSpPr/>
          <p:nvPr/>
        </p:nvSpPr>
        <p:spPr>
          <a:xfrm>
            <a:off x="5873748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8E0AB37-8F1E-4C91-AC00-9360778D2353}"/>
              </a:ext>
            </a:extLst>
          </p:cNvPr>
          <p:cNvSpPr/>
          <p:nvPr/>
        </p:nvSpPr>
        <p:spPr>
          <a:xfrm>
            <a:off x="7889528" y="333033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F(4)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368F16-B8FF-4518-9F68-58B6334B0C86}"/>
              </a:ext>
            </a:extLst>
          </p:cNvPr>
          <p:cNvSpPr/>
          <p:nvPr/>
        </p:nvSpPr>
        <p:spPr>
          <a:xfrm>
            <a:off x="3492649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EE1431-770E-41F0-A626-E87C78EE6878}"/>
              </a:ext>
            </a:extLst>
          </p:cNvPr>
          <p:cNvSpPr/>
          <p:nvPr/>
        </p:nvSpPr>
        <p:spPr>
          <a:xfrm>
            <a:off x="4399525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81D161-E2E6-4895-A136-8918730E9BB5}"/>
              </a:ext>
            </a:extLst>
          </p:cNvPr>
          <p:cNvSpPr/>
          <p:nvPr/>
        </p:nvSpPr>
        <p:spPr>
          <a:xfrm>
            <a:off x="5425109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7BA0152-C40E-4A14-9509-183B4D2DBF84}"/>
              </a:ext>
            </a:extLst>
          </p:cNvPr>
          <p:cNvSpPr/>
          <p:nvPr/>
        </p:nvSpPr>
        <p:spPr>
          <a:xfrm>
            <a:off x="6320218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7FE1E91-DA32-46BB-98D3-602329E4EDD7}"/>
              </a:ext>
            </a:extLst>
          </p:cNvPr>
          <p:cNvSpPr/>
          <p:nvPr/>
        </p:nvSpPr>
        <p:spPr>
          <a:xfrm>
            <a:off x="8480960" y="4251870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F(3)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9EAF40F-60E3-4A16-AD0E-6F830681FF22}"/>
              </a:ext>
            </a:extLst>
          </p:cNvPr>
          <p:cNvSpPr/>
          <p:nvPr/>
        </p:nvSpPr>
        <p:spPr>
          <a:xfrm>
            <a:off x="7371840" y="4263479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24117C7-9AC2-4AA5-8B4D-305E27EEBE2B}"/>
              </a:ext>
            </a:extLst>
          </p:cNvPr>
          <p:cNvSpPr/>
          <p:nvPr/>
        </p:nvSpPr>
        <p:spPr>
          <a:xfrm>
            <a:off x="8958544" y="5097258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F(2)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1ED68B-4DDD-4F18-80B9-86FC3D2FD6A4}"/>
              </a:ext>
            </a:extLst>
          </p:cNvPr>
          <p:cNvSpPr/>
          <p:nvPr/>
        </p:nvSpPr>
        <p:spPr>
          <a:xfrm>
            <a:off x="8020459" y="5108867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1270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2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F(1)</a:t>
            </a:r>
            <a:endParaRPr lang="ko-KR" altLang="en-US" sz="1500">
              <a:solidFill>
                <a:schemeClr val="bg2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488C97-CDEF-46C4-85A7-91A05AB7EB3E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3383261" y="1933524"/>
            <a:ext cx="1820602" cy="33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E85DEA-35CA-4567-A75A-F394C1BF342C}"/>
              </a:ext>
            </a:extLst>
          </p:cNvPr>
          <p:cNvSpPr/>
          <p:nvPr/>
        </p:nvSpPr>
        <p:spPr>
          <a:xfrm>
            <a:off x="4842681" y="1539265"/>
            <a:ext cx="722363" cy="3942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F(6)</a:t>
            </a:r>
            <a:endParaRPr lang="ko-KR" altLang="en-US" sz="150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690258A-BC2D-4BCF-BE60-EB7CA658D4B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316875" y="2665860"/>
            <a:ext cx="1066386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453D25D-45EB-4F38-8C71-FAF1F97F76B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383261" y="2665860"/>
            <a:ext cx="918880" cy="664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F477678-9D35-40C2-8503-F95C5D34AD4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4302141" y="3724594"/>
            <a:ext cx="458566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4F3D7-0E27-4616-B404-BFD6C78B3DC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3853831" y="3724594"/>
            <a:ext cx="448310" cy="53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FDF86-C933-4E93-88ED-CFCD3CD7A796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>
            <a:off x="5203863" y="1933524"/>
            <a:ext cx="1887219" cy="33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F870232-5F4D-42A9-BF2B-D093FAC5D858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6234930" y="2665860"/>
            <a:ext cx="856152" cy="664475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2C3B96-0EDB-4128-80B6-852387D1CF2F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7091082" y="2665860"/>
            <a:ext cx="1159628" cy="664475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9924DDB-1C2F-428A-92F5-F2EEE1ECF7C1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5786291" y="3724594"/>
            <a:ext cx="448639" cy="538885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C8F7A77-734D-47C7-A337-BA04F36B5FF9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H="1" flipV="1">
            <a:off x="6234930" y="3724594"/>
            <a:ext cx="446470" cy="538885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980169D-9FB7-490D-AF7E-B778B5E392A9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7733022" y="3724594"/>
            <a:ext cx="517688" cy="538885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4DD3EC9-CC79-4382-9791-7B16940E1785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8250710" y="3724594"/>
            <a:ext cx="591432" cy="527276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2A389CC-D2E1-4F25-84A4-A063C63CAC2E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8381641" y="4646129"/>
            <a:ext cx="460501" cy="462738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083E50E-5854-4B24-B93B-4109D0E92549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8842142" y="4646129"/>
            <a:ext cx="477584" cy="451129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8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피보나치 수열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99388F-0CDB-4D85-B06B-B896C23A60CC}"/>
              </a:ext>
            </a:extLst>
          </p:cNvPr>
          <p:cNvSpPr txBox="1"/>
          <p:nvPr/>
        </p:nvSpPr>
        <p:spPr>
          <a:xfrm>
            <a:off x="1009650" y="196050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초기화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7ED6D9-A830-424E-824B-B6F99D41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1" y="2603084"/>
            <a:ext cx="6058384" cy="3277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941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DD9B951-035D-42AD-A897-730ED0561C22}"/>
              </a:ext>
            </a:extLst>
          </p:cNvPr>
          <p:cNvSpPr/>
          <p:nvPr/>
        </p:nvSpPr>
        <p:spPr>
          <a:xfrm>
            <a:off x="0" y="6380947"/>
            <a:ext cx="12192000" cy="4770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988FE-C5A1-4F78-A9E2-17DEEB2B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377" y="6420206"/>
            <a:ext cx="918882" cy="365125"/>
          </a:xfrm>
        </p:spPr>
        <p:txBody>
          <a:bodyPr/>
          <a:lstStyle/>
          <a:p>
            <a:fld id="{F52C7D8E-6ED1-45E5-8717-E09D689C9D30}" type="slidenum">
              <a:rPr lang="ko-KR" altLang="en-US" sz="1400" smtClean="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9</a:t>
            </a:fld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75FED-62D2-4EF5-9C53-B7ADD9F0C062}"/>
              </a:ext>
            </a:extLst>
          </p:cNvPr>
          <p:cNvSpPr txBox="1"/>
          <p:nvPr/>
        </p:nvSpPr>
        <p:spPr>
          <a:xfrm>
            <a:off x="89647" y="6488947"/>
            <a:ext cx="527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위메프 SemiBold" panose="020B0600000101010101" pitchFamily="50" charset="-127"/>
                <a:ea typeface="위메프 SemiBold" panose="020B0600000101010101" pitchFamily="50" charset="-127"/>
              </a:rPr>
              <a:t>2021 ICPC Sinchon Summer Algorithm Camp</a:t>
            </a:r>
            <a:endParaRPr lang="ko-KR" altLang="en-US" sz="1400">
              <a:solidFill>
                <a:schemeClr val="bg1"/>
              </a:solidFill>
              <a:latin typeface="위메프 SemiBold" panose="020B0600000101010101" pitchFamily="50" charset="-127"/>
              <a:ea typeface="위메프 Semi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075A65-3713-4F49-BF92-3E140174EAF5}"/>
              </a:ext>
            </a:extLst>
          </p:cNvPr>
          <p:cNvCxnSpPr>
            <a:cxnSpLocks/>
          </p:cNvCxnSpPr>
          <p:nvPr/>
        </p:nvCxnSpPr>
        <p:spPr>
          <a:xfrm>
            <a:off x="658905" y="1326777"/>
            <a:ext cx="3222813" cy="0"/>
          </a:xfrm>
          <a:prstGeom prst="line">
            <a:avLst/>
          </a:prstGeom>
          <a:ln w="28575">
            <a:solidFill>
              <a:srgbClr val="159D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3C54BC-F46E-4631-B0FC-1E24D5A65F67}"/>
              </a:ext>
            </a:extLst>
          </p:cNvPr>
          <p:cNvSpPr txBox="1"/>
          <p:nvPr/>
        </p:nvSpPr>
        <p:spPr>
          <a:xfrm>
            <a:off x="732864" y="752888"/>
            <a:ext cx="28552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피보나치 수열</a:t>
            </a:r>
            <a:endParaRPr lang="ko-KR" altLang="en-US" sz="2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99388F-0CDB-4D85-B06B-B896C23A60CC}"/>
              </a:ext>
            </a:extLst>
          </p:cNvPr>
          <p:cNvSpPr txBox="1"/>
          <p:nvPr/>
        </p:nvSpPr>
        <p:spPr>
          <a:xfrm>
            <a:off x="1009650" y="1960503"/>
            <a:ext cx="556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0E0C6D-18A0-41E0-87A2-7BD4EBFB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683988"/>
            <a:ext cx="4838700" cy="27622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15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2C5C259B9BC84A9D6F6055B197A833" ma:contentTypeVersion="0" ma:contentTypeDescription="새 문서를 만듭니다." ma:contentTypeScope="" ma:versionID="3afa2904cdba82a08df52f506887e6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c267aaf03eeeef3f865088e62563b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4D6C65-545A-41D6-84C7-E7BFD3709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C8F49-8BDD-40BE-93C5-F07B539E0BE9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0567CB-BCDF-42EC-9E5E-B5CBFC6A7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1323</Words>
  <Application>Microsoft Office PowerPoint</Application>
  <PresentationFormat>와이드스크린</PresentationFormat>
  <Paragraphs>257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맑은 고딕</vt:lpstr>
      <vt:lpstr>Arial</vt:lpstr>
      <vt:lpstr>나눔스퀘어_ac ExtraBold</vt:lpstr>
      <vt:lpstr>Wingdings</vt:lpstr>
      <vt:lpstr>위메프 SemiBold</vt:lpstr>
      <vt:lpstr>나눔스퀘어_ac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193</cp:revision>
  <dcterms:created xsi:type="dcterms:W3CDTF">2021-06-20T23:40:31Z</dcterms:created>
  <dcterms:modified xsi:type="dcterms:W3CDTF">2021-07-26T08:23:57Z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0x010100762C5C259B9BC84A9D6F6055B197A833</vt:lpwstr>
  </property>
</Properties>
</file>