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"/>
  </p:sldMasterIdLst>
  <p:notesMasterIdLst>
    <p:notesMasterId r:id="rId44"/>
  </p:notesMasterIdLst>
  <p:sldIdLst>
    <p:sldId id="256" r:id="rId5"/>
    <p:sldId id="258" r:id="rId6"/>
    <p:sldId id="259" r:id="rId7"/>
    <p:sldId id="286" r:id="rId8"/>
    <p:sldId id="287" r:id="rId9"/>
    <p:sldId id="285" r:id="rId10"/>
    <p:sldId id="290" r:id="rId11"/>
    <p:sldId id="288" r:id="rId12"/>
    <p:sldId id="289" r:id="rId13"/>
    <p:sldId id="291" r:id="rId14"/>
    <p:sldId id="293" r:id="rId15"/>
    <p:sldId id="294" r:id="rId16"/>
    <p:sldId id="295" r:id="rId17"/>
    <p:sldId id="296" r:id="rId18"/>
    <p:sldId id="297" r:id="rId19"/>
    <p:sldId id="260" r:id="rId20"/>
    <p:sldId id="267" r:id="rId21"/>
    <p:sldId id="268" r:id="rId22"/>
    <p:sldId id="269" r:id="rId23"/>
    <p:sldId id="270" r:id="rId24"/>
    <p:sldId id="271" r:id="rId25"/>
    <p:sldId id="261" r:id="rId26"/>
    <p:sldId id="262" r:id="rId27"/>
    <p:sldId id="264" r:id="rId28"/>
    <p:sldId id="263" r:id="rId29"/>
    <p:sldId id="266" r:id="rId30"/>
    <p:sldId id="272" r:id="rId31"/>
    <p:sldId id="274" r:id="rId32"/>
    <p:sldId id="275" r:id="rId33"/>
    <p:sldId id="276" r:id="rId34"/>
    <p:sldId id="277" r:id="rId35"/>
    <p:sldId id="273" r:id="rId36"/>
    <p:sldId id="278" r:id="rId37"/>
    <p:sldId id="279" r:id="rId38"/>
    <p:sldId id="281" r:id="rId39"/>
    <p:sldId id="280" r:id="rId40"/>
    <p:sldId id="282" r:id="rId41"/>
    <p:sldId id="283" r:id="rId42"/>
    <p:sldId id="284" r:id="rId43"/>
  </p:sldIdLst>
  <p:sldSz cx="12192000" cy="6858000"/>
  <p:notesSz cx="6858000" cy="9144000"/>
  <p:embeddedFontLst>
    <p:embeddedFont>
      <p:font typeface="위메프 SemiBold" panose="020B0600000101010101" charset="-127"/>
      <p:bold r:id="rId45"/>
    </p:embeddedFont>
    <p:embeddedFont>
      <p:font typeface="나눔스퀘어_ac" panose="020B0600000101010101" pitchFamily="50" charset="-127"/>
      <p:regular r:id="rId46"/>
    </p:embeddedFont>
    <p:embeddedFont>
      <p:font typeface="나눔스퀘어_ac Bold" panose="020B0600000101010101" pitchFamily="50" charset="-127"/>
      <p:bold r:id="rId47"/>
    </p:embeddedFont>
    <p:embeddedFont>
      <p:font typeface="나눔스퀘어_ac ExtraBold" panose="020B0600000101010101" pitchFamily="50" charset="-127"/>
      <p:bold r:id="rId48"/>
    </p:embeddedFont>
    <p:embeddedFont>
      <p:font typeface="맑은 고딕" panose="020B0503020000020004" pitchFamily="50" charset="-127"/>
      <p:regular r:id="rId49"/>
      <p:bold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159D41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1.fntdata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4.fntdata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2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2DF9C-6084-4E83-9894-C80E2B778DB4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B37FB-1470-4A47-BAD0-CD2966430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27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6B228-EB1B-420C-9E45-B5FB9ED30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C1EBE6-398B-4ED4-9F1E-6DE1B8F35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E9216-AFD8-4A97-98C2-5EC57E66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ED52-7547-4E77-AA1E-20176C3693A5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61324-8C43-4051-B8AF-E822E2AE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2EC9CC-373D-4A01-9409-C71ED4DD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59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2F40A-C747-4ABD-B57A-6361176C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0ED6A3-7C5C-4468-A724-9BE785B7E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B99E0-2567-4500-BB28-12A4D2F6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8E3A-AECD-4EE7-8088-C5C177DD7E5D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45C9B4-F2D2-433E-8B0F-08CBD911D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2E1165-C400-44CF-B14D-4560377E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55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1170B-F1DC-4CFE-AEEF-678825F49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0ED3CA-C2DC-455F-9AA1-E641DB6A4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8DF864-9D81-4016-9BC8-C1C0E413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EB9C-156B-4B2A-BC8B-6DEE6866E318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6CC1E9-9A74-41D1-B954-9EAC457A5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2E2CDC-7A0F-42E8-A1FB-434DC4A5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80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9F2B5-850A-4F48-822E-2082515D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F69CA-8D2A-40EB-A842-313825466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62552B-5698-440E-BEAB-8BFA50E59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B453-B902-45AC-AEF4-CF9731C611F3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3D9016-CE54-4B1F-A3DF-42E66096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F5792-473B-49FA-9129-1B1E68D7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97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B7EE0-0E5B-4312-B47D-04E6AA03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E4648-17C9-4C8B-8418-AE2341427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E0FF2-D455-4944-82A9-B6FF1320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F907-7E87-4611-87DD-F6EA3D85BC29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9F0262-878B-46D1-BEEA-E59DD3D9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74E80-E2A1-4127-BC3C-9B42A6EE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87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11485-EC98-4EF1-8380-0C75DDF8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85644C-0D84-48AE-9F67-FF7E8DF03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CC5479-DC42-4659-9522-777F38FD3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29D194-8D3E-4C89-9110-D7E810BF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6C2-24E5-4917-854E-08818BD84CD5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C0E91E-A475-4A28-A9F1-BDF4CB57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A8985-AB66-4FEF-87BD-48B195A6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9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294A7-D321-4706-B2BF-8A5E210F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0BE5C7-D417-47FD-8C64-6B426DF57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F8CFB1-977C-4459-B1DE-39F6A8C61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91854B-9048-41C9-9AAE-3B4F9DF0F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13E41E-4A37-46F9-A4C5-31A42B5AE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8B9C24-CC8B-4939-9942-BD48F572A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7897-646A-4E2F-97DA-D9B4528E8566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B9C569-2529-4FBD-BB9E-B3F548E2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BAE79D-8133-484A-B6D0-62E1EE61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81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8DFD6-DE84-4682-A0D5-AF6569C3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EE0BB1-A3EA-4443-BE03-E3D16FEB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280D-CF91-4679-9743-62E92AA06183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6027AD-589E-42A9-8487-1F80B6D0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D35EF9-902C-4FC1-B466-7A731CB3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32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262257-6F74-4359-80CA-BDB9D578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A9CA-B5DE-42A4-B77F-DC93A897BC43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F7DC70-4CB7-4EC1-A5A4-089B60A8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CC591A-5E1A-4591-8512-9EB1E210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78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2961B-2971-413B-A13A-D84163F1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19E96-6475-4CEA-9B60-28AEFD912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B21977-3488-48B0-A761-DE60C8F0A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04139C-DFE4-4065-B300-C4C775AC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9275-00DC-4245-BC26-DAA5BBE7F2FF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FAB581-16F7-40DC-9B76-10EAC24D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B50DF0-4391-481A-8036-E8AE8565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769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15DAC-1B97-4A4B-86FF-A89CE2A6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85AF60-5C97-49F2-978A-BD4F2B2B2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A7A481-03AA-4A58-A72C-4F66FFB98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57DF6A-F227-49FF-ACC4-13F884BF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1EE-3537-469F-8453-BEBAFBB69830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2BFF88-F69B-40EF-85B8-C66630EF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D4B81D-4342-4730-8BB0-507F32EF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0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7AF719-EDB6-44D0-9514-6A634247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51F41-2729-4C74-9E24-5032D0D75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11F299-E8D2-4969-B92A-D41E4A048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36A12-5737-4B5D-8299-59338D3C4D0E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607C20-E1E6-4A6A-A8A2-FA5675246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A6091-355F-46C0-8B1B-1AA408D42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71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blog/view/57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codingdog.tistory.com/entry/%ED%95%AD%EC%83%81-flush%EB%A5%BC-%ED%95%B4%EC%84%9C-%EB%8A%90%EB%A6%B0-c-end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algorith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cmem.org/blog/2020/05/15/floa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E2A2581-973F-4C16-B39F-9688AFEE9021}"/>
              </a:ext>
            </a:extLst>
          </p:cNvPr>
          <p:cNvCxnSpPr>
            <a:cxnSpLocks/>
          </p:cNvCxnSpPr>
          <p:nvPr/>
        </p:nvCxnSpPr>
        <p:spPr>
          <a:xfrm>
            <a:off x="2156012" y="2286001"/>
            <a:ext cx="7844118" cy="0"/>
          </a:xfrm>
          <a:prstGeom prst="line">
            <a:avLst/>
          </a:prstGeom>
          <a:ln w="57150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FDDB71-E2F6-42AB-9255-D03C5E146F9C}"/>
              </a:ext>
            </a:extLst>
          </p:cNvPr>
          <p:cNvSpPr txBox="1"/>
          <p:nvPr/>
        </p:nvSpPr>
        <p:spPr>
          <a:xfrm>
            <a:off x="2879350" y="2785202"/>
            <a:ext cx="63077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C</a:t>
            </a:r>
            <a:r>
              <a:rPr lang="ko-KR" altLang="en-US" sz="5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언어 리뷰 </a:t>
            </a:r>
            <a:r>
              <a:rPr lang="en-US" altLang="ko-KR" sz="5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&amp; C++ </a:t>
            </a:r>
            <a:r>
              <a:rPr lang="ko-KR" altLang="en-US" sz="5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기본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86157D-937C-4850-B999-6DAA5561018A}"/>
              </a:ext>
            </a:extLst>
          </p:cNvPr>
          <p:cNvCxnSpPr>
            <a:cxnSpLocks/>
          </p:cNvCxnSpPr>
          <p:nvPr/>
        </p:nvCxnSpPr>
        <p:spPr>
          <a:xfrm>
            <a:off x="2156012" y="4146176"/>
            <a:ext cx="7844118" cy="0"/>
          </a:xfrm>
          <a:prstGeom prst="line">
            <a:avLst/>
          </a:prstGeom>
          <a:ln w="57150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0B13ED-88E4-480D-90B4-A87D063D392B}"/>
              </a:ext>
            </a:extLst>
          </p:cNvPr>
          <p:cNvSpPr txBox="1"/>
          <p:nvPr/>
        </p:nvSpPr>
        <p:spPr>
          <a:xfrm>
            <a:off x="2291881" y="1469251"/>
            <a:ext cx="74827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>
                <a:solidFill>
                  <a:srgbClr val="159D4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</a:t>
            </a:r>
            <a:r>
              <a:rPr lang="ko-KR" altLang="en-US" sz="2500">
                <a:solidFill>
                  <a:srgbClr val="159D4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신촌 연합 여름캠프 초급반 </a:t>
            </a:r>
            <a:r>
              <a:rPr lang="en-US" altLang="ko-KR" sz="2500">
                <a:solidFill>
                  <a:srgbClr val="159D4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</a:t>
            </a:r>
            <a:r>
              <a:rPr lang="ko-KR" altLang="en-US" sz="2500">
                <a:solidFill>
                  <a:srgbClr val="159D4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회차</a:t>
            </a:r>
            <a:endParaRPr lang="en-US" altLang="ko-KR" sz="2500">
              <a:solidFill>
                <a:srgbClr val="159D4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DB3628-6C47-4744-99C4-249081B25D6D}"/>
              </a:ext>
            </a:extLst>
          </p:cNvPr>
          <p:cNvSpPr txBox="1"/>
          <p:nvPr/>
        </p:nvSpPr>
        <p:spPr>
          <a:xfrm>
            <a:off x="8757396" y="5284012"/>
            <a:ext cx="298524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서강대학교 박재형 </a:t>
            </a:r>
          </a:p>
        </p:txBody>
      </p:sp>
    </p:spTree>
    <p:extLst>
      <p:ext uri="{BB962C8B-B14F-4D97-AF65-F5344CB8AC3E}">
        <p14:creationId xmlns:p14="http://schemas.microsoft.com/office/powerpoint/2010/main" val="342159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10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2855260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포인터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084963-20E8-406B-93A1-77A389A04886}"/>
              </a:ext>
            </a:extLst>
          </p:cNvPr>
          <p:cNvSpPr txBox="1"/>
          <p:nvPr/>
        </p:nvSpPr>
        <p:spPr>
          <a:xfrm>
            <a:off x="993869" y="1869436"/>
            <a:ext cx="3832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int a = 3;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E66CB57-DBC7-4CF4-A6C5-97E368AAE9FB}"/>
              </a:ext>
            </a:extLst>
          </p:cNvPr>
          <p:cNvSpPr/>
          <p:nvPr/>
        </p:nvSpPr>
        <p:spPr>
          <a:xfrm>
            <a:off x="5299635" y="2131880"/>
            <a:ext cx="1591112" cy="266248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00308B-727E-43FE-B028-110090511674}"/>
              </a:ext>
            </a:extLst>
          </p:cNvPr>
          <p:cNvSpPr txBox="1"/>
          <p:nvPr/>
        </p:nvSpPr>
        <p:spPr>
          <a:xfrm>
            <a:off x="5649173" y="1746881"/>
            <a:ext cx="927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memory</a:t>
            </a:r>
            <a:endParaRPr lang="ko-KR" altLang="en-US" sz="1400" dirty="0">
              <a:solidFill>
                <a:srgbClr val="0070C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ED478A-AA35-46F4-84C4-069A826429DA}"/>
              </a:ext>
            </a:extLst>
          </p:cNvPr>
          <p:cNvSpPr/>
          <p:nvPr/>
        </p:nvSpPr>
        <p:spPr>
          <a:xfrm>
            <a:off x="5299635" y="2859389"/>
            <a:ext cx="1591112" cy="4320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C6B1BF2-C65A-4658-BA3C-5CC9556F78F4}"/>
              </a:ext>
            </a:extLst>
          </p:cNvPr>
          <p:cNvCxnSpPr>
            <a:cxnSpLocks/>
          </p:cNvCxnSpPr>
          <p:nvPr/>
        </p:nvCxnSpPr>
        <p:spPr>
          <a:xfrm flipH="1">
            <a:off x="6949470" y="3075421"/>
            <a:ext cx="231507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7EDBA2-386A-44F3-B441-56BE75DB2361}"/>
              </a:ext>
            </a:extLst>
          </p:cNvPr>
          <p:cNvSpPr txBox="1"/>
          <p:nvPr/>
        </p:nvSpPr>
        <p:spPr>
          <a:xfrm>
            <a:off x="7176783" y="2936921"/>
            <a:ext cx="943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003FFC0C</a:t>
            </a:r>
            <a:endParaRPr lang="ko-KR" altLang="en-US" sz="1200" dirty="0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8D448D-B6BE-47A4-9852-476397A53624}"/>
              </a:ext>
            </a:extLst>
          </p:cNvPr>
          <p:cNvSpPr txBox="1"/>
          <p:nvPr/>
        </p:nvSpPr>
        <p:spPr>
          <a:xfrm>
            <a:off x="993869" y="2531680"/>
            <a:ext cx="3832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참조 연산자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(&amp;) /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역참조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연산자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(*)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7E1349-56CA-4586-8278-2FAF33A593E7}"/>
              </a:ext>
            </a:extLst>
          </p:cNvPr>
          <p:cNvSpPr txBox="1"/>
          <p:nvPr/>
        </p:nvSpPr>
        <p:spPr>
          <a:xfrm>
            <a:off x="7995339" y="2916672"/>
            <a:ext cx="5244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 </a:t>
            </a:r>
            <a:r>
              <a:rPr lang="en-US" altLang="ko-KR" sz="13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&amp;a</a:t>
            </a:r>
            <a:endParaRPr lang="ko-KR" altLang="en-US" sz="13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50E79A-0581-4300-8E66-495A1D4E7649}"/>
              </a:ext>
            </a:extLst>
          </p:cNvPr>
          <p:cNvSpPr txBox="1"/>
          <p:nvPr/>
        </p:nvSpPr>
        <p:spPr>
          <a:xfrm>
            <a:off x="993869" y="3856131"/>
            <a:ext cx="3832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int*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ptr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&amp;a;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D7E611-CDC6-460A-BB10-17032C0B90E9}"/>
              </a:ext>
            </a:extLst>
          </p:cNvPr>
          <p:cNvSpPr txBox="1"/>
          <p:nvPr/>
        </p:nvSpPr>
        <p:spPr>
          <a:xfrm>
            <a:off x="993869" y="3193924"/>
            <a:ext cx="3832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printf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(“%p”, &amp;a);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0C1563-4E58-4AD6-B03C-2B5DE8B3F6B9}"/>
              </a:ext>
            </a:extLst>
          </p:cNvPr>
          <p:cNvSpPr txBox="1"/>
          <p:nvPr/>
        </p:nvSpPr>
        <p:spPr>
          <a:xfrm>
            <a:off x="8406399" y="2935144"/>
            <a:ext cx="611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 </a:t>
            </a:r>
            <a:r>
              <a:rPr lang="en-US" altLang="ko-KR" sz="1200" dirty="0" err="1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ptr</a:t>
            </a:r>
            <a:endParaRPr lang="ko-KR" altLang="en-US" sz="1300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500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  <p:bldP spid="19" grpId="0" animBg="1"/>
      <p:bldP spid="22" grpId="0"/>
      <p:bldP spid="25" grpId="0"/>
      <p:bldP spid="30" grpId="0"/>
      <p:bldP spid="31" grpId="0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11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2855260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포인터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084963-20E8-406B-93A1-77A389A04886}"/>
              </a:ext>
            </a:extLst>
          </p:cNvPr>
          <p:cNvSpPr txBox="1"/>
          <p:nvPr/>
        </p:nvSpPr>
        <p:spPr>
          <a:xfrm>
            <a:off x="993869" y="1869436"/>
            <a:ext cx="3832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int a = 3;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E66CB57-DBC7-4CF4-A6C5-97E368AAE9FB}"/>
              </a:ext>
            </a:extLst>
          </p:cNvPr>
          <p:cNvSpPr/>
          <p:nvPr/>
        </p:nvSpPr>
        <p:spPr>
          <a:xfrm>
            <a:off x="7154582" y="2661882"/>
            <a:ext cx="1591112" cy="4279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C6B1BF2-C65A-4658-BA3C-5CC9556F78F4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5360894" y="2875856"/>
            <a:ext cx="179368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7EDBA2-386A-44F3-B441-56BE75DB2361}"/>
              </a:ext>
            </a:extLst>
          </p:cNvPr>
          <p:cNvSpPr txBox="1"/>
          <p:nvPr/>
        </p:nvSpPr>
        <p:spPr>
          <a:xfrm>
            <a:off x="4782861" y="2689833"/>
            <a:ext cx="5091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ptr</a:t>
            </a:r>
            <a:endParaRPr lang="ko-KR" altLang="en-US" sz="1500" dirty="0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50E79A-0581-4300-8E66-495A1D4E7649}"/>
              </a:ext>
            </a:extLst>
          </p:cNvPr>
          <p:cNvSpPr txBox="1"/>
          <p:nvPr/>
        </p:nvSpPr>
        <p:spPr>
          <a:xfrm>
            <a:off x="993869" y="2525708"/>
            <a:ext cx="3832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int*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ptr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&amp;a;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0C1563-4E58-4AD6-B03C-2B5DE8B3F6B9}"/>
              </a:ext>
            </a:extLst>
          </p:cNvPr>
          <p:cNvSpPr txBox="1"/>
          <p:nvPr/>
        </p:nvSpPr>
        <p:spPr>
          <a:xfrm>
            <a:off x="8793245" y="2745051"/>
            <a:ext cx="1115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(003FFC0C)</a:t>
            </a:r>
            <a:endParaRPr lang="ko-KR" altLang="en-US" sz="1100" dirty="0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22D6BA-1170-4B42-B077-B6BB2728A189}"/>
              </a:ext>
            </a:extLst>
          </p:cNvPr>
          <p:cNvSpPr txBox="1"/>
          <p:nvPr/>
        </p:nvSpPr>
        <p:spPr>
          <a:xfrm>
            <a:off x="993869" y="3181980"/>
            <a:ext cx="3832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*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ptr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20;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A3C137-3D34-44A8-B286-C38A996CC8B6}"/>
              </a:ext>
            </a:extLst>
          </p:cNvPr>
          <p:cNvSpPr txBox="1"/>
          <p:nvPr/>
        </p:nvSpPr>
        <p:spPr>
          <a:xfrm>
            <a:off x="7804375" y="2369494"/>
            <a:ext cx="4322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</a:t>
            </a:r>
            <a:endParaRPr lang="ko-KR" altLang="en-US" sz="1300" dirty="0">
              <a:solidFill>
                <a:srgbClr val="0070C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E005597-A81E-41B5-95D1-3C174603756D}"/>
              </a:ext>
            </a:extLst>
          </p:cNvPr>
          <p:cNvSpPr/>
          <p:nvPr/>
        </p:nvSpPr>
        <p:spPr>
          <a:xfrm>
            <a:off x="7154582" y="3658644"/>
            <a:ext cx="1591112" cy="4279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A0394CD-7CD8-4E02-8109-13E965DE3455}"/>
              </a:ext>
            </a:extLst>
          </p:cNvPr>
          <p:cNvCxnSpPr>
            <a:cxnSpLocks/>
          </p:cNvCxnSpPr>
          <p:nvPr/>
        </p:nvCxnSpPr>
        <p:spPr>
          <a:xfrm>
            <a:off x="5360894" y="3872618"/>
            <a:ext cx="2443481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1C24C47-9352-4DD8-8884-B29EC015AF80}"/>
              </a:ext>
            </a:extLst>
          </p:cNvPr>
          <p:cNvSpPr txBox="1"/>
          <p:nvPr/>
        </p:nvSpPr>
        <p:spPr>
          <a:xfrm>
            <a:off x="4714613" y="3686595"/>
            <a:ext cx="5773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*</a:t>
            </a:r>
            <a:r>
              <a:rPr lang="en-US" altLang="ko-KR" sz="1500" dirty="0" err="1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ptr</a:t>
            </a:r>
            <a:endParaRPr lang="ko-KR" altLang="en-US" sz="1500" dirty="0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6685D6-FD75-41CD-AB32-449A1E5BB246}"/>
              </a:ext>
            </a:extLst>
          </p:cNvPr>
          <p:cNvSpPr txBox="1"/>
          <p:nvPr/>
        </p:nvSpPr>
        <p:spPr>
          <a:xfrm>
            <a:off x="9040195" y="3723058"/>
            <a:ext cx="1115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(3)</a:t>
            </a:r>
            <a:endParaRPr lang="ko-KR" altLang="en-US" sz="1100" dirty="0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D846A2-0BDE-4BFF-82E5-9E8B115BC18B}"/>
              </a:ext>
            </a:extLst>
          </p:cNvPr>
          <p:cNvSpPr txBox="1"/>
          <p:nvPr/>
        </p:nvSpPr>
        <p:spPr>
          <a:xfrm>
            <a:off x="7804375" y="3366256"/>
            <a:ext cx="4322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</a:t>
            </a:r>
            <a:endParaRPr lang="ko-KR" altLang="en-US" sz="1300" dirty="0">
              <a:solidFill>
                <a:srgbClr val="0070C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8F3D76-11FC-49AE-BA79-6D177F504BCC}"/>
              </a:ext>
            </a:extLst>
          </p:cNvPr>
          <p:cNvSpPr txBox="1"/>
          <p:nvPr/>
        </p:nvSpPr>
        <p:spPr>
          <a:xfrm>
            <a:off x="993869" y="3872618"/>
            <a:ext cx="3832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printf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(“%d”, a);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925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/>
      <p:bldP spid="33" grpId="0"/>
      <p:bldP spid="18" grpId="0"/>
      <p:bldP spid="20" grpId="0"/>
      <p:bldP spid="23" grpId="0" animBg="1"/>
      <p:bldP spid="26" grpId="0"/>
      <p:bldP spid="27" grpId="0"/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12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2855260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배열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084963-20E8-406B-93A1-77A389A04886}"/>
              </a:ext>
            </a:extLst>
          </p:cNvPr>
          <p:cNvSpPr txBox="1"/>
          <p:nvPr/>
        </p:nvSpPr>
        <p:spPr>
          <a:xfrm>
            <a:off x="985480" y="1835880"/>
            <a:ext cx="42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자료형 배열이름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크기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F5D58E-439E-4999-825D-6303C95BDECC}"/>
              </a:ext>
            </a:extLst>
          </p:cNvPr>
          <p:cNvSpPr txBox="1"/>
          <p:nvPr/>
        </p:nvSpPr>
        <p:spPr>
          <a:xfrm>
            <a:off x="1178427" y="2406495"/>
            <a:ext cx="42995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int a[5];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5EC979-8F84-42B9-9D33-E6F7E3CE94F2}"/>
              </a:ext>
            </a:extLst>
          </p:cNvPr>
          <p:cNvSpPr txBox="1"/>
          <p:nvPr/>
        </p:nvSpPr>
        <p:spPr>
          <a:xfrm>
            <a:off x="1531188" y="2786825"/>
            <a:ext cx="42995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int a[5] = {1, 2, 4, 7, 10};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E12456-AE90-47A3-A66B-69D6DB284079}"/>
              </a:ext>
            </a:extLst>
          </p:cNvPr>
          <p:cNvSpPr txBox="1"/>
          <p:nvPr/>
        </p:nvSpPr>
        <p:spPr>
          <a:xfrm>
            <a:off x="985480" y="4508490"/>
            <a:ext cx="42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0-base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2E1FA399-D931-4E77-AD78-6041A9719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246931"/>
              </p:ext>
            </p:extLst>
          </p:nvPr>
        </p:nvGraphicFramePr>
        <p:xfrm>
          <a:off x="3866563" y="4391611"/>
          <a:ext cx="2920305" cy="526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061">
                  <a:extLst>
                    <a:ext uri="{9D8B030D-6E8A-4147-A177-3AD203B41FA5}">
                      <a16:colId xmlns:a16="http://schemas.microsoft.com/office/drawing/2014/main" val="4068638394"/>
                    </a:ext>
                  </a:extLst>
                </a:gridCol>
                <a:gridCol w="584061">
                  <a:extLst>
                    <a:ext uri="{9D8B030D-6E8A-4147-A177-3AD203B41FA5}">
                      <a16:colId xmlns:a16="http://schemas.microsoft.com/office/drawing/2014/main" val="977125384"/>
                    </a:ext>
                  </a:extLst>
                </a:gridCol>
                <a:gridCol w="584061">
                  <a:extLst>
                    <a:ext uri="{9D8B030D-6E8A-4147-A177-3AD203B41FA5}">
                      <a16:colId xmlns:a16="http://schemas.microsoft.com/office/drawing/2014/main" val="365718239"/>
                    </a:ext>
                  </a:extLst>
                </a:gridCol>
                <a:gridCol w="584061">
                  <a:extLst>
                    <a:ext uri="{9D8B030D-6E8A-4147-A177-3AD203B41FA5}">
                      <a16:colId xmlns:a16="http://schemas.microsoft.com/office/drawing/2014/main" val="1080967169"/>
                    </a:ext>
                  </a:extLst>
                </a:gridCol>
                <a:gridCol w="584061">
                  <a:extLst>
                    <a:ext uri="{9D8B030D-6E8A-4147-A177-3AD203B41FA5}">
                      <a16:colId xmlns:a16="http://schemas.microsoft.com/office/drawing/2014/main" val="1226182943"/>
                    </a:ext>
                  </a:extLst>
                </a:gridCol>
              </a:tblGrid>
              <a:tr h="526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85652" marR="85652" marT="42826" marB="42826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85652" marR="85652" marT="42826" marB="42826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85652" marR="85652" marT="42826" marB="42826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85652" marR="85652" marT="42826" marB="42826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85652" marR="85652" marT="42826" marB="42826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0111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0544D48-D605-46AC-883E-CFAC4D853F3C}"/>
              </a:ext>
            </a:extLst>
          </p:cNvPr>
          <p:cNvSpPr txBox="1"/>
          <p:nvPr/>
        </p:nvSpPr>
        <p:spPr>
          <a:xfrm>
            <a:off x="4022380" y="5001233"/>
            <a:ext cx="298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</a:t>
            </a:r>
            <a:endParaRPr lang="ko-KR" altLang="en-US" sz="11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D05CC2-1F5D-465F-92DD-A8D720724785}"/>
              </a:ext>
            </a:extLst>
          </p:cNvPr>
          <p:cNvSpPr txBox="1"/>
          <p:nvPr/>
        </p:nvSpPr>
        <p:spPr>
          <a:xfrm>
            <a:off x="4613509" y="5001233"/>
            <a:ext cx="298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A353BE-6953-4525-84D2-17B5528FE9BF}"/>
              </a:ext>
            </a:extLst>
          </p:cNvPr>
          <p:cNvSpPr txBox="1"/>
          <p:nvPr/>
        </p:nvSpPr>
        <p:spPr>
          <a:xfrm>
            <a:off x="5186933" y="5001233"/>
            <a:ext cx="298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sz="11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CA1400-BB96-48F9-AEE7-72F0FDABBF14}"/>
              </a:ext>
            </a:extLst>
          </p:cNvPr>
          <p:cNvSpPr txBox="1"/>
          <p:nvPr/>
        </p:nvSpPr>
        <p:spPr>
          <a:xfrm>
            <a:off x="5769593" y="5001233"/>
            <a:ext cx="298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sz="11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7A7AC8-66A4-46E3-84A0-C13CCA8F02AC}"/>
              </a:ext>
            </a:extLst>
          </p:cNvPr>
          <p:cNvSpPr txBox="1"/>
          <p:nvPr/>
        </p:nvSpPr>
        <p:spPr>
          <a:xfrm>
            <a:off x="6379194" y="5001233"/>
            <a:ext cx="298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sz="11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E6C6F6-5361-4A60-AD5E-A5F81E9482A2}"/>
              </a:ext>
            </a:extLst>
          </p:cNvPr>
          <p:cNvSpPr txBox="1"/>
          <p:nvPr/>
        </p:nvSpPr>
        <p:spPr>
          <a:xfrm>
            <a:off x="985480" y="5219688"/>
            <a:ext cx="42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Index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접근 가능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E0DFDC-3528-479B-9E09-A896DC09C238}"/>
              </a:ext>
            </a:extLst>
          </p:cNvPr>
          <p:cNvSpPr txBox="1"/>
          <p:nvPr/>
        </p:nvSpPr>
        <p:spPr>
          <a:xfrm>
            <a:off x="985480" y="3797292"/>
            <a:ext cx="42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연속된 메모리 공간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57A03-365C-4D53-9C58-98639004253E}"/>
              </a:ext>
            </a:extLst>
          </p:cNvPr>
          <p:cNvSpPr txBox="1"/>
          <p:nvPr/>
        </p:nvSpPr>
        <p:spPr>
          <a:xfrm>
            <a:off x="1531188" y="3179626"/>
            <a:ext cx="42995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int a[] = {1, 2, 4, 7, 10};</a:t>
            </a:r>
          </a:p>
        </p:txBody>
      </p:sp>
    </p:spTree>
    <p:extLst>
      <p:ext uri="{BB962C8B-B14F-4D97-AF65-F5344CB8AC3E}">
        <p14:creationId xmlns:p14="http://schemas.microsoft.com/office/powerpoint/2010/main" val="406944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0" grpId="0"/>
      <p:bldP spid="24" grpId="0"/>
      <p:bldP spid="26" grpId="0"/>
      <p:bldP spid="27" grpId="0"/>
      <p:bldP spid="28" grpId="0"/>
      <p:bldP spid="29" grpId="0"/>
      <p:bldP spid="34" grpId="0"/>
      <p:bldP spid="35" grpId="0"/>
      <p:bldP spid="36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13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2855260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배열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084963-20E8-406B-93A1-77A389A04886}"/>
              </a:ext>
            </a:extLst>
          </p:cNvPr>
          <p:cNvSpPr txBox="1"/>
          <p:nvPr/>
        </p:nvSpPr>
        <p:spPr>
          <a:xfrm>
            <a:off x="985480" y="1835880"/>
            <a:ext cx="42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배열의 크기는 반드시 상수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D89B0E-A23F-423F-AD11-3FFA47FB23FD}"/>
              </a:ext>
            </a:extLst>
          </p:cNvPr>
          <p:cNvSpPr txBox="1"/>
          <p:nvPr/>
        </p:nvSpPr>
        <p:spPr>
          <a:xfrm>
            <a:off x="985480" y="2545037"/>
            <a:ext cx="42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배열의 이름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첫번째 원소의 포인터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B1A1AA-42F7-4BD2-9F50-32CF7F548553}"/>
              </a:ext>
            </a:extLst>
          </p:cNvPr>
          <p:cNvSpPr txBox="1"/>
          <p:nvPr/>
        </p:nvSpPr>
        <p:spPr>
          <a:xfrm>
            <a:off x="985480" y="3254194"/>
            <a:ext cx="42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전역변수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vs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지역변수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63B6AF-F6DD-43D2-A843-04DD81F2B785}"/>
              </a:ext>
            </a:extLst>
          </p:cNvPr>
          <p:cNvSpPr txBox="1"/>
          <p:nvPr/>
        </p:nvSpPr>
        <p:spPr>
          <a:xfrm>
            <a:off x="985480" y="3963351"/>
            <a:ext cx="42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Undefined Behavior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BBB5F81-35C3-4B15-BDF2-DA09403C7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307" y="2235990"/>
            <a:ext cx="2763261" cy="197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3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14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2855260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배열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084963-20E8-406B-93A1-77A389A04886}"/>
              </a:ext>
            </a:extLst>
          </p:cNvPr>
          <p:cNvSpPr txBox="1"/>
          <p:nvPr/>
        </p:nvSpPr>
        <p:spPr>
          <a:xfrm>
            <a:off x="985480" y="1835880"/>
            <a:ext cx="42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차원 배열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238F42-E9C3-4372-A679-DED948BF4947}"/>
              </a:ext>
            </a:extLst>
          </p:cNvPr>
          <p:cNvSpPr txBox="1"/>
          <p:nvPr/>
        </p:nvSpPr>
        <p:spPr>
          <a:xfrm>
            <a:off x="1216391" y="2395638"/>
            <a:ext cx="42995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int a[3][3]</a:t>
            </a:r>
            <a:endParaRPr lang="ko-KR" altLang="en-US" sz="17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C5B612-881A-4BE6-A82E-F7532F48F833}"/>
              </a:ext>
            </a:extLst>
          </p:cNvPr>
          <p:cNvSpPr txBox="1"/>
          <p:nvPr/>
        </p:nvSpPr>
        <p:spPr>
          <a:xfrm>
            <a:off x="1576608" y="2795748"/>
            <a:ext cx="539684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int a[3][3] = {{1, 2, 3}, {4, 5, 6}, {7, 8, 9}}</a:t>
            </a:r>
            <a:endParaRPr lang="ko-KR" altLang="en-US" sz="17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ACD77CEE-9A46-47DC-8FB6-212AA54F3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784293"/>
              </p:ext>
            </p:extLst>
          </p:nvPr>
        </p:nvGraphicFramePr>
        <p:xfrm>
          <a:off x="7137848" y="2419677"/>
          <a:ext cx="2754300" cy="14784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100">
                  <a:extLst>
                    <a:ext uri="{9D8B030D-6E8A-4147-A177-3AD203B41FA5}">
                      <a16:colId xmlns:a16="http://schemas.microsoft.com/office/drawing/2014/main" val="1608752030"/>
                    </a:ext>
                  </a:extLst>
                </a:gridCol>
                <a:gridCol w="918100">
                  <a:extLst>
                    <a:ext uri="{9D8B030D-6E8A-4147-A177-3AD203B41FA5}">
                      <a16:colId xmlns:a16="http://schemas.microsoft.com/office/drawing/2014/main" val="501099625"/>
                    </a:ext>
                  </a:extLst>
                </a:gridCol>
                <a:gridCol w="918100">
                  <a:extLst>
                    <a:ext uri="{9D8B030D-6E8A-4147-A177-3AD203B41FA5}">
                      <a16:colId xmlns:a16="http://schemas.microsoft.com/office/drawing/2014/main" val="1451148383"/>
                    </a:ext>
                  </a:extLst>
                </a:gridCol>
              </a:tblGrid>
              <a:tr h="492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20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21180" marR="121180" marT="60590" marB="605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sz="20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21180" marR="121180" marT="60590" marB="605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20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21180" marR="121180" marT="60590" marB="60590" anchor="ctr"/>
                </a:tc>
                <a:extLst>
                  <a:ext uri="{0D108BD9-81ED-4DB2-BD59-A6C34878D82A}">
                    <a16:rowId xmlns:a16="http://schemas.microsoft.com/office/drawing/2014/main" val="1217559096"/>
                  </a:ext>
                </a:extLst>
              </a:tr>
              <a:tr h="492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sz="20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21180" marR="121180" marT="60590" marB="605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sz="20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21180" marR="121180" marT="60590" marB="605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 sz="20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21180" marR="121180" marT="60590" marB="60590" anchor="ctr"/>
                </a:tc>
                <a:extLst>
                  <a:ext uri="{0D108BD9-81ED-4DB2-BD59-A6C34878D82A}">
                    <a16:rowId xmlns:a16="http://schemas.microsoft.com/office/drawing/2014/main" val="2411069720"/>
                  </a:ext>
                </a:extLst>
              </a:tr>
              <a:tr h="492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</a:t>
                      </a:r>
                      <a:endParaRPr lang="ko-KR" altLang="en-US" sz="20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21180" marR="121180" marT="60590" marB="605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</a:t>
                      </a:r>
                      <a:endParaRPr lang="ko-KR" altLang="en-US" sz="20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21180" marR="121180" marT="60590" marB="605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</a:t>
                      </a:r>
                      <a:endParaRPr lang="ko-KR" altLang="en-US" sz="20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21180" marR="121180" marT="60590" marB="60590" anchor="ctr"/>
                </a:tc>
                <a:extLst>
                  <a:ext uri="{0D108BD9-81ED-4DB2-BD59-A6C34878D82A}">
                    <a16:rowId xmlns:a16="http://schemas.microsoft.com/office/drawing/2014/main" val="409266815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6ACB43C-E0CD-4603-A592-76A45E3217B0}"/>
              </a:ext>
            </a:extLst>
          </p:cNvPr>
          <p:cNvSpPr txBox="1"/>
          <p:nvPr/>
        </p:nvSpPr>
        <p:spPr>
          <a:xfrm>
            <a:off x="6496379" y="2551281"/>
            <a:ext cx="739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a[0]</a:t>
            </a:r>
            <a:endParaRPr lang="ko-KR" altLang="en-US" sz="14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DC107A-E49F-48A0-8775-756BBA90D19F}"/>
              </a:ext>
            </a:extLst>
          </p:cNvPr>
          <p:cNvSpPr txBox="1"/>
          <p:nvPr/>
        </p:nvSpPr>
        <p:spPr>
          <a:xfrm>
            <a:off x="6496379" y="3006050"/>
            <a:ext cx="739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a[1]</a:t>
            </a:r>
            <a:endParaRPr lang="ko-KR" altLang="en-US" sz="14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8B80C2-B887-4A2C-A961-BF4FCD0EBC98}"/>
              </a:ext>
            </a:extLst>
          </p:cNvPr>
          <p:cNvSpPr txBox="1"/>
          <p:nvPr/>
        </p:nvSpPr>
        <p:spPr>
          <a:xfrm>
            <a:off x="6496379" y="3463205"/>
            <a:ext cx="739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a[2]</a:t>
            </a:r>
            <a:endParaRPr lang="ko-KR" altLang="en-US" sz="14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18BA0DC-5A39-4394-921C-5AEC10D37E9E}"/>
              </a:ext>
            </a:extLst>
          </p:cNvPr>
          <p:cNvCxnSpPr>
            <a:cxnSpLocks/>
          </p:cNvCxnSpPr>
          <p:nvPr/>
        </p:nvCxnSpPr>
        <p:spPr>
          <a:xfrm flipH="1">
            <a:off x="9652005" y="3158926"/>
            <a:ext cx="556991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475CFBE-7658-4475-ADE2-A8A45BAA49B8}"/>
              </a:ext>
            </a:extLst>
          </p:cNvPr>
          <p:cNvSpPr txBox="1"/>
          <p:nvPr/>
        </p:nvSpPr>
        <p:spPr>
          <a:xfrm>
            <a:off x="10163688" y="3006050"/>
            <a:ext cx="739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a[1][2]</a:t>
            </a:r>
            <a:endParaRPr lang="ko-KR" altLang="en-US" sz="1400" dirty="0">
              <a:solidFill>
                <a:srgbClr val="0070C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F6D32AB-04DD-4E83-B095-9C3A49A64E59}"/>
              </a:ext>
            </a:extLst>
          </p:cNvPr>
          <p:cNvCxnSpPr>
            <a:cxnSpLocks/>
          </p:cNvCxnSpPr>
          <p:nvPr/>
        </p:nvCxnSpPr>
        <p:spPr>
          <a:xfrm>
            <a:off x="7592297" y="2063643"/>
            <a:ext cx="0" cy="4400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5CDB8DB-F517-4048-80F5-4F1ABA4575F5}"/>
              </a:ext>
            </a:extLst>
          </p:cNvPr>
          <p:cNvSpPr txBox="1"/>
          <p:nvPr/>
        </p:nvSpPr>
        <p:spPr>
          <a:xfrm>
            <a:off x="7236236" y="1731738"/>
            <a:ext cx="739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a[0][0]</a:t>
            </a:r>
            <a:endParaRPr lang="ko-KR" altLang="en-US" sz="1400" dirty="0">
              <a:solidFill>
                <a:srgbClr val="0070C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7B2583-2620-4A86-BAC5-B1699C2728B4}"/>
              </a:ext>
            </a:extLst>
          </p:cNvPr>
          <p:cNvSpPr txBox="1"/>
          <p:nvPr/>
        </p:nvSpPr>
        <p:spPr>
          <a:xfrm>
            <a:off x="985480" y="4040758"/>
            <a:ext cx="42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차원 배열</a:t>
            </a:r>
          </a:p>
        </p:txBody>
      </p:sp>
    </p:spTree>
    <p:extLst>
      <p:ext uri="{BB962C8B-B14F-4D97-AF65-F5344CB8AC3E}">
        <p14:creationId xmlns:p14="http://schemas.microsoft.com/office/powerpoint/2010/main" val="404628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19" grpId="0"/>
      <p:bldP spid="22" grpId="0"/>
      <p:bldP spid="3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15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2855260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문자열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E453B-B331-444A-B265-649AA2C618C7}"/>
              </a:ext>
            </a:extLst>
          </p:cNvPr>
          <p:cNvSpPr txBox="1"/>
          <p:nvPr/>
        </p:nvSpPr>
        <p:spPr>
          <a:xfrm>
            <a:off x="874643" y="1980000"/>
            <a:ext cx="42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문자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(char)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type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배열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FE6C90-0AFF-4E15-85A0-3484CBE91855}"/>
              </a:ext>
            </a:extLst>
          </p:cNvPr>
          <p:cNvSpPr txBox="1"/>
          <p:nvPr/>
        </p:nvSpPr>
        <p:spPr>
          <a:xfrm>
            <a:off x="874643" y="2630195"/>
            <a:ext cx="42995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char str[] = “hello”</a:t>
            </a:r>
            <a:endParaRPr lang="ko-KR" altLang="en-US" sz="17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98113B-397C-432C-B48A-F57C2780CD27}"/>
              </a:ext>
            </a:extLst>
          </p:cNvPr>
          <p:cNvSpPr txBox="1"/>
          <p:nvPr/>
        </p:nvSpPr>
        <p:spPr>
          <a:xfrm>
            <a:off x="1235370" y="3092138"/>
            <a:ext cx="42995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char str[10] = “hello”</a:t>
            </a:r>
            <a:endParaRPr lang="ko-KR" altLang="en-US" sz="17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81CAE0-027D-454E-BC70-A4F496AD6392}"/>
              </a:ext>
            </a:extLst>
          </p:cNvPr>
          <p:cNvSpPr txBox="1"/>
          <p:nvPr/>
        </p:nvSpPr>
        <p:spPr>
          <a:xfrm>
            <a:off x="874643" y="3980419"/>
            <a:ext cx="42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맨 뒤에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null(‘\0’)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문자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960DD829-7ED6-46DE-8B76-F6890F7F7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525719"/>
              </p:ext>
            </p:extLst>
          </p:nvPr>
        </p:nvGraphicFramePr>
        <p:xfrm>
          <a:off x="5264726" y="2728461"/>
          <a:ext cx="5615710" cy="511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71">
                  <a:extLst>
                    <a:ext uri="{9D8B030D-6E8A-4147-A177-3AD203B41FA5}">
                      <a16:colId xmlns:a16="http://schemas.microsoft.com/office/drawing/2014/main" val="3305809295"/>
                    </a:ext>
                  </a:extLst>
                </a:gridCol>
                <a:gridCol w="561571">
                  <a:extLst>
                    <a:ext uri="{9D8B030D-6E8A-4147-A177-3AD203B41FA5}">
                      <a16:colId xmlns:a16="http://schemas.microsoft.com/office/drawing/2014/main" val="1694949475"/>
                    </a:ext>
                  </a:extLst>
                </a:gridCol>
                <a:gridCol w="561571">
                  <a:extLst>
                    <a:ext uri="{9D8B030D-6E8A-4147-A177-3AD203B41FA5}">
                      <a16:colId xmlns:a16="http://schemas.microsoft.com/office/drawing/2014/main" val="1780048569"/>
                    </a:ext>
                  </a:extLst>
                </a:gridCol>
                <a:gridCol w="561571">
                  <a:extLst>
                    <a:ext uri="{9D8B030D-6E8A-4147-A177-3AD203B41FA5}">
                      <a16:colId xmlns:a16="http://schemas.microsoft.com/office/drawing/2014/main" val="3819732925"/>
                    </a:ext>
                  </a:extLst>
                </a:gridCol>
                <a:gridCol w="561571">
                  <a:extLst>
                    <a:ext uri="{9D8B030D-6E8A-4147-A177-3AD203B41FA5}">
                      <a16:colId xmlns:a16="http://schemas.microsoft.com/office/drawing/2014/main" val="3574042281"/>
                    </a:ext>
                  </a:extLst>
                </a:gridCol>
                <a:gridCol w="561571">
                  <a:extLst>
                    <a:ext uri="{9D8B030D-6E8A-4147-A177-3AD203B41FA5}">
                      <a16:colId xmlns:a16="http://schemas.microsoft.com/office/drawing/2014/main" val="586469544"/>
                    </a:ext>
                  </a:extLst>
                </a:gridCol>
                <a:gridCol w="561571">
                  <a:extLst>
                    <a:ext uri="{9D8B030D-6E8A-4147-A177-3AD203B41FA5}">
                      <a16:colId xmlns:a16="http://schemas.microsoft.com/office/drawing/2014/main" val="3768518032"/>
                    </a:ext>
                  </a:extLst>
                </a:gridCol>
                <a:gridCol w="561571">
                  <a:extLst>
                    <a:ext uri="{9D8B030D-6E8A-4147-A177-3AD203B41FA5}">
                      <a16:colId xmlns:a16="http://schemas.microsoft.com/office/drawing/2014/main" val="1410459577"/>
                    </a:ext>
                  </a:extLst>
                </a:gridCol>
                <a:gridCol w="561571">
                  <a:extLst>
                    <a:ext uri="{9D8B030D-6E8A-4147-A177-3AD203B41FA5}">
                      <a16:colId xmlns:a16="http://schemas.microsoft.com/office/drawing/2014/main" val="1631565531"/>
                    </a:ext>
                  </a:extLst>
                </a:gridCol>
                <a:gridCol w="561571">
                  <a:extLst>
                    <a:ext uri="{9D8B030D-6E8A-4147-A177-3AD203B41FA5}">
                      <a16:colId xmlns:a16="http://schemas.microsoft.com/office/drawing/2014/main" val="3810661705"/>
                    </a:ext>
                  </a:extLst>
                </a:gridCol>
              </a:tblGrid>
              <a:tr h="511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h</a:t>
                      </a:r>
                      <a:endParaRPr lang="ko-KR" altLang="en-US" sz="15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26088" marR="126088" marT="63044" marB="6304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e</a:t>
                      </a:r>
                      <a:endParaRPr lang="ko-KR" altLang="en-US" sz="15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26088" marR="126088" marT="63044" marB="6304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l</a:t>
                      </a:r>
                      <a:endParaRPr lang="ko-KR" altLang="en-US" sz="15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26088" marR="126088" marT="63044" marB="6304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l</a:t>
                      </a:r>
                      <a:endParaRPr lang="ko-KR" altLang="en-US" sz="15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26088" marR="126088" marT="63044" marB="6304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o</a:t>
                      </a:r>
                      <a:endParaRPr lang="ko-KR" altLang="en-US" sz="15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26088" marR="126088" marT="63044" marB="6304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null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(\0)</a:t>
                      </a:r>
                      <a:endParaRPr lang="ko-KR" altLang="en-US" sz="11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26088" marR="126088" marT="63044" marB="6304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26088" marR="126088" marT="63044" marB="6304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26088" marR="126088" marT="63044" marB="6304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26088" marR="126088" marT="63044" marB="6304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26088" marR="126088" marT="63044" marB="63044" anchor="ctr"/>
                </a:tc>
                <a:extLst>
                  <a:ext uri="{0D108BD9-81ED-4DB2-BD59-A6C34878D82A}">
                    <a16:rowId xmlns:a16="http://schemas.microsoft.com/office/drawing/2014/main" val="238395692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19763C2C-52D1-4A92-A9B4-1F2A59351804}"/>
              </a:ext>
            </a:extLst>
          </p:cNvPr>
          <p:cNvSpPr txBox="1"/>
          <p:nvPr/>
        </p:nvSpPr>
        <p:spPr>
          <a:xfrm>
            <a:off x="5264726" y="3347815"/>
            <a:ext cx="601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str[0]</a:t>
            </a:r>
            <a:endParaRPr lang="ko-KR" altLang="en-US" sz="12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929AD6-C7EA-4150-B6A1-7A9D03D72BD8}"/>
              </a:ext>
            </a:extLst>
          </p:cNvPr>
          <p:cNvSpPr txBox="1"/>
          <p:nvPr/>
        </p:nvSpPr>
        <p:spPr>
          <a:xfrm>
            <a:off x="5903641" y="3347815"/>
            <a:ext cx="458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[1]</a:t>
            </a:r>
            <a:endParaRPr lang="ko-KR" altLang="en-US" sz="12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6A0425-50EC-4EE1-B5DD-398121DACA90}"/>
              </a:ext>
            </a:extLst>
          </p:cNvPr>
          <p:cNvSpPr txBox="1"/>
          <p:nvPr/>
        </p:nvSpPr>
        <p:spPr>
          <a:xfrm>
            <a:off x="6473079" y="3347815"/>
            <a:ext cx="458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[2]</a:t>
            </a:r>
            <a:endParaRPr lang="ko-KR" altLang="en-US" sz="12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D83F5D-D9C3-4D20-B8CF-C238FAB5BFA4}"/>
              </a:ext>
            </a:extLst>
          </p:cNvPr>
          <p:cNvSpPr txBox="1"/>
          <p:nvPr/>
        </p:nvSpPr>
        <p:spPr>
          <a:xfrm>
            <a:off x="7027264" y="3347815"/>
            <a:ext cx="458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[3]</a:t>
            </a:r>
            <a:endParaRPr lang="ko-KR" altLang="en-US" sz="12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8E10BB-9C39-46FE-99AE-BEF70CC041B0}"/>
              </a:ext>
            </a:extLst>
          </p:cNvPr>
          <p:cNvSpPr txBox="1"/>
          <p:nvPr/>
        </p:nvSpPr>
        <p:spPr>
          <a:xfrm>
            <a:off x="7604739" y="3347815"/>
            <a:ext cx="458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[4]</a:t>
            </a:r>
            <a:endParaRPr lang="ko-KR" altLang="en-US" sz="12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2BE69B-4A6F-4443-B167-19650D0BA52C}"/>
              </a:ext>
            </a:extLst>
          </p:cNvPr>
          <p:cNvSpPr txBox="1"/>
          <p:nvPr/>
        </p:nvSpPr>
        <p:spPr>
          <a:xfrm>
            <a:off x="8172978" y="3347815"/>
            <a:ext cx="458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[5]</a:t>
            </a:r>
            <a:endParaRPr lang="ko-KR" altLang="en-US" sz="12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924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4" grpId="0"/>
      <p:bldP spid="26" grpId="0"/>
      <p:bldP spid="27" grpId="0"/>
      <p:bldP spid="28" grpId="0"/>
      <p:bldP spid="29" grpId="0"/>
      <p:bldP spid="32" grpId="0"/>
      <p:bldP spid="33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16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2855260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C++ 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8E1FA71-9735-4B94-98E2-BCBAB572439C}"/>
              </a:ext>
            </a:extLst>
          </p:cNvPr>
          <p:cNvSpPr/>
          <p:nvPr/>
        </p:nvSpPr>
        <p:spPr>
          <a:xfrm>
            <a:off x="4625789" y="1326777"/>
            <a:ext cx="2115669" cy="12676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객체 지향 </a:t>
            </a:r>
            <a:endParaRPr lang="en-US" altLang="ko-KR" sz="20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0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프로그래밍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C04E66C-76AF-4DD9-A1E7-3CDF76D53D61}"/>
              </a:ext>
            </a:extLst>
          </p:cNvPr>
          <p:cNvSpPr/>
          <p:nvPr/>
        </p:nvSpPr>
        <p:spPr>
          <a:xfrm>
            <a:off x="2286000" y="3461192"/>
            <a:ext cx="2115669" cy="12676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STL</a:t>
            </a:r>
            <a:endParaRPr lang="ko-KR" altLang="en-US" sz="20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CA8E36B-88A8-472F-826A-10B52E0748BE}"/>
              </a:ext>
            </a:extLst>
          </p:cNvPr>
          <p:cNvSpPr/>
          <p:nvPr/>
        </p:nvSpPr>
        <p:spPr>
          <a:xfrm>
            <a:off x="8023412" y="2330678"/>
            <a:ext cx="2115669" cy="12676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클래스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4FBC5D3-7E58-4DF3-BAF9-1CA5959C5A86}"/>
              </a:ext>
            </a:extLst>
          </p:cNvPr>
          <p:cNvSpPr/>
          <p:nvPr/>
        </p:nvSpPr>
        <p:spPr>
          <a:xfrm>
            <a:off x="5683623" y="4056366"/>
            <a:ext cx="1568824" cy="93329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상속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89C71E1-C033-4478-BFCC-3AC96E925E06}"/>
              </a:ext>
            </a:extLst>
          </p:cNvPr>
          <p:cNvSpPr/>
          <p:nvPr/>
        </p:nvSpPr>
        <p:spPr>
          <a:xfrm>
            <a:off x="1775011" y="2127821"/>
            <a:ext cx="1568824" cy="93329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캡슐화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2A5DE47-96A0-4702-979B-F8260806BFB8}"/>
              </a:ext>
            </a:extLst>
          </p:cNvPr>
          <p:cNvSpPr/>
          <p:nvPr/>
        </p:nvSpPr>
        <p:spPr>
          <a:xfrm>
            <a:off x="2204911" y="3074330"/>
            <a:ext cx="2319142" cy="20700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52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animBg="1"/>
      <p:bldP spid="11" grpId="0" animBg="1"/>
      <p:bldP spid="12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17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2855260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C++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입출력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45CA1D-F588-427B-B337-DFB7D1DF2886}"/>
              </a:ext>
            </a:extLst>
          </p:cNvPr>
          <p:cNvSpPr txBox="1"/>
          <p:nvPr/>
        </p:nvSpPr>
        <p:spPr>
          <a:xfrm>
            <a:off x="943535" y="1869436"/>
            <a:ext cx="6353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cin / cout</a:t>
            </a:r>
            <a:endParaRPr lang="ko-KR" altLang="en-US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F9AC06-39F2-49F1-9014-8BEB5F40AF99}"/>
              </a:ext>
            </a:extLst>
          </p:cNvPr>
          <p:cNvSpPr txBox="1"/>
          <p:nvPr/>
        </p:nvSpPr>
        <p:spPr>
          <a:xfrm>
            <a:off x="943535" y="2539569"/>
            <a:ext cx="6353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#include&lt;iostream&gt;</a:t>
            </a:r>
            <a:endParaRPr lang="ko-KR" altLang="en-US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852B09-F20E-4813-994F-8493FDA7790A}"/>
              </a:ext>
            </a:extLst>
          </p:cNvPr>
          <p:cNvSpPr txBox="1"/>
          <p:nvPr/>
        </p:nvSpPr>
        <p:spPr>
          <a:xfrm>
            <a:off x="943535" y="3196716"/>
            <a:ext cx="6353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std::cin &gt;&gt; [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3E34CA-1A01-44D0-9438-CD4BF6C51FBB}"/>
              </a:ext>
            </a:extLst>
          </p:cNvPr>
          <p:cNvSpPr txBox="1"/>
          <p:nvPr/>
        </p:nvSpPr>
        <p:spPr>
          <a:xfrm>
            <a:off x="943535" y="3853863"/>
            <a:ext cx="6353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std::cout &lt;&lt; [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출력할 값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66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18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2855260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C++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입출력 예시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0A8BBFF-408C-42F1-835A-63B3A851C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63" y="4321093"/>
            <a:ext cx="2867025" cy="13144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23F9688-E43A-4490-9ABC-410E69705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114" y="4221080"/>
            <a:ext cx="3648075" cy="15144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EDF2221-EA22-4FFA-BA15-AF06C2F33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075" y="1617807"/>
            <a:ext cx="2819400" cy="2095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A17996D-3556-4A12-81AA-3D5726CD1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193" y="1701401"/>
            <a:ext cx="24479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2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19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2855260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C++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입출력 속도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C7DBAB-0374-4BFA-A2FC-E8F51451C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435" y="1748072"/>
            <a:ext cx="4819650" cy="18859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FD66047-339C-4680-9984-181A9D8E7135}"/>
              </a:ext>
            </a:extLst>
          </p:cNvPr>
          <p:cNvSpPr txBox="1"/>
          <p:nvPr/>
        </p:nvSpPr>
        <p:spPr>
          <a:xfrm>
            <a:off x="943534" y="2490992"/>
            <a:ext cx="7868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출력 속도 비교 </a:t>
            </a:r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50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3"/>
              </a:rPr>
              <a:t>https://www.acmicpc.net/blog/view/57</a:t>
            </a:r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5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31E2A9-51EE-4FC7-B7B3-82C0F531ABF8}"/>
              </a:ext>
            </a:extLst>
          </p:cNvPr>
          <p:cNvSpPr txBox="1"/>
          <p:nvPr/>
        </p:nvSpPr>
        <p:spPr>
          <a:xfrm>
            <a:off x="943535" y="3112548"/>
            <a:ext cx="6353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‘\n’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(0.9229s)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vs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endl (11.5322s) </a:t>
            </a:r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50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4"/>
              </a:rPr>
              <a:t>이유 링크</a:t>
            </a:r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0810AE-461B-4B90-A258-88DDBE5B8F99}"/>
              </a:ext>
            </a:extLst>
          </p:cNvPr>
          <p:cNvSpPr txBox="1"/>
          <p:nvPr/>
        </p:nvSpPr>
        <p:spPr>
          <a:xfrm>
            <a:off x="943535" y="4277614"/>
            <a:ext cx="6353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std::ios::sync_with_stdio(false)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FE0DAC-242D-4CD4-BF95-D40BF272F761}"/>
              </a:ext>
            </a:extLst>
          </p:cNvPr>
          <p:cNvSpPr txBox="1"/>
          <p:nvPr/>
        </p:nvSpPr>
        <p:spPr>
          <a:xfrm>
            <a:off x="943535" y="1869436"/>
            <a:ext cx="6353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출력 개행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std::endl OR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‘\n’</a:t>
            </a:r>
            <a:endParaRPr lang="ko-KR" altLang="en-US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3696DF-BF43-4728-9FA1-6F0DA6BA4CE4}"/>
              </a:ext>
            </a:extLst>
          </p:cNvPr>
          <p:cNvSpPr txBox="1"/>
          <p:nvPr/>
        </p:nvSpPr>
        <p:spPr>
          <a:xfrm>
            <a:off x="943535" y="4816623"/>
            <a:ext cx="6353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std::cin.tie(NULL), std::cout.tie(NULL)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70F21ED-C6A3-4FBF-925E-5FDC8E2AD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1435" y="4155298"/>
            <a:ext cx="37338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4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2855260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강사 소개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C23E04-B041-427A-BE69-79ED440B1BB6}"/>
              </a:ext>
            </a:extLst>
          </p:cNvPr>
          <p:cNvSpPr txBox="1"/>
          <p:nvPr/>
        </p:nvSpPr>
        <p:spPr>
          <a:xfrm>
            <a:off x="943535" y="1869436"/>
            <a:ext cx="3832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서강대학교 수학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199CB1-02CC-4EF9-81B2-C972BADF7AD1}"/>
              </a:ext>
            </a:extLst>
          </p:cNvPr>
          <p:cNvSpPr txBox="1"/>
          <p:nvPr/>
        </p:nvSpPr>
        <p:spPr>
          <a:xfrm>
            <a:off x="943534" y="2552930"/>
            <a:ext cx="5152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BOJ : pjh6792 / Codeforces : Rebro</a:t>
            </a:r>
            <a:endParaRPr lang="ko-KR" altLang="en-US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4DA868-1BAE-4FCC-9165-59296BAEEBA2}"/>
              </a:ext>
            </a:extLst>
          </p:cNvPr>
          <p:cNvSpPr txBox="1"/>
          <p:nvPr/>
        </p:nvSpPr>
        <p:spPr>
          <a:xfrm>
            <a:off x="943535" y="3236424"/>
            <a:ext cx="3832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rebro.kr</a:t>
            </a:r>
            <a:endParaRPr lang="ko-KR" altLang="en-US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963F5C-239C-47ED-8593-BC6CA0B8F349}"/>
              </a:ext>
            </a:extLst>
          </p:cNvPr>
          <p:cNvSpPr txBox="1"/>
          <p:nvPr/>
        </p:nvSpPr>
        <p:spPr>
          <a:xfrm>
            <a:off x="943534" y="3919918"/>
            <a:ext cx="6757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SUAPC 2021 Winter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은상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(3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520DB5-B41E-49F5-A432-1BB88E7214E7}"/>
              </a:ext>
            </a:extLst>
          </p:cNvPr>
          <p:cNvSpPr txBox="1"/>
          <p:nvPr/>
        </p:nvSpPr>
        <p:spPr>
          <a:xfrm>
            <a:off x="943534" y="4593487"/>
            <a:ext cx="6757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- 2021 Winter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Camp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중급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Contest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은상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(2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076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518648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35343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using namespace std;</a:t>
            </a:r>
            <a:endParaRPr lang="ko-KR" altLang="en-US" sz="25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0D57CCA-693C-466F-92A2-2ABE1A6C7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957" y="2290482"/>
            <a:ext cx="4438650" cy="2438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A258C2-8A46-4431-86EA-4E9D4EDB8898}"/>
              </a:ext>
            </a:extLst>
          </p:cNvPr>
          <p:cNvSpPr txBox="1"/>
          <p:nvPr/>
        </p:nvSpPr>
        <p:spPr>
          <a:xfrm>
            <a:off x="943535" y="1869436"/>
            <a:ext cx="5152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&lt;namespace&gt;</a:t>
            </a:r>
            <a:endParaRPr lang="ko-KR" altLang="en-US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A5E590-93A5-45B5-A8BE-61599C42DAAA}"/>
              </a:ext>
            </a:extLst>
          </p:cNvPr>
          <p:cNvSpPr txBox="1"/>
          <p:nvPr/>
        </p:nvSpPr>
        <p:spPr>
          <a:xfrm>
            <a:off x="943535" y="2583804"/>
            <a:ext cx="5152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큰 프로젝트에서 이름이 충돌하는 것을 방지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D8D93B-6F6B-46CB-8DFF-290C6BF477DA}"/>
              </a:ext>
            </a:extLst>
          </p:cNvPr>
          <p:cNvSpPr txBox="1"/>
          <p:nvPr/>
        </p:nvSpPr>
        <p:spPr>
          <a:xfrm>
            <a:off x="943535" y="3172665"/>
            <a:ext cx="5152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함수나 구조체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이름 등의 소속</a:t>
            </a:r>
          </a:p>
        </p:txBody>
      </p:sp>
    </p:spTree>
    <p:extLst>
      <p:ext uri="{BB962C8B-B14F-4D97-AF65-F5344CB8AC3E}">
        <p14:creationId xmlns:p14="http://schemas.microsoft.com/office/powerpoint/2010/main" val="321373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21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518648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35343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템플릿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D9F7342-F2D4-45F1-9371-696A87A4D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90" y="2043112"/>
            <a:ext cx="54197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85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22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2855260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STL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이란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sz="25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3E34A7-27E3-450A-AAF0-9EB6CA77CE74}"/>
              </a:ext>
            </a:extLst>
          </p:cNvPr>
          <p:cNvSpPr txBox="1"/>
          <p:nvPr/>
        </p:nvSpPr>
        <p:spPr>
          <a:xfrm>
            <a:off x="943535" y="1869436"/>
            <a:ext cx="6353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Standard Template Library (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표준 템플릿 라이브러리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B0039E-787B-447F-9D50-CDCA0FE91D71}"/>
              </a:ext>
            </a:extLst>
          </p:cNvPr>
          <p:cNvSpPr txBox="1"/>
          <p:nvPr/>
        </p:nvSpPr>
        <p:spPr>
          <a:xfrm>
            <a:off x="943535" y="2492475"/>
            <a:ext cx="6353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프로그램에 필요한 자료구조와 알고리즘을 템플릿으로 제공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E1300-80F6-4D87-B9E4-2432F3EAD658}"/>
              </a:ext>
            </a:extLst>
          </p:cNvPr>
          <p:cNvSpPr txBox="1"/>
          <p:nvPr/>
        </p:nvSpPr>
        <p:spPr>
          <a:xfrm>
            <a:off x="943535" y="3115514"/>
            <a:ext cx="6353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컨테이너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반복자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알고리즘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938B4C-9860-432C-AAFD-0FA56CBD1672}"/>
              </a:ext>
            </a:extLst>
          </p:cNvPr>
          <p:cNvSpPr txBox="1"/>
          <p:nvPr/>
        </p:nvSpPr>
        <p:spPr>
          <a:xfrm>
            <a:off x="943535" y="3738553"/>
            <a:ext cx="6353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장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단점</a:t>
            </a:r>
          </a:p>
        </p:txBody>
      </p:sp>
    </p:spTree>
    <p:extLst>
      <p:ext uri="{BB962C8B-B14F-4D97-AF65-F5344CB8AC3E}">
        <p14:creationId xmlns:p14="http://schemas.microsoft.com/office/powerpoint/2010/main" val="167250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23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3E34A7-27E3-450A-AAF0-9EB6CA77CE74}"/>
              </a:ext>
            </a:extLst>
          </p:cNvPr>
          <p:cNvSpPr txBox="1"/>
          <p:nvPr/>
        </p:nvSpPr>
        <p:spPr>
          <a:xfrm>
            <a:off x="943534" y="1869436"/>
            <a:ext cx="748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임의 타입의 객체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원소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들을 보관하는 저장소</a:t>
            </a:r>
            <a:endParaRPr lang="en-US" altLang="ko-KR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8654395-9F02-4A03-A1E0-68B609DF26F7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626224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FB0256-C866-446D-9215-4275A76B2CDB}"/>
              </a:ext>
            </a:extLst>
          </p:cNvPr>
          <p:cNvSpPr txBox="1"/>
          <p:nvPr/>
        </p:nvSpPr>
        <p:spPr>
          <a:xfrm>
            <a:off x="732864" y="752888"/>
            <a:ext cx="34536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컨테이너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(Container)</a:t>
            </a:r>
            <a:endParaRPr lang="ko-KR" altLang="en-US" sz="25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29607C-08FE-40BF-A7F5-4A1284F35AF7}"/>
              </a:ext>
            </a:extLst>
          </p:cNvPr>
          <p:cNvSpPr txBox="1"/>
          <p:nvPr/>
        </p:nvSpPr>
        <p:spPr>
          <a:xfrm>
            <a:off x="943535" y="2631171"/>
            <a:ext cx="8012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순차 컨테이너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(Sequence Container) : vector, list, string, deque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</a:t>
            </a:r>
            <a:endParaRPr lang="en-US" altLang="ko-KR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399EA5-A0E2-420F-A7E0-A17E44804BB0}"/>
              </a:ext>
            </a:extLst>
          </p:cNvPr>
          <p:cNvSpPr txBox="1"/>
          <p:nvPr/>
        </p:nvSpPr>
        <p:spPr>
          <a:xfrm>
            <a:off x="943534" y="3356916"/>
            <a:ext cx="8550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연관 컨테이너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(Associative Container) : set, map, multiset, multimap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</a:t>
            </a:r>
            <a:endParaRPr lang="en-US" altLang="ko-KR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53DEAA-8BC9-4EF2-8600-C54BB2E8EECD}"/>
              </a:ext>
            </a:extLst>
          </p:cNvPr>
          <p:cNvSpPr txBox="1"/>
          <p:nvPr/>
        </p:nvSpPr>
        <p:spPr>
          <a:xfrm>
            <a:off x="943534" y="4082661"/>
            <a:ext cx="8550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컨테이너 어댑터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(Container Adaptor) : stack, queue, priority_queue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</a:t>
            </a:r>
            <a:endParaRPr lang="en-US" altLang="ko-KR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CD0AFD-A64D-4E54-A2AB-6B4666B5C9F9}"/>
              </a:ext>
            </a:extLst>
          </p:cNvPr>
          <p:cNvSpPr txBox="1"/>
          <p:nvPr/>
        </p:nvSpPr>
        <p:spPr>
          <a:xfrm>
            <a:off x="943534" y="4808406"/>
            <a:ext cx="748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컨테이너 별로 유용한 함수들 존재</a:t>
            </a:r>
            <a:endParaRPr lang="en-US" altLang="ko-KR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316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24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3E34A7-27E3-450A-AAF0-9EB6CA77CE74}"/>
              </a:ext>
            </a:extLst>
          </p:cNvPr>
          <p:cNvSpPr txBox="1"/>
          <p:nvPr/>
        </p:nvSpPr>
        <p:spPr>
          <a:xfrm>
            <a:off x="943534" y="1869436"/>
            <a:ext cx="748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컨테이너의 원소들을 조작할 수 있는 함수들의 모임</a:t>
            </a:r>
            <a:endParaRPr lang="en-US" altLang="ko-KR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8654395-9F02-4A03-A1E0-68B609DF26F7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626224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FB0256-C866-446D-9215-4275A76B2CDB}"/>
              </a:ext>
            </a:extLst>
          </p:cNvPr>
          <p:cNvSpPr txBox="1"/>
          <p:nvPr/>
        </p:nvSpPr>
        <p:spPr>
          <a:xfrm>
            <a:off x="732864" y="752888"/>
            <a:ext cx="34536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알고리즘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(Algorithm)</a:t>
            </a:r>
            <a:endParaRPr lang="ko-KR" altLang="en-US" sz="25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7CF63-5AB6-48E8-8132-90BF0D0A1B3C}"/>
              </a:ext>
            </a:extLst>
          </p:cNvPr>
          <p:cNvSpPr txBox="1"/>
          <p:nvPr/>
        </p:nvSpPr>
        <p:spPr>
          <a:xfrm>
            <a:off x="943534" y="2483811"/>
            <a:ext cx="748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정렬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수정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개수 세기 등</a:t>
            </a:r>
            <a:endParaRPr lang="en-US" altLang="ko-KR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CE1319-9C6A-4D23-B703-15449E790AD3}"/>
              </a:ext>
            </a:extLst>
          </p:cNvPr>
          <p:cNvSpPr txBox="1"/>
          <p:nvPr/>
        </p:nvSpPr>
        <p:spPr>
          <a:xfrm>
            <a:off x="943533" y="3098186"/>
            <a:ext cx="748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반복자 또는 포인터로 작업할 원소를 가리킴 </a:t>
            </a:r>
            <a:endParaRPr lang="en-US" altLang="ko-KR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AA70F-BEB4-4F55-989C-8C9DF10A52FF}"/>
              </a:ext>
            </a:extLst>
          </p:cNvPr>
          <p:cNvSpPr txBox="1"/>
          <p:nvPr/>
        </p:nvSpPr>
        <p:spPr>
          <a:xfrm>
            <a:off x="943533" y="3712483"/>
            <a:ext cx="748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[first, last)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A08970-6B5E-4E23-A11D-A71DEE2E06A3}"/>
              </a:ext>
            </a:extLst>
          </p:cNvPr>
          <p:cNvSpPr txBox="1"/>
          <p:nvPr/>
        </p:nvSpPr>
        <p:spPr>
          <a:xfrm>
            <a:off x="943533" y="4326780"/>
            <a:ext cx="748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https://en.cppreference.com/w/cpp/algorithm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3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9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25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3E34A7-27E3-450A-AAF0-9EB6CA77CE74}"/>
              </a:ext>
            </a:extLst>
          </p:cNvPr>
          <p:cNvSpPr txBox="1"/>
          <p:nvPr/>
        </p:nvSpPr>
        <p:spPr>
          <a:xfrm>
            <a:off x="943533" y="1869436"/>
            <a:ext cx="748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Sequence Container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한 종류</a:t>
            </a:r>
            <a:endParaRPr lang="en-US" altLang="ko-KR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8654395-9F02-4A03-A1E0-68B609DF26F7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2398060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FB0256-C866-446D-9215-4275A76B2CDB}"/>
              </a:ext>
            </a:extLst>
          </p:cNvPr>
          <p:cNvSpPr txBox="1"/>
          <p:nvPr/>
        </p:nvSpPr>
        <p:spPr>
          <a:xfrm>
            <a:off x="732864" y="752888"/>
            <a:ext cx="34536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벡터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(vector)</a:t>
            </a:r>
            <a:endParaRPr lang="ko-KR" altLang="en-US" sz="25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04A16-283A-4C9B-BFB7-931D50102836}"/>
              </a:ext>
            </a:extLst>
          </p:cNvPr>
          <p:cNvSpPr txBox="1"/>
          <p:nvPr/>
        </p:nvSpPr>
        <p:spPr>
          <a:xfrm>
            <a:off x="943533" y="2508930"/>
            <a:ext cx="748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#include&lt;vector&gt;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5DDE0F-2571-4ACC-A325-30306B7CB19A}"/>
              </a:ext>
            </a:extLst>
          </p:cNvPr>
          <p:cNvSpPr txBox="1"/>
          <p:nvPr/>
        </p:nvSpPr>
        <p:spPr>
          <a:xfrm>
            <a:off x="943533" y="3783020"/>
            <a:ext cx="748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자동으로 메모리가 할당되는 배열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동적 배열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graphicFrame>
        <p:nvGraphicFramePr>
          <p:cNvPr id="15" name="표 2">
            <a:extLst>
              <a:ext uri="{FF2B5EF4-FFF2-40B4-BE49-F238E27FC236}">
                <a16:creationId xmlns:a16="http://schemas.microsoft.com/office/drawing/2014/main" id="{A38D6F15-0437-4062-8ED6-F7F228C7A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830867"/>
              </p:ext>
            </p:extLst>
          </p:nvPr>
        </p:nvGraphicFramePr>
        <p:xfrm>
          <a:off x="1547906" y="4850797"/>
          <a:ext cx="5973488" cy="607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686">
                  <a:extLst>
                    <a:ext uri="{9D8B030D-6E8A-4147-A177-3AD203B41FA5}">
                      <a16:colId xmlns:a16="http://schemas.microsoft.com/office/drawing/2014/main" val="2970296731"/>
                    </a:ext>
                  </a:extLst>
                </a:gridCol>
                <a:gridCol w="746686">
                  <a:extLst>
                    <a:ext uri="{9D8B030D-6E8A-4147-A177-3AD203B41FA5}">
                      <a16:colId xmlns:a16="http://schemas.microsoft.com/office/drawing/2014/main" val="1434379498"/>
                    </a:ext>
                  </a:extLst>
                </a:gridCol>
                <a:gridCol w="746686">
                  <a:extLst>
                    <a:ext uri="{9D8B030D-6E8A-4147-A177-3AD203B41FA5}">
                      <a16:colId xmlns:a16="http://schemas.microsoft.com/office/drawing/2014/main" val="3638012165"/>
                    </a:ext>
                  </a:extLst>
                </a:gridCol>
                <a:gridCol w="746686">
                  <a:extLst>
                    <a:ext uri="{9D8B030D-6E8A-4147-A177-3AD203B41FA5}">
                      <a16:colId xmlns:a16="http://schemas.microsoft.com/office/drawing/2014/main" val="2395570032"/>
                    </a:ext>
                  </a:extLst>
                </a:gridCol>
                <a:gridCol w="746686">
                  <a:extLst>
                    <a:ext uri="{9D8B030D-6E8A-4147-A177-3AD203B41FA5}">
                      <a16:colId xmlns:a16="http://schemas.microsoft.com/office/drawing/2014/main" val="2158575763"/>
                    </a:ext>
                  </a:extLst>
                </a:gridCol>
                <a:gridCol w="746686">
                  <a:extLst>
                    <a:ext uri="{9D8B030D-6E8A-4147-A177-3AD203B41FA5}">
                      <a16:colId xmlns:a16="http://schemas.microsoft.com/office/drawing/2014/main" val="910567704"/>
                    </a:ext>
                  </a:extLst>
                </a:gridCol>
                <a:gridCol w="746686">
                  <a:extLst>
                    <a:ext uri="{9D8B030D-6E8A-4147-A177-3AD203B41FA5}">
                      <a16:colId xmlns:a16="http://schemas.microsoft.com/office/drawing/2014/main" val="3613789072"/>
                    </a:ext>
                  </a:extLst>
                </a:gridCol>
                <a:gridCol w="746686">
                  <a:extLst>
                    <a:ext uri="{9D8B030D-6E8A-4147-A177-3AD203B41FA5}">
                      <a16:colId xmlns:a16="http://schemas.microsoft.com/office/drawing/2014/main" val="165695546"/>
                    </a:ext>
                  </a:extLst>
                </a:gridCol>
              </a:tblGrid>
              <a:tr h="607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848123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05EF2D7-D3FB-4058-8190-12BEE66BE11B}"/>
              </a:ext>
            </a:extLst>
          </p:cNvPr>
          <p:cNvCxnSpPr>
            <a:cxnSpLocks/>
          </p:cNvCxnSpPr>
          <p:nvPr/>
        </p:nvCxnSpPr>
        <p:spPr>
          <a:xfrm flipH="1">
            <a:off x="7628965" y="4558585"/>
            <a:ext cx="645459" cy="4383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12EE5A-968B-47ED-BEA7-4339A75E45F7}"/>
              </a:ext>
            </a:extLst>
          </p:cNvPr>
          <p:cNvSpPr txBox="1"/>
          <p:nvPr/>
        </p:nvSpPr>
        <p:spPr>
          <a:xfrm>
            <a:off x="8178431" y="4208217"/>
            <a:ext cx="1413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v.push_back()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A90EDD6-97F6-47C9-A05F-DB41B9BD33E8}"/>
              </a:ext>
            </a:extLst>
          </p:cNvPr>
          <p:cNvCxnSpPr>
            <a:cxnSpLocks/>
          </p:cNvCxnSpPr>
          <p:nvPr/>
        </p:nvCxnSpPr>
        <p:spPr>
          <a:xfrm>
            <a:off x="7628965" y="5312565"/>
            <a:ext cx="645459" cy="4733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BC1427F-BA2C-4B1E-9265-A8F60BF66577}"/>
              </a:ext>
            </a:extLst>
          </p:cNvPr>
          <p:cNvSpPr txBox="1"/>
          <p:nvPr/>
        </p:nvSpPr>
        <p:spPr>
          <a:xfrm>
            <a:off x="8178431" y="5779815"/>
            <a:ext cx="1575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v.pop_back()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29DD1C-03F9-47F7-B70F-AF232165ABA7}"/>
              </a:ext>
            </a:extLst>
          </p:cNvPr>
          <p:cNvSpPr txBox="1"/>
          <p:nvPr/>
        </p:nvSpPr>
        <p:spPr>
          <a:xfrm>
            <a:off x="943534" y="3148377"/>
            <a:ext cx="748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vector&lt;[data type]&gt; [name]</a:t>
            </a:r>
          </a:p>
        </p:txBody>
      </p:sp>
    </p:spTree>
    <p:extLst>
      <p:ext uri="{BB962C8B-B14F-4D97-AF65-F5344CB8AC3E}">
        <p14:creationId xmlns:p14="http://schemas.microsoft.com/office/powerpoint/2010/main" val="163870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  <p:bldP spid="14" grpId="0"/>
      <p:bldP spid="21" grpId="0"/>
      <p:bldP spid="23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26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8654395-9F02-4A03-A1E0-68B609DF26F7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2398060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FB0256-C866-446D-9215-4275A76B2CDB}"/>
              </a:ext>
            </a:extLst>
          </p:cNvPr>
          <p:cNvSpPr txBox="1"/>
          <p:nvPr/>
        </p:nvSpPr>
        <p:spPr>
          <a:xfrm>
            <a:off x="732864" y="752888"/>
            <a:ext cx="34536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벡터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(vector)</a:t>
            </a:r>
            <a:endParaRPr lang="ko-KR" altLang="en-US" sz="25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BBBD91-F08F-47EC-A6E9-7BBF790CA8CB}"/>
              </a:ext>
            </a:extLst>
          </p:cNvPr>
          <p:cNvSpPr txBox="1"/>
          <p:nvPr/>
        </p:nvSpPr>
        <p:spPr>
          <a:xfrm>
            <a:off x="961463" y="1900129"/>
            <a:ext cx="748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배열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(Array)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vs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벡터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(vector)&gt;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E3BACA-D0B7-4A14-9A4C-211260E94CF5}"/>
              </a:ext>
            </a:extLst>
          </p:cNvPr>
          <p:cNvSpPr txBox="1"/>
          <p:nvPr/>
        </p:nvSpPr>
        <p:spPr>
          <a:xfrm>
            <a:off x="961463" y="3377673"/>
            <a:ext cx="748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메모리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</a:t>
            </a:r>
            <a:endParaRPr lang="en-US" altLang="ko-KR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979B20-8CF4-4A41-AD50-E47D7F2C0A05}"/>
              </a:ext>
            </a:extLst>
          </p:cNvPr>
          <p:cNvSpPr txBox="1"/>
          <p:nvPr/>
        </p:nvSpPr>
        <p:spPr>
          <a:xfrm>
            <a:off x="961463" y="4054672"/>
            <a:ext cx="748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멤버 함수</a:t>
            </a:r>
            <a:endParaRPr lang="en-US" altLang="ko-KR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D7EB6E-ADCE-4943-90A0-4F54A685D914}"/>
              </a:ext>
            </a:extLst>
          </p:cNvPr>
          <p:cNvSpPr txBox="1"/>
          <p:nvPr/>
        </p:nvSpPr>
        <p:spPr>
          <a:xfrm>
            <a:off x="961463" y="2700674"/>
            <a:ext cx="748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- Random Access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9622C7-5804-43C3-9E0C-B13FB0672B16}"/>
              </a:ext>
            </a:extLst>
          </p:cNvPr>
          <p:cNvSpPr txBox="1"/>
          <p:nvPr/>
        </p:nvSpPr>
        <p:spPr>
          <a:xfrm>
            <a:off x="961463" y="4731671"/>
            <a:ext cx="748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- Undefined Behavior</a:t>
            </a:r>
          </a:p>
        </p:txBody>
      </p:sp>
    </p:spTree>
    <p:extLst>
      <p:ext uri="{BB962C8B-B14F-4D97-AF65-F5344CB8AC3E}">
        <p14:creationId xmlns:p14="http://schemas.microsoft.com/office/powerpoint/2010/main" val="250136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24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27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8654395-9F02-4A03-A1E0-68B609DF26F7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339354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FB0256-C866-446D-9215-4275A76B2CDB}"/>
              </a:ext>
            </a:extLst>
          </p:cNvPr>
          <p:cNvSpPr txBox="1"/>
          <p:nvPr/>
        </p:nvSpPr>
        <p:spPr>
          <a:xfrm>
            <a:off x="732864" y="752888"/>
            <a:ext cx="34536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벡터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(vector) 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생성하기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AE770E-DDBD-479C-9B87-A6F7EE308411}"/>
              </a:ext>
            </a:extLst>
          </p:cNvPr>
          <p:cNvSpPr txBox="1"/>
          <p:nvPr/>
        </p:nvSpPr>
        <p:spPr>
          <a:xfrm>
            <a:off x="961463" y="1705906"/>
            <a:ext cx="748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vector&lt;[type]&gt; v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EE963F-BC91-4B3C-87B3-705FA1A38F0D}"/>
              </a:ext>
            </a:extLst>
          </p:cNvPr>
          <p:cNvSpPr txBox="1"/>
          <p:nvPr/>
        </p:nvSpPr>
        <p:spPr>
          <a:xfrm>
            <a:off x="961463" y="3007040"/>
            <a:ext cx="748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vector&lt;[type]&gt; v(n)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D1C9E1-FD90-435A-9D21-C2AE6F382918}"/>
              </a:ext>
            </a:extLst>
          </p:cNvPr>
          <p:cNvSpPr txBox="1"/>
          <p:nvPr/>
        </p:nvSpPr>
        <p:spPr>
          <a:xfrm>
            <a:off x="961463" y="3653807"/>
            <a:ext cx="748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vector&lt;[type]&gt; v(n, m)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0B9157-B30B-40C0-B8BB-8B4D60399852}"/>
              </a:ext>
            </a:extLst>
          </p:cNvPr>
          <p:cNvSpPr txBox="1"/>
          <p:nvPr/>
        </p:nvSpPr>
        <p:spPr>
          <a:xfrm>
            <a:off x="961463" y="4298365"/>
            <a:ext cx="748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vector&lt;[type]&gt; v2(v1)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FA4ED0-27B0-4D65-B585-E5BA5929BDCF}"/>
              </a:ext>
            </a:extLst>
          </p:cNvPr>
          <p:cNvSpPr txBox="1"/>
          <p:nvPr/>
        </p:nvSpPr>
        <p:spPr>
          <a:xfrm>
            <a:off x="961463" y="4942923"/>
            <a:ext cx="748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vector&lt;vector&lt;[type]&gt;&gt; v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E752F4-B8EE-4DFA-A177-F53A28B9D5EB}"/>
              </a:ext>
            </a:extLst>
          </p:cNvPr>
          <p:cNvSpPr txBox="1"/>
          <p:nvPr/>
        </p:nvSpPr>
        <p:spPr>
          <a:xfrm>
            <a:off x="961463" y="5593288"/>
            <a:ext cx="748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vector&lt;vector&lt;[type]&gt;&gt; v(n, vector&lt;[type]&gt;(m))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F6C981-0E52-454C-AC31-F48383655C0A}"/>
              </a:ext>
            </a:extLst>
          </p:cNvPr>
          <p:cNvSpPr txBox="1"/>
          <p:nvPr/>
        </p:nvSpPr>
        <p:spPr>
          <a:xfrm>
            <a:off x="961463" y="2357464"/>
            <a:ext cx="748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vector&lt;[type]&gt; v = {a1, a2, a3, …} </a:t>
            </a:r>
          </a:p>
        </p:txBody>
      </p:sp>
    </p:spTree>
    <p:extLst>
      <p:ext uri="{BB962C8B-B14F-4D97-AF65-F5344CB8AC3E}">
        <p14:creationId xmlns:p14="http://schemas.microsoft.com/office/powerpoint/2010/main" val="4108013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28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8654395-9F02-4A03-A1E0-68B609DF26F7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339354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FB0256-C866-446D-9215-4275A76B2CDB}"/>
              </a:ext>
            </a:extLst>
          </p:cNvPr>
          <p:cNvSpPr txBox="1"/>
          <p:nvPr/>
        </p:nvSpPr>
        <p:spPr>
          <a:xfrm>
            <a:off x="732864" y="752888"/>
            <a:ext cx="34536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벡터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(vector) 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생성하기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4FF358C-1B02-4D91-8FBF-D4D2A1222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53" y="1813926"/>
            <a:ext cx="67437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85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29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8654395-9F02-4A03-A1E0-68B609DF26F7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339354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FB0256-C866-446D-9215-4275A76B2CDB}"/>
              </a:ext>
            </a:extLst>
          </p:cNvPr>
          <p:cNvSpPr txBox="1"/>
          <p:nvPr/>
        </p:nvSpPr>
        <p:spPr>
          <a:xfrm>
            <a:off x="732864" y="752888"/>
            <a:ext cx="34536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벡터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(vector) 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다루기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34E5D3-A96B-44FE-B717-91010B2CD380}"/>
              </a:ext>
            </a:extLst>
          </p:cNvPr>
          <p:cNvSpPr txBox="1"/>
          <p:nvPr/>
        </p:nvSpPr>
        <p:spPr>
          <a:xfrm>
            <a:off x="961463" y="1705906"/>
            <a:ext cx="748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assign(n, 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9F3AF6-E008-40AF-8501-43A0D0382935}"/>
              </a:ext>
            </a:extLst>
          </p:cNvPr>
          <p:cNvSpPr txBox="1"/>
          <p:nvPr/>
        </p:nvSpPr>
        <p:spPr>
          <a:xfrm>
            <a:off x="961463" y="3026429"/>
            <a:ext cx="748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begin() / end() / rbegin() / rend()</a:t>
            </a:r>
          </a:p>
        </p:txBody>
      </p:sp>
      <p:graphicFrame>
        <p:nvGraphicFramePr>
          <p:cNvPr id="13" name="표 2">
            <a:extLst>
              <a:ext uri="{FF2B5EF4-FFF2-40B4-BE49-F238E27FC236}">
                <a16:creationId xmlns:a16="http://schemas.microsoft.com/office/drawing/2014/main" id="{514FF885-E3D2-4248-8368-930A265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408705"/>
              </p:ext>
            </p:extLst>
          </p:nvPr>
        </p:nvGraphicFramePr>
        <p:xfrm>
          <a:off x="5420654" y="3241997"/>
          <a:ext cx="5973488" cy="607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686">
                  <a:extLst>
                    <a:ext uri="{9D8B030D-6E8A-4147-A177-3AD203B41FA5}">
                      <a16:colId xmlns:a16="http://schemas.microsoft.com/office/drawing/2014/main" val="2970296731"/>
                    </a:ext>
                  </a:extLst>
                </a:gridCol>
                <a:gridCol w="746686">
                  <a:extLst>
                    <a:ext uri="{9D8B030D-6E8A-4147-A177-3AD203B41FA5}">
                      <a16:colId xmlns:a16="http://schemas.microsoft.com/office/drawing/2014/main" val="1434379498"/>
                    </a:ext>
                  </a:extLst>
                </a:gridCol>
                <a:gridCol w="746686">
                  <a:extLst>
                    <a:ext uri="{9D8B030D-6E8A-4147-A177-3AD203B41FA5}">
                      <a16:colId xmlns:a16="http://schemas.microsoft.com/office/drawing/2014/main" val="3638012165"/>
                    </a:ext>
                  </a:extLst>
                </a:gridCol>
                <a:gridCol w="746686">
                  <a:extLst>
                    <a:ext uri="{9D8B030D-6E8A-4147-A177-3AD203B41FA5}">
                      <a16:colId xmlns:a16="http://schemas.microsoft.com/office/drawing/2014/main" val="2395570032"/>
                    </a:ext>
                  </a:extLst>
                </a:gridCol>
                <a:gridCol w="746686">
                  <a:extLst>
                    <a:ext uri="{9D8B030D-6E8A-4147-A177-3AD203B41FA5}">
                      <a16:colId xmlns:a16="http://schemas.microsoft.com/office/drawing/2014/main" val="2158575763"/>
                    </a:ext>
                  </a:extLst>
                </a:gridCol>
                <a:gridCol w="746686">
                  <a:extLst>
                    <a:ext uri="{9D8B030D-6E8A-4147-A177-3AD203B41FA5}">
                      <a16:colId xmlns:a16="http://schemas.microsoft.com/office/drawing/2014/main" val="910567704"/>
                    </a:ext>
                  </a:extLst>
                </a:gridCol>
                <a:gridCol w="746686">
                  <a:extLst>
                    <a:ext uri="{9D8B030D-6E8A-4147-A177-3AD203B41FA5}">
                      <a16:colId xmlns:a16="http://schemas.microsoft.com/office/drawing/2014/main" val="3613789072"/>
                    </a:ext>
                  </a:extLst>
                </a:gridCol>
                <a:gridCol w="746686">
                  <a:extLst>
                    <a:ext uri="{9D8B030D-6E8A-4147-A177-3AD203B41FA5}">
                      <a16:colId xmlns:a16="http://schemas.microsoft.com/office/drawing/2014/main" val="165695546"/>
                    </a:ext>
                  </a:extLst>
                </a:gridCol>
              </a:tblGrid>
              <a:tr h="607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848123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79C9449-D00D-4A3B-A80D-55AC8FB01005}"/>
              </a:ext>
            </a:extLst>
          </p:cNvPr>
          <p:cNvCxnSpPr/>
          <p:nvPr/>
        </p:nvCxnSpPr>
        <p:spPr>
          <a:xfrm>
            <a:off x="5746371" y="2749880"/>
            <a:ext cx="0" cy="42134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80AFBD-7ECA-44F8-8442-B5471334F1BE}"/>
              </a:ext>
            </a:extLst>
          </p:cNvPr>
          <p:cNvSpPr txBox="1"/>
          <p:nvPr/>
        </p:nvSpPr>
        <p:spPr>
          <a:xfrm>
            <a:off x="5290480" y="2414534"/>
            <a:ext cx="911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v.begin()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4A2F4D4-3CFD-4194-800E-EAF74B7D7F83}"/>
              </a:ext>
            </a:extLst>
          </p:cNvPr>
          <p:cNvCxnSpPr/>
          <p:nvPr/>
        </p:nvCxnSpPr>
        <p:spPr>
          <a:xfrm>
            <a:off x="8723963" y="2749880"/>
            <a:ext cx="0" cy="42134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19B4732-4BDE-4B0B-8F68-9CAE23BBAEF2}"/>
              </a:ext>
            </a:extLst>
          </p:cNvPr>
          <p:cNvSpPr txBox="1"/>
          <p:nvPr/>
        </p:nvSpPr>
        <p:spPr>
          <a:xfrm>
            <a:off x="8330826" y="2416785"/>
            <a:ext cx="884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v.end()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43EF15C-6225-4CEF-AFFF-962A6BF1D3F3}"/>
              </a:ext>
            </a:extLst>
          </p:cNvPr>
          <p:cNvCxnSpPr>
            <a:cxnSpLocks/>
          </p:cNvCxnSpPr>
          <p:nvPr/>
        </p:nvCxnSpPr>
        <p:spPr>
          <a:xfrm flipV="1">
            <a:off x="5282820" y="3929777"/>
            <a:ext cx="0" cy="52568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3429668-40D1-4E22-B745-6005E6729097}"/>
              </a:ext>
            </a:extLst>
          </p:cNvPr>
          <p:cNvSpPr txBox="1"/>
          <p:nvPr/>
        </p:nvSpPr>
        <p:spPr>
          <a:xfrm>
            <a:off x="4883522" y="4455462"/>
            <a:ext cx="984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v.rend()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44894C0-8AAE-47D5-98DE-C81D8238D743}"/>
              </a:ext>
            </a:extLst>
          </p:cNvPr>
          <p:cNvCxnSpPr>
            <a:cxnSpLocks/>
          </p:cNvCxnSpPr>
          <p:nvPr/>
        </p:nvCxnSpPr>
        <p:spPr>
          <a:xfrm flipV="1">
            <a:off x="8008090" y="3929777"/>
            <a:ext cx="0" cy="52568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9D2E297-CBD5-4AB4-97A7-842B24D9958B}"/>
              </a:ext>
            </a:extLst>
          </p:cNvPr>
          <p:cNvSpPr txBox="1"/>
          <p:nvPr/>
        </p:nvSpPr>
        <p:spPr>
          <a:xfrm>
            <a:off x="7608792" y="4455462"/>
            <a:ext cx="984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v.rbegin()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C6C541-BF9F-4528-B5E2-A4FE61B226F2}"/>
              </a:ext>
            </a:extLst>
          </p:cNvPr>
          <p:cNvSpPr txBox="1"/>
          <p:nvPr/>
        </p:nvSpPr>
        <p:spPr>
          <a:xfrm>
            <a:off x="961463" y="5302711"/>
            <a:ext cx="748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push_back(m) / pop_back()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683368C-6CC6-4531-98C8-0C53327BD38D}"/>
              </a:ext>
            </a:extLst>
          </p:cNvPr>
          <p:cNvCxnSpPr/>
          <p:nvPr/>
        </p:nvCxnSpPr>
        <p:spPr>
          <a:xfrm flipH="1">
            <a:off x="10986248" y="2740287"/>
            <a:ext cx="439271" cy="3850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1671A9D-B5F5-491D-B7CB-DF02B3EA0515}"/>
              </a:ext>
            </a:extLst>
          </p:cNvPr>
          <p:cNvSpPr txBox="1"/>
          <p:nvPr/>
        </p:nvSpPr>
        <p:spPr>
          <a:xfrm>
            <a:off x="10563030" y="2414534"/>
            <a:ext cx="1486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v.push_back</a:t>
            </a:r>
            <a:r>
              <a:rPr lang="en-US" altLang="ko-KR" sz="14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(m)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92A887D-E651-48A4-A68C-8F1788002047}"/>
              </a:ext>
            </a:extLst>
          </p:cNvPr>
          <p:cNvCxnSpPr>
            <a:cxnSpLocks/>
          </p:cNvCxnSpPr>
          <p:nvPr/>
        </p:nvCxnSpPr>
        <p:spPr>
          <a:xfrm>
            <a:off x="10986249" y="3943859"/>
            <a:ext cx="439270" cy="3825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36DED87-6259-4C7F-831D-F569BA8DD590}"/>
              </a:ext>
            </a:extLst>
          </p:cNvPr>
          <p:cNvSpPr txBox="1"/>
          <p:nvPr/>
        </p:nvSpPr>
        <p:spPr>
          <a:xfrm>
            <a:off x="10644971" y="4375254"/>
            <a:ext cx="1404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v.pop_back</a:t>
            </a:r>
            <a:r>
              <a:rPr lang="en-US" altLang="ko-KR" sz="14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AD4C02-39A0-4388-BF3F-C78A6EE3601F}"/>
              </a:ext>
            </a:extLst>
          </p:cNvPr>
          <p:cNvSpPr txBox="1"/>
          <p:nvPr/>
        </p:nvSpPr>
        <p:spPr>
          <a:xfrm>
            <a:off x="961463" y="4683408"/>
            <a:ext cx="748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front() / back()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849B7B-94A6-46A4-8058-970141903037}"/>
              </a:ext>
            </a:extLst>
          </p:cNvPr>
          <p:cNvSpPr txBox="1"/>
          <p:nvPr/>
        </p:nvSpPr>
        <p:spPr>
          <a:xfrm>
            <a:off x="961462" y="2349770"/>
            <a:ext cx="748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size() / empty()</a:t>
            </a:r>
          </a:p>
        </p:txBody>
      </p:sp>
    </p:spTree>
    <p:extLst>
      <p:ext uri="{BB962C8B-B14F-4D97-AF65-F5344CB8AC3E}">
        <p14:creationId xmlns:p14="http://schemas.microsoft.com/office/powerpoint/2010/main" val="345784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5" grpId="0"/>
      <p:bldP spid="17" grpId="0"/>
      <p:bldP spid="19" grpId="0"/>
      <p:bldP spid="21" grpId="0"/>
      <p:bldP spid="22" grpId="0"/>
      <p:bldP spid="23" grpId="0"/>
      <p:bldP spid="25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2855260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언어 리뷰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733179-FA83-4A45-A310-B5CCC3B2682C}"/>
              </a:ext>
            </a:extLst>
          </p:cNvPr>
          <p:cNvSpPr txBox="1"/>
          <p:nvPr/>
        </p:nvSpPr>
        <p:spPr>
          <a:xfrm>
            <a:off x="943535" y="1869436"/>
            <a:ext cx="3832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자료형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73B565-2653-4FFA-AD54-F17203945D27}"/>
              </a:ext>
            </a:extLst>
          </p:cNvPr>
          <p:cNvSpPr txBox="1"/>
          <p:nvPr/>
        </p:nvSpPr>
        <p:spPr>
          <a:xfrm>
            <a:off x="943535" y="2612149"/>
            <a:ext cx="3832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입출력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8D1EE1-3F5D-4376-BB08-58337CD9349C}"/>
              </a:ext>
            </a:extLst>
          </p:cNvPr>
          <p:cNvSpPr txBox="1"/>
          <p:nvPr/>
        </p:nvSpPr>
        <p:spPr>
          <a:xfrm>
            <a:off x="943535" y="3328086"/>
            <a:ext cx="3832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조건문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/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반복문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2EB913-DFAC-4DC5-A1B7-6EB68D5830CA}"/>
              </a:ext>
            </a:extLst>
          </p:cNvPr>
          <p:cNvSpPr txBox="1"/>
          <p:nvPr/>
        </p:nvSpPr>
        <p:spPr>
          <a:xfrm>
            <a:off x="943535" y="5404341"/>
            <a:ext cx="3832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문자열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8BD22E-772D-4FA2-A5A3-295C8AAA16F0}"/>
              </a:ext>
            </a:extLst>
          </p:cNvPr>
          <p:cNvSpPr txBox="1"/>
          <p:nvPr/>
        </p:nvSpPr>
        <p:spPr>
          <a:xfrm>
            <a:off x="943535" y="4020171"/>
            <a:ext cx="3832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포인터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D601F5-9C92-48CD-8EC0-0A22D72545B0}"/>
              </a:ext>
            </a:extLst>
          </p:cNvPr>
          <p:cNvSpPr txBox="1"/>
          <p:nvPr/>
        </p:nvSpPr>
        <p:spPr>
          <a:xfrm>
            <a:off x="943535" y="4712256"/>
            <a:ext cx="3832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배열</a:t>
            </a:r>
          </a:p>
        </p:txBody>
      </p:sp>
    </p:spTree>
    <p:extLst>
      <p:ext uri="{BB962C8B-B14F-4D97-AF65-F5344CB8AC3E}">
        <p14:creationId xmlns:p14="http://schemas.microsoft.com/office/powerpoint/2010/main" val="1143171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30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8654395-9F02-4A03-A1E0-68B609DF26F7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339354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FB0256-C866-446D-9215-4275A76B2CDB}"/>
              </a:ext>
            </a:extLst>
          </p:cNvPr>
          <p:cNvSpPr txBox="1"/>
          <p:nvPr/>
        </p:nvSpPr>
        <p:spPr>
          <a:xfrm>
            <a:off x="732864" y="752888"/>
            <a:ext cx="34536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벡터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(vector) 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다루기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FF0A2A-00E4-4B90-824D-3793D98EF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45" y="1586912"/>
            <a:ext cx="4210050" cy="4533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8B26C62-49B4-48D8-BA8C-2DA67E8F9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717" y="1586912"/>
            <a:ext cx="42576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47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31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8654395-9F02-4A03-A1E0-68B609DF26F7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339354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FB0256-C866-446D-9215-4275A76B2CDB}"/>
              </a:ext>
            </a:extLst>
          </p:cNvPr>
          <p:cNvSpPr txBox="1"/>
          <p:nvPr/>
        </p:nvSpPr>
        <p:spPr>
          <a:xfrm>
            <a:off x="732864" y="752888"/>
            <a:ext cx="34536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벡터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(vector) 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다루기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7B0EF-DCDD-4ABA-A97C-97F6AE00C872}"/>
              </a:ext>
            </a:extLst>
          </p:cNvPr>
          <p:cNvSpPr txBox="1"/>
          <p:nvPr/>
        </p:nvSpPr>
        <p:spPr>
          <a:xfrm>
            <a:off x="961463" y="1947953"/>
            <a:ext cx="748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resize(n) / resize(n, 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4CB013-93CB-4A4C-A0AF-86A794C84A96}"/>
              </a:ext>
            </a:extLst>
          </p:cNvPr>
          <p:cNvSpPr txBox="1"/>
          <p:nvPr/>
        </p:nvSpPr>
        <p:spPr>
          <a:xfrm>
            <a:off x="961463" y="2850746"/>
            <a:ext cx="748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insert(iter, m) / insert(iter, k, m)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4B7E1C-0E99-415E-9A9B-7C83914A7E47}"/>
              </a:ext>
            </a:extLst>
          </p:cNvPr>
          <p:cNvSpPr txBox="1"/>
          <p:nvPr/>
        </p:nvSpPr>
        <p:spPr>
          <a:xfrm>
            <a:off x="961463" y="3753539"/>
            <a:ext cx="748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erase(iter) / erase(start, end)</a:t>
            </a:r>
          </a:p>
        </p:txBody>
      </p:sp>
    </p:spTree>
    <p:extLst>
      <p:ext uri="{BB962C8B-B14F-4D97-AF65-F5344CB8AC3E}">
        <p14:creationId xmlns:p14="http://schemas.microsoft.com/office/powerpoint/2010/main" val="231391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32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8654395-9F02-4A03-A1E0-68B609DF26F7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1286436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FB0256-C866-446D-9215-4275A76B2CDB}"/>
              </a:ext>
            </a:extLst>
          </p:cNvPr>
          <p:cNvSpPr txBox="1"/>
          <p:nvPr/>
        </p:nvSpPr>
        <p:spPr>
          <a:xfrm>
            <a:off x="750793" y="752888"/>
            <a:ext cx="34536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Pair </a:t>
            </a:r>
            <a:endParaRPr lang="ko-KR" altLang="en-US" sz="25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AE770E-DDBD-479C-9B87-A6F7EE308411}"/>
              </a:ext>
            </a:extLst>
          </p:cNvPr>
          <p:cNvSpPr txBox="1"/>
          <p:nvPr/>
        </p:nvSpPr>
        <p:spPr>
          <a:xfrm>
            <a:off x="961463" y="2394678"/>
            <a:ext cx="748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두 객체를 하나의 객체로 묶어 사용할 수 있게 해주는 클래스</a:t>
            </a:r>
            <a:endParaRPr lang="en-US" altLang="ko-KR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8867FD-87D9-4583-8787-AF6824CC532F}"/>
              </a:ext>
            </a:extLst>
          </p:cNvPr>
          <p:cNvSpPr txBox="1"/>
          <p:nvPr/>
        </p:nvSpPr>
        <p:spPr>
          <a:xfrm>
            <a:off x="961463" y="1717118"/>
            <a:ext cx="748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순서쌍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좌표평면 위의 점</a:t>
            </a:r>
            <a:endParaRPr lang="en-US" altLang="ko-KR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B44D4D-410A-4F93-97B0-AF4D5843788F}"/>
              </a:ext>
            </a:extLst>
          </p:cNvPr>
          <p:cNvSpPr txBox="1"/>
          <p:nvPr/>
        </p:nvSpPr>
        <p:spPr>
          <a:xfrm>
            <a:off x="961463" y="3057944"/>
            <a:ext cx="748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#include&lt;utility&gt; (vector or algorithm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헤더에 포함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B15F9E-16B3-45CE-B822-FEB75E83C099}"/>
              </a:ext>
            </a:extLst>
          </p:cNvPr>
          <p:cNvSpPr txBox="1"/>
          <p:nvPr/>
        </p:nvSpPr>
        <p:spPr>
          <a:xfrm>
            <a:off x="961463" y="3757207"/>
            <a:ext cx="748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pair&lt;[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타입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1], [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타입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2]&gt; p;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4AE72C-0844-4D4B-8F0E-EA56FC2661A3}"/>
              </a:ext>
            </a:extLst>
          </p:cNvPr>
          <p:cNvSpPr txBox="1"/>
          <p:nvPr/>
        </p:nvSpPr>
        <p:spPr>
          <a:xfrm>
            <a:off x="961463" y="4456470"/>
            <a:ext cx="748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first, second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원소 접근 가능</a:t>
            </a:r>
            <a:endParaRPr lang="en-US" altLang="ko-KR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3A8B65-6DC6-4CC7-8E25-932AC50D92CE}"/>
              </a:ext>
            </a:extLst>
          </p:cNvPr>
          <p:cNvSpPr txBox="1"/>
          <p:nvPr/>
        </p:nvSpPr>
        <p:spPr>
          <a:xfrm>
            <a:off x="961463" y="5084946"/>
            <a:ext cx="748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연산자 사용 가능</a:t>
            </a:r>
            <a:endParaRPr lang="en-US" altLang="ko-KR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85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1" grpId="0"/>
      <p:bldP spid="23" grpId="0"/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33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8654395-9F02-4A03-A1E0-68B609DF26F7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2398060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FB0256-C866-446D-9215-4275A76B2CDB}"/>
              </a:ext>
            </a:extLst>
          </p:cNvPr>
          <p:cNvSpPr txBox="1"/>
          <p:nvPr/>
        </p:nvSpPr>
        <p:spPr>
          <a:xfrm>
            <a:off x="750793" y="752888"/>
            <a:ext cx="34536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Pair 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 예시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5F726D-38A9-4D9B-847D-51BA9B2F3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12" y="1477375"/>
            <a:ext cx="3952875" cy="4752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D818CDB-392F-4E7A-A28C-B985CAA3F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156" y="1477375"/>
            <a:ext cx="3057525" cy="29813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CAAFA69-0329-4C89-BBA5-49DCA3DE8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7192" y="1867900"/>
            <a:ext cx="29527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7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34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8654395-9F02-4A03-A1E0-68B609DF26F7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229048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FB0256-C866-446D-9215-4275A76B2CDB}"/>
              </a:ext>
            </a:extLst>
          </p:cNvPr>
          <p:cNvSpPr txBox="1"/>
          <p:nvPr/>
        </p:nvSpPr>
        <p:spPr>
          <a:xfrm>
            <a:off x="750793" y="752888"/>
            <a:ext cx="34536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&lt;Algorithm&gt; </a:t>
            </a:r>
            <a:endParaRPr lang="ko-KR" altLang="en-US" sz="25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8867FD-87D9-4583-8787-AF6824CC532F}"/>
              </a:ext>
            </a:extLst>
          </p:cNvPr>
          <p:cNvSpPr txBox="1"/>
          <p:nvPr/>
        </p:nvSpPr>
        <p:spPr>
          <a:xfrm>
            <a:off x="961464" y="1717118"/>
            <a:ext cx="257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min / max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C7B9CC-E4BE-4DB3-81B6-E3049C9F3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881" y="2345111"/>
            <a:ext cx="3295650" cy="34766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1C6F657-F4A9-4B96-A0F3-71A13C87FD45}"/>
              </a:ext>
            </a:extLst>
          </p:cNvPr>
          <p:cNvSpPr txBox="1"/>
          <p:nvPr/>
        </p:nvSpPr>
        <p:spPr>
          <a:xfrm>
            <a:off x="5390028" y="1717118"/>
            <a:ext cx="4471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min_element / max_element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656D30E-FE87-47F9-9168-2DCB20EAE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356" y="2345111"/>
            <a:ext cx="43338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3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35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8654395-9F02-4A03-A1E0-68B609DF26F7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229048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FB0256-C866-446D-9215-4275A76B2CDB}"/>
              </a:ext>
            </a:extLst>
          </p:cNvPr>
          <p:cNvSpPr txBox="1"/>
          <p:nvPr/>
        </p:nvSpPr>
        <p:spPr>
          <a:xfrm>
            <a:off x="750793" y="752888"/>
            <a:ext cx="34536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&lt;Algorithm&gt; </a:t>
            </a:r>
            <a:endParaRPr lang="ko-KR" altLang="en-US" sz="25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8867FD-87D9-4583-8787-AF6824CC532F}"/>
              </a:ext>
            </a:extLst>
          </p:cNvPr>
          <p:cNvSpPr txBox="1"/>
          <p:nvPr/>
        </p:nvSpPr>
        <p:spPr>
          <a:xfrm>
            <a:off x="5326155" y="1717118"/>
            <a:ext cx="1539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reverse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63022-C8B2-4524-9BE4-7B0DF95B5CFE}"/>
              </a:ext>
            </a:extLst>
          </p:cNvPr>
          <p:cNvSpPr txBox="1"/>
          <p:nvPr/>
        </p:nvSpPr>
        <p:spPr>
          <a:xfrm>
            <a:off x="1033180" y="1717118"/>
            <a:ext cx="1476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swap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FF90AAE-0C45-46CF-97D5-E01712DF6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494" y="2345111"/>
            <a:ext cx="2847975" cy="37242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B0AA13F-E00F-4948-9006-9CECDDDC5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804" y="2345111"/>
            <a:ext cx="45910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2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36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8654395-9F02-4A03-A1E0-68B609DF26F7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2944907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FB0256-C866-446D-9215-4275A76B2CDB}"/>
              </a:ext>
            </a:extLst>
          </p:cNvPr>
          <p:cNvSpPr txBox="1"/>
          <p:nvPr/>
        </p:nvSpPr>
        <p:spPr>
          <a:xfrm>
            <a:off x="750793" y="752888"/>
            <a:ext cx="34536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How to study C++</a:t>
            </a:r>
            <a:endParaRPr lang="ko-KR" altLang="en-US" sz="25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FC7B62-C646-4189-A900-33BEA3B85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57" y="1939847"/>
            <a:ext cx="5661995" cy="279951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134A44D2-299E-4F2A-B927-E939BAAA464D}"/>
              </a:ext>
            </a:extLst>
          </p:cNvPr>
          <p:cNvSpPr/>
          <p:nvPr/>
        </p:nvSpPr>
        <p:spPr>
          <a:xfrm>
            <a:off x="1866899" y="1972761"/>
            <a:ext cx="544607" cy="3496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8ECF3A9-E142-495D-8E97-48ABB8ADB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091" y="1939847"/>
            <a:ext cx="2973446" cy="351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1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37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8654395-9F02-4A03-A1E0-68B609DF26F7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2944907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FB0256-C866-446D-9215-4275A76B2CDB}"/>
              </a:ext>
            </a:extLst>
          </p:cNvPr>
          <p:cNvSpPr txBox="1"/>
          <p:nvPr/>
        </p:nvSpPr>
        <p:spPr>
          <a:xfrm>
            <a:off x="750793" y="752888"/>
            <a:ext cx="34536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How to study C++</a:t>
            </a:r>
            <a:endParaRPr lang="ko-KR" altLang="en-US" sz="25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38ADD6-D4D5-4A40-8C4B-6EDB2D673CD6}"/>
              </a:ext>
            </a:extLst>
          </p:cNvPr>
          <p:cNvSpPr txBox="1"/>
          <p:nvPr/>
        </p:nvSpPr>
        <p:spPr>
          <a:xfrm>
            <a:off x="844921" y="1712349"/>
            <a:ext cx="748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a, b, c, d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네 변수의 값 중 최댓값을 구하시오</a:t>
            </a:r>
            <a:endParaRPr lang="en-US" altLang="ko-KR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54B40BA-ED50-47DD-AF1A-B44060918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007" y="2498030"/>
            <a:ext cx="4695825" cy="20288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FAEF5ED-F17A-4143-B63E-F7DCE542D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612" y="2325054"/>
            <a:ext cx="2676525" cy="23526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67F1405-F5A4-4B7D-BBDB-3A6AB1454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2007" y="4825251"/>
            <a:ext cx="2914650" cy="1257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B89212-87EF-4447-919E-C21D2F626DF0}"/>
              </a:ext>
            </a:extLst>
          </p:cNvPr>
          <p:cNvSpPr txBox="1"/>
          <p:nvPr/>
        </p:nvSpPr>
        <p:spPr>
          <a:xfrm>
            <a:off x="1189362" y="3031043"/>
            <a:ext cx="6241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DDC1FA-C87E-4707-959D-1B3722F0321A}"/>
              </a:ext>
            </a:extLst>
          </p:cNvPr>
          <p:cNvSpPr txBox="1"/>
          <p:nvPr/>
        </p:nvSpPr>
        <p:spPr>
          <a:xfrm>
            <a:off x="947315" y="5041268"/>
            <a:ext cx="11082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303920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38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8654395-9F02-4A03-A1E0-68B609DF26F7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2944907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FB0256-C866-446D-9215-4275A76B2CDB}"/>
              </a:ext>
            </a:extLst>
          </p:cNvPr>
          <p:cNvSpPr txBox="1"/>
          <p:nvPr/>
        </p:nvSpPr>
        <p:spPr>
          <a:xfrm>
            <a:off x="750793" y="752888"/>
            <a:ext cx="34536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공부하면 좋은 것들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38ADD6-D4D5-4A40-8C4B-6EDB2D673CD6}"/>
              </a:ext>
            </a:extLst>
          </p:cNvPr>
          <p:cNvSpPr txBox="1"/>
          <p:nvPr/>
        </p:nvSpPr>
        <p:spPr>
          <a:xfrm>
            <a:off x="844921" y="2840661"/>
            <a:ext cx="748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Container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Set / Map / Multiset / Multimap / String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4F6461-EC2D-4397-A353-4943B361C698}"/>
              </a:ext>
            </a:extLst>
          </p:cNvPr>
          <p:cNvSpPr txBox="1"/>
          <p:nvPr/>
        </p:nvSpPr>
        <p:spPr>
          <a:xfrm>
            <a:off x="844921" y="3661668"/>
            <a:ext cx="748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Algorithm : next_permutation / unique / copy / fill / find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DEC98-FA77-4F57-9520-3C6DA34EFC73}"/>
              </a:ext>
            </a:extLst>
          </p:cNvPr>
          <p:cNvSpPr txBox="1"/>
          <p:nvPr/>
        </p:nvSpPr>
        <p:spPr>
          <a:xfrm>
            <a:off x="844922" y="2019655"/>
            <a:ext cx="2433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반복자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(Iterator)</a:t>
            </a:r>
          </a:p>
        </p:txBody>
      </p:sp>
    </p:spTree>
    <p:extLst>
      <p:ext uri="{BB962C8B-B14F-4D97-AF65-F5344CB8AC3E}">
        <p14:creationId xmlns:p14="http://schemas.microsoft.com/office/powerpoint/2010/main" val="34324571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39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8654395-9F02-4A03-A1E0-68B609DF26F7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2944907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FB0256-C866-446D-9215-4275A76B2CDB}"/>
              </a:ext>
            </a:extLst>
          </p:cNvPr>
          <p:cNvSpPr txBox="1"/>
          <p:nvPr/>
        </p:nvSpPr>
        <p:spPr>
          <a:xfrm>
            <a:off x="750793" y="752888"/>
            <a:ext cx="34536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출석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연습문제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39184E-3043-4F6D-9095-26BCAA963E3C}"/>
              </a:ext>
            </a:extLst>
          </p:cNvPr>
          <p:cNvSpPr txBox="1"/>
          <p:nvPr/>
        </p:nvSpPr>
        <p:spPr>
          <a:xfrm>
            <a:off x="7159931" y="2710240"/>
            <a:ext cx="2051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- 1008 (A/B)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3B5B84-642E-4200-86B8-F57A055D4859}"/>
              </a:ext>
            </a:extLst>
          </p:cNvPr>
          <p:cNvSpPr txBox="1"/>
          <p:nvPr/>
        </p:nvSpPr>
        <p:spPr>
          <a:xfrm>
            <a:off x="1069524" y="1894738"/>
            <a:ext cx="132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[</a:t>
            </a:r>
            <a:r>
              <a:rPr lang="ko-KR" altLang="en-US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출석문제</a:t>
            </a:r>
            <a:r>
              <a:rPr lang="en-US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sz="20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9661E-F591-47F4-ABF8-E0F238541EE2}"/>
              </a:ext>
            </a:extLst>
          </p:cNvPr>
          <p:cNvSpPr txBox="1"/>
          <p:nvPr/>
        </p:nvSpPr>
        <p:spPr>
          <a:xfrm>
            <a:off x="6966984" y="1894738"/>
            <a:ext cx="132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000" dirty="0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연습문제</a:t>
            </a:r>
            <a:r>
              <a:rPr lang="en-US" altLang="ko-KR" sz="2000" dirty="0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sz="2000" dirty="0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888A0-763A-4F25-BAEE-F082A3C91633}"/>
              </a:ext>
            </a:extLst>
          </p:cNvPr>
          <p:cNvSpPr txBox="1"/>
          <p:nvPr/>
        </p:nvSpPr>
        <p:spPr>
          <a:xfrm>
            <a:off x="1186970" y="4090330"/>
            <a:ext cx="2529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- 1158 (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요세푸스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문제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22D0B-AA88-4036-9783-1044E347964C}"/>
              </a:ext>
            </a:extLst>
          </p:cNvPr>
          <p:cNvSpPr txBox="1"/>
          <p:nvPr/>
        </p:nvSpPr>
        <p:spPr>
          <a:xfrm>
            <a:off x="7159931" y="3400285"/>
            <a:ext cx="2529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- 2993 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세 부분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1DBA71-6B20-4D2A-B43B-256CCDB8708E}"/>
              </a:ext>
            </a:extLst>
          </p:cNvPr>
          <p:cNvSpPr txBox="1"/>
          <p:nvPr/>
        </p:nvSpPr>
        <p:spPr>
          <a:xfrm>
            <a:off x="1186970" y="3400285"/>
            <a:ext cx="2576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- 10804 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카드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역배치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1D29C4-7ECF-42AC-ACAA-C77B0467DFCB}"/>
              </a:ext>
            </a:extLst>
          </p:cNvPr>
          <p:cNvSpPr txBox="1"/>
          <p:nvPr/>
        </p:nvSpPr>
        <p:spPr>
          <a:xfrm>
            <a:off x="7159931" y="4090330"/>
            <a:ext cx="2529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- 9093 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단어 뒤집기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7FC1BE-93C1-450E-8FFD-E5AD928CA34A}"/>
              </a:ext>
            </a:extLst>
          </p:cNvPr>
          <p:cNvSpPr txBox="1"/>
          <p:nvPr/>
        </p:nvSpPr>
        <p:spPr>
          <a:xfrm>
            <a:off x="1186970" y="4780375"/>
            <a:ext cx="2529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- 1547 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C66FD-13B3-4394-8DF5-3B52F1219F9E}"/>
              </a:ext>
            </a:extLst>
          </p:cNvPr>
          <p:cNvSpPr txBox="1"/>
          <p:nvPr/>
        </p:nvSpPr>
        <p:spPr>
          <a:xfrm>
            <a:off x="1186970" y="2715656"/>
            <a:ext cx="2386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- 15552 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빠른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A+B)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8D1606-BDB2-4664-A060-A20F2ADC769F}"/>
              </a:ext>
            </a:extLst>
          </p:cNvPr>
          <p:cNvSpPr txBox="1"/>
          <p:nvPr/>
        </p:nvSpPr>
        <p:spPr>
          <a:xfrm>
            <a:off x="7159931" y="4780375"/>
            <a:ext cx="2529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- 2346 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풍선 터뜨리기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185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4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2855260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자료형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3AAD38-1451-4360-AF77-5122743D5274}"/>
              </a:ext>
            </a:extLst>
          </p:cNvPr>
          <p:cNvSpPr txBox="1"/>
          <p:nvPr/>
        </p:nvSpPr>
        <p:spPr>
          <a:xfrm>
            <a:off x="914960" y="1740381"/>
            <a:ext cx="3832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정수 자료형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endParaRPr lang="ko-KR" altLang="en-US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6D7AA39-A009-40D9-B51F-E26A93FCA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151180"/>
              </p:ext>
            </p:extLst>
          </p:nvPr>
        </p:nvGraphicFramePr>
        <p:xfrm>
          <a:off x="3115795" y="2047641"/>
          <a:ext cx="7835153" cy="3527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6232">
                  <a:extLst>
                    <a:ext uri="{9D8B030D-6E8A-4147-A177-3AD203B41FA5}">
                      <a16:colId xmlns:a16="http://schemas.microsoft.com/office/drawing/2014/main" val="2835145364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1292118925"/>
                    </a:ext>
                  </a:extLst>
                </a:gridCol>
                <a:gridCol w="3696821">
                  <a:extLst>
                    <a:ext uri="{9D8B030D-6E8A-4147-A177-3AD203B41FA5}">
                      <a16:colId xmlns:a16="http://schemas.microsoft.com/office/drawing/2014/main" val="1291816106"/>
                    </a:ext>
                  </a:extLst>
                </a:gridCol>
              </a:tblGrid>
              <a:tr h="4076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자료형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메모리 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값의 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04376"/>
                  </a:ext>
                </a:extLst>
              </a:tr>
              <a:tr h="40763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char</a:t>
                      </a:r>
                      <a:endParaRPr lang="ko-KR" altLang="en-US" sz="16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 byte</a:t>
                      </a:r>
                      <a:endParaRPr lang="ko-KR" altLang="en-US" sz="16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-128 ~ 127</a:t>
                      </a:r>
                      <a:endParaRPr lang="ko-KR" altLang="en-US" sz="16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440101"/>
                  </a:ext>
                </a:extLst>
              </a:tr>
              <a:tr h="40763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short</a:t>
                      </a:r>
                    </a:p>
                    <a:p>
                      <a:pPr algn="l" latinLnBrk="1"/>
                      <a:endParaRPr lang="en-US" altLang="ko-KR" sz="16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60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unsigned short</a:t>
                      </a:r>
                      <a:endParaRPr lang="ko-KR" altLang="en-US" sz="16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 byte</a:t>
                      </a:r>
                      <a:endParaRPr lang="ko-KR" altLang="en-US" sz="16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-32,768 ~ 32,767</a:t>
                      </a:r>
                    </a:p>
                    <a:p>
                      <a:pPr algn="l" latinLnBrk="1"/>
                      <a:endParaRPr lang="en-US" altLang="ko-KR" sz="16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60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 ~ 65,535</a:t>
                      </a:r>
                      <a:endParaRPr lang="ko-KR" altLang="en-US" sz="16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787918"/>
                  </a:ext>
                </a:extLst>
              </a:tr>
              <a:tr h="40763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int</a:t>
                      </a:r>
                    </a:p>
                    <a:p>
                      <a:pPr algn="l" latinLnBrk="1"/>
                      <a:endParaRPr lang="en-US" altLang="ko-KR" sz="16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60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unsigned int</a:t>
                      </a:r>
                      <a:endParaRPr lang="ko-KR" altLang="en-US" sz="16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 byte</a:t>
                      </a:r>
                      <a:endParaRPr lang="ko-KR" altLang="en-US" sz="16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-2,147,483,648 ~ 2,147,483,647</a:t>
                      </a:r>
                    </a:p>
                    <a:p>
                      <a:pPr algn="l" latinLnBrk="1"/>
                      <a:endParaRPr lang="en-US" altLang="ko-KR" sz="16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60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 ~ 4,294,967,295</a:t>
                      </a:r>
                      <a:endParaRPr lang="ko-KR" altLang="en-US" sz="16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768151"/>
                  </a:ext>
                </a:extLst>
              </a:tr>
              <a:tr h="40763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long long int</a:t>
                      </a:r>
                    </a:p>
                    <a:p>
                      <a:pPr algn="l" latinLnBrk="1"/>
                      <a:endParaRPr lang="en-US" altLang="ko-KR" sz="16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16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60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unsigned long long int</a:t>
                      </a:r>
                      <a:endParaRPr lang="ko-KR" altLang="en-US" sz="16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 byte</a:t>
                      </a:r>
                      <a:endParaRPr lang="ko-KR" altLang="en-US" sz="16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-9,223,372,036,854,775,808 ~ 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9,223,372,036,854,775,807</a:t>
                      </a:r>
                    </a:p>
                    <a:p>
                      <a:pPr algn="l" latinLnBrk="1"/>
                      <a:endParaRPr lang="en-US" altLang="ko-KR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0 ~ 18,446,744,073,709,551,615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099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09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5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2855260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자료형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3AAD38-1451-4360-AF77-5122743D5274}"/>
              </a:ext>
            </a:extLst>
          </p:cNvPr>
          <p:cNvSpPr txBox="1"/>
          <p:nvPr/>
        </p:nvSpPr>
        <p:spPr>
          <a:xfrm>
            <a:off x="914960" y="1740381"/>
            <a:ext cx="3832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실수 자료형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endParaRPr lang="ko-KR" altLang="en-US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6D7AA39-A009-40D9-B51F-E26A93FCA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759862"/>
              </p:ext>
            </p:extLst>
          </p:nvPr>
        </p:nvGraphicFramePr>
        <p:xfrm>
          <a:off x="1201270" y="2554094"/>
          <a:ext cx="8505167" cy="12228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0366">
                  <a:extLst>
                    <a:ext uri="{9D8B030D-6E8A-4147-A177-3AD203B41FA5}">
                      <a16:colId xmlns:a16="http://schemas.microsoft.com/office/drawing/2014/main" val="2835145364"/>
                    </a:ext>
                  </a:extLst>
                </a:gridCol>
                <a:gridCol w="1391764">
                  <a:extLst>
                    <a:ext uri="{9D8B030D-6E8A-4147-A177-3AD203B41FA5}">
                      <a16:colId xmlns:a16="http://schemas.microsoft.com/office/drawing/2014/main" val="1292118925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1291816106"/>
                    </a:ext>
                  </a:extLst>
                </a:gridCol>
                <a:gridCol w="1743537">
                  <a:extLst>
                    <a:ext uri="{9D8B030D-6E8A-4147-A177-3AD203B41FA5}">
                      <a16:colId xmlns:a16="http://schemas.microsoft.com/office/drawing/2014/main" val="2617643788"/>
                    </a:ext>
                  </a:extLst>
                </a:gridCol>
              </a:tblGrid>
              <a:tr h="4076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자료형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메모리 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값의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유효 자릿수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04376"/>
                  </a:ext>
                </a:extLst>
              </a:tr>
              <a:tr h="407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float</a:t>
                      </a:r>
                      <a:endParaRPr lang="ko-KR" altLang="en-US" sz="16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 byte</a:t>
                      </a:r>
                      <a:endParaRPr lang="ko-KR" altLang="en-US" sz="16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i="0" kern="120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1.175494e-38 ~ 3.402823e+38</a:t>
                      </a:r>
                      <a:endParaRPr lang="ko-KR" altLang="en-US" sz="16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  <a:r>
                        <a:rPr lang="ko-KR" altLang="en-US" sz="160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440101"/>
                  </a:ext>
                </a:extLst>
              </a:tr>
              <a:tr h="407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double</a:t>
                      </a:r>
                      <a:endParaRPr lang="ko-KR" altLang="en-US" sz="16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 byte</a:t>
                      </a:r>
                      <a:endParaRPr lang="ko-KR" altLang="en-US" sz="16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i="0" kern="120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2.225074e-308 ~ 1.797693e+308</a:t>
                      </a:r>
                      <a:endParaRPr lang="ko-KR" altLang="en-US" sz="16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16</a:t>
                      </a:r>
                      <a:r>
                        <a:rPr lang="ko-KR" altLang="en-US" sz="160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7879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A73BDF4-7990-4701-9D6F-75892C7C0DFA}"/>
              </a:ext>
            </a:extLst>
          </p:cNvPr>
          <p:cNvSpPr txBox="1"/>
          <p:nvPr/>
        </p:nvSpPr>
        <p:spPr>
          <a:xfrm>
            <a:off x="914960" y="4190590"/>
            <a:ext cx="3832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부동 소수점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링크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06C7C4-E6C7-4D2B-AE40-0FDFCEA5262F}"/>
              </a:ext>
            </a:extLst>
          </p:cNvPr>
          <p:cNvSpPr txBox="1"/>
          <p:nvPr/>
        </p:nvSpPr>
        <p:spPr>
          <a:xfrm>
            <a:off x="922804" y="4889436"/>
            <a:ext cx="3832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오차 주의</a:t>
            </a:r>
            <a:r>
              <a:rPr lang="en-US" altLang="ko-KR" sz="20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  </a:t>
            </a:r>
            <a:endParaRPr lang="ko-KR" altLang="en-US" sz="200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571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6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2855260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입출력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733179-FA83-4A45-A310-B5CCC3B2682C}"/>
              </a:ext>
            </a:extLst>
          </p:cNvPr>
          <p:cNvSpPr txBox="1"/>
          <p:nvPr/>
        </p:nvSpPr>
        <p:spPr>
          <a:xfrm>
            <a:off x="943535" y="1869436"/>
            <a:ext cx="3832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printf / scanf </a:t>
            </a:r>
            <a:endParaRPr lang="ko-KR" altLang="en-US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519873-E6DC-47AB-8EAA-3639AA179192}"/>
              </a:ext>
            </a:extLst>
          </p:cNvPr>
          <p:cNvSpPr txBox="1"/>
          <p:nvPr/>
        </p:nvSpPr>
        <p:spPr>
          <a:xfrm>
            <a:off x="943535" y="2508930"/>
            <a:ext cx="3832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#include&lt;stdio.h&gt;</a:t>
            </a:r>
            <a:endParaRPr lang="ko-KR" altLang="en-US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31D42A-1FC1-4E1A-BA17-D525F06CEE66}"/>
              </a:ext>
            </a:extLst>
          </p:cNvPr>
          <p:cNvSpPr txBox="1"/>
          <p:nvPr/>
        </p:nvSpPr>
        <p:spPr>
          <a:xfrm>
            <a:off x="943535" y="3356916"/>
            <a:ext cx="4228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printf(“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오늘은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%d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%d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”, 7, 6);</a:t>
            </a:r>
            <a:endParaRPr lang="ko-KR" altLang="en-US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5DC5B4-5764-4612-BBAB-8C7746F79B97}"/>
              </a:ext>
            </a:extLst>
          </p:cNvPr>
          <p:cNvSpPr txBox="1"/>
          <p:nvPr/>
        </p:nvSpPr>
        <p:spPr>
          <a:xfrm>
            <a:off x="943535" y="4020430"/>
            <a:ext cx="4228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scanf(“%d”, &amp;a);</a:t>
            </a:r>
            <a:endParaRPr lang="ko-KR" altLang="en-US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1B5F77E-9CCD-4029-A3E2-A59E129F9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077987"/>
              </p:ext>
            </p:extLst>
          </p:nvPr>
        </p:nvGraphicFramePr>
        <p:xfrm>
          <a:off x="6343650" y="1777898"/>
          <a:ext cx="3832412" cy="28670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6206">
                  <a:extLst>
                    <a:ext uri="{9D8B030D-6E8A-4147-A177-3AD203B41FA5}">
                      <a16:colId xmlns:a16="http://schemas.microsoft.com/office/drawing/2014/main" val="2809669022"/>
                    </a:ext>
                  </a:extLst>
                </a:gridCol>
                <a:gridCol w="1916206">
                  <a:extLst>
                    <a:ext uri="{9D8B030D-6E8A-4147-A177-3AD203B41FA5}">
                      <a16:colId xmlns:a16="http://schemas.microsoft.com/office/drawing/2014/main" val="587198897"/>
                    </a:ext>
                  </a:extLst>
                </a:gridCol>
              </a:tblGrid>
              <a:tr h="409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서식 지정자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출력 데이터 형태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473180"/>
                  </a:ext>
                </a:extLst>
              </a:tr>
              <a:tr h="409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%c</a:t>
                      </a:r>
                      <a:endParaRPr lang="ko-KR" altLang="en-US" sz="18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문자 </a:t>
                      </a:r>
                      <a:r>
                        <a:rPr lang="en-US" altLang="ko-KR" sz="180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r>
                        <a:rPr lang="ko-KR" altLang="en-US" sz="180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463179"/>
                  </a:ext>
                </a:extLst>
              </a:tr>
              <a:tr h="409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%s</a:t>
                      </a:r>
                      <a:endParaRPr lang="ko-KR" altLang="en-US" sz="18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문자열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304583"/>
                  </a:ext>
                </a:extLst>
              </a:tr>
              <a:tr h="409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%d</a:t>
                      </a:r>
                      <a:endParaRPr lang="ko-KR" altLang="en-US" sz="18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int</a:t>
                      </a:r>
                      <a:endParaRPr lang="ko-KR" altLang="en-US" sz="18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624661"/>
                  </a:ext>
                </a:extLst>
              </a:tr>
              <a:tr h="409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%lld</a:t>
                      </a:r>
                      <a:endParaRPr lang="ko-KR" altLang="en-US" sz="18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long long</a:t>
                      </a:r>
                      <a:endParaRPr lang="ko-KR" altLang="en-US" sz="18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70112"/>
                  </a:ext>
                </a:extLst>
              </a:tr>
              <a:tr h="409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%f</a:t>
                      </a:r>
                      <a:endParaRPr lang="ko-KR" altLang="en-US" sz="18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float</a:t>
                      </a:r>
                      <a:endParaRPr lang="ko-KR" altLang="en-US" sz="18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333681"/>
                  </a:ext>
                </a:extLst>
              </a:tr>
              <a:tr h="409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%lf</a:t>
                      </a:r>
                      <a:endParaRPr lang="ko-KR" altLang="en-US" sz="18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double</a:t>
                      </a:r>
                      <a:endParaRPr lang="ko-KR" altLang="en-US" sz="18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484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61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7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2855260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조건문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FD282D-1250-4381-9A8F-92DE5D47970B}"/>
              </a:ext>
            </a:extLst>
          </p:cNvPr>
          <p:cNvSpPr txBox="1"/>
          <p:nvPr/>
        </p:nvSpPr>
        <p:spPr>
          <a:xfrm>
            <a:off x="985479" y="1671502"/>
            <a:ext cx="2160580" cy="163121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if (</a:t>
            </a:r>
            <a:r>
              <a:rPr lang="ko-KR" altLang="en-US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조건식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{</a:t>
            </a: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실행문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}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8324F-28AA-4540-ADFB-564673BCC518}"/>
              </a:ext>
            </a:extLst>
          </p:cNvPr>
          <p:cNvSpPr txBox="1"/>
          <p:nvPr/>
        </p:nvSpPr>
        <p:spPr>
          <a:xfrm>
            <a:off x="3825965" y="1671502"/>
            <a:ext cx="2160580" cy="31700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if (</a:t>
            </a:r>
            <a:r>
              <a:rPr lang="ko-KR" altLang="en-US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조건식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{</a:t>
            </a: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실행문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}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else {</a:t>
            </a: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실행문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}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DF774C-7D2A-4511-9242-7B348AAAA43D}"/>
              </a:ext>
            </a:extLst>
          </p:cNvPr>
          <p:cNvSpPr txBox="1"/>
          <p:nvPr/>
        </p:nvSpPr>
        <p:spPr>
          <a:xfrm>
            <a:off x="6666451" y="1229942"/>
            <a:ext cx="2160580" cy="501675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if (</a:t>
            </a:r>
            <a:r>
              <a:rPr lang="ko-KR" altLang="en-US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조건식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{</a:t>
            </a: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실행문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}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else if (</a:t>
            </a:r>
            <a:r>
              <a:rPr lang="ko-KR" altLang="en-US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조건식</a:t>
            </a:r>
            <a:r>
              <a:rPr lang="en-US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{</a:t>
            </a: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실행문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}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…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else {</a:t>
            </a: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실행문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}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4C7455-159A-4B41-BB97-45612B0C5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93" y="4054112"/>
            <a:ext cx="2479052" cy="8508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342A23-3DC2-424D-99B2-8285AB41D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329" y="4996230"/>
            <a:ext cx="2543107" cy="74081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DFCC2B1-7067-48C5-89C8-E2D9C863D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6763" y="1732375"/>
            <a:ext cx="2160580" cy="441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1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8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2855260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반복문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733179-FA83-4A45-A310-B5CCC3B2682C}"/>
              </a:ext>
            </a:extLst>
          </p:cNvPr>
          <p:cNvSpPr txBox="1"/>
          <p:nvPr/>
        </p:nvSpPr>
        <p:spPr>
          <a:xfrm>
            <a:off x="943535" y="1869436"/>
            <a:ext cx="3832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for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898B00-2B69-47BE-AB63-D648A954E70E}"/>
              </a:ext>
            </a:extLst>
          </p:cNvPr>
          <p:cNvSpPr txBox="1"/>
          <p:nvPr/>
        </p:nvSpPr>
        <p:spPr>
          <a:xfrm>
            <a:off x="943535" y="2708985"/>
            <a:ext cx="3536101" cy="163121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for(</a:t>
            </a:r>
            <a:r>
              <a:rPr lang="ko-KR" altLang="en-US" sz="20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초기화식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; </a:t>
            </a:r>
            <a:r>
              <a:rPr lang="ko-KR" altLang="en-US" sz="20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조건식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; </a:t>
            </a:r>
            <a:r>
              <a:rPr lang="ko-KR" altLang="en-US" sz="2000" dirty="0" err="1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증감식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){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실행 문장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}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DF4CD8-FC81-46C8-BCFF-5035F2DCEB29}"/>
              </a:ext>
            </a:extLst>
          </p:cNvPr>
          <p:cNvSpPr txBox="1"/>
          <p:nvPr/>
        </p:nvSpPr>
        <p:spPr>
          <a:xfrm>
            <a:off x="1680882" y="2425066"/>
            <a:ext cx="389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11585F-25CF-451F-BE13-AD250515FCBB}"/>
              </a:ext>
            </a:extLst>
          </p:cNvPr>
          <p:cNvSpPr txBox="1"/>
          <p:nvPr/>
        </p:nvSpPr>
        <p:spPr>
          <a:xfrm>
            <a:off x="2664758" y="2425066"/>
            <a:ext cx="389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B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②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E07116-0EC5-416A-84C8-55F162E4B8B2}"/>
              </a:ext>
            </a:extLst>
          </p:cNvPr>
          <p:cNvSpPr txBox="1"/>
          <p:nvPr/>
        </p:nvSpPr>
        <p:spPr>
          <a:xfrm>
            <a:off x="3453651" y="2425066"/>
            <a:ext cx="389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④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CFDCAD-D80A-498A-A101-72BF5DB29357}"/>
              </a:ext>
            </a:extLst>
          </p:cNvPr>
          <p:cNvSpPr txBox="1"/>
          <p:nvPr/>
        </p:nvSpPr>
        <p:spPr>
          <a:xfrm>
            <a:off x="2274793" y="3684585"/>
            <a:ext cx="389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③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F2E6B0C-4160-4EBD-A1A0-91356FE3D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987" y="1757060"/>
            <a:ext cx="3305175" cy="40290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D677022-BBD3-4ADC-A686-34E317A92AD5}"/>
              </a:ext>
            </a:extLst>
          </p:cNvPr>
          <p:cNvSpPr txBox="1"/>
          <p:nvPr/>
        </p:nvSpPr>
        <p:spPr>
          <a:xfrm>
            <a:off x="943535" y="4791214"/>
            <a:ext cx="3832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break / continue</a:t>
            </a:r>
            <a:endParaRPr lang="ko-KR" altLang="en-US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8F8FAAD-4E50-49B2-B9AF-558823C1D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508" y="1757060"/>
            <a:ext cx="27527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/>
      <p:bldP spid="14" grpId="0"/>
      <p:bldP spid="15" grpId="0"/>
      <p:bldP spid="16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9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2855260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반복문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733179-FA83-4A45-A310-B5CCC3B2682C}"/>
              </a:ext>
            </a:extLst>
          </p:cNvPr>
          <p:cNvSpPr txBox="1"/>
          <p:nvPr/>
        </p:nvSpPr>
        <p:spPr>
          <a:xfrm>
            <a:off x="943535" y="1869436"/>
            <a:ext cx="3832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while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898B00-2B69-47BE-AB63-D648A954E70E}"/>
              </a:ext>
            </a:extLst>
          </p:cNvPr>
          <p:cNvSpPr txBox="1"/>
          <p:nvPr/>
        </p:nvSpPr>
        <p:spPr>
          <a:xfrm>
            <a:off x="943534" y="2748743"/>
            <a:ext cx="3166648" cy="163121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while(</a:t>
            </a:r>
            <a:r>
              <a:rPr lang="ko-KR" altLang="en-US" sz="200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조건식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){</a:t>
            </a:r>
          </a:p>
          <a:p>
            <a:endParaRPr lang="en-US" altLang="ko-KR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실행 문장</a:t>
            </a:r>
            <a:endParaRPr lang="en-US" altLang="ko-KR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}</a:t>
            </a:r>
            <a:endParaRPr lang="ko-KR" altLang="en-US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DF4CD8-FC81-46C8-BCFF-5035F2DCEB29}"/>
              </a:ext>
            </a:extLst>
          </p:cNvPr>
          <p:cNvSpPr txBox="1"/>
          <p:nvPr/>
        </p:nvSpPr>
        <p:spPr>
          <a:xfrm>
            <a:off x="1882588" y="2446991"/>
            <a:ext cx="389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11585F-25CF-451F-BE13-AD250515FCBB}"/>
              </a:ext>
            </a:extLst>
          </p:cNvPr>
          <p:cNvSpPr txBox="1"/>
          <p:nvPr/>
        </p:nvSpPr>
        <p:spPr>
          <a:xfrm>
            <a:off x="2225488" y="3754661"/>
            <a:ext cx="389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②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DC861C-8E46-4AE5-8094-C4EE6C34F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525" y="1950118"/>
            <a:ext cx="22669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1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/>
      <p:bldP spid="1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62C5C259B9BC84A9D6F6055B197A833" ma:contentTypeVersion="0" ma:contentTypeDescription="새 문서를 만듭니다." ma:contentTypeScope="" ma:versionID="3afa2904cdba82a08df52f506887e6e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2c267aaf03eeeef3f865088e62563b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0567CB-BCDF-42EC-9E5E-B5CBFC6A7B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A3C8F49-8BDD-40BE-93C5-F07B539E0BE9}">
  <ds:schemaRefs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E4D6C65-545A-41D6-84C7-E7BFD3709B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2648</TotalTime>
  <Words>1694</Words>
  <Application>Microsoft Office PowerPoint</Application>
  <PresentationFormat>와이드스크린</PresentationFormat>
  <Paragraphs>415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위메프 SemiBold</vt:lpstr>
      <vt:lpstr>나눔스퀘어_ac ExtraBold</vt:lpstr>
      <vt:lpstr>맑은 고딕</vt:lpstr>
      <vt:lpstr>Arial</vt:lpstr>
      <vt:lpstr>나눔스퀘어_ac Bold</vt:lpstr>
      <vt:lpstr>나눔스퀘어_ac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박재형</dc:creator>
  <cp:lastModifiedBy>박재형</cp:lastModifiedBy>
  <cp:revision>109</cp:revision>
  <dcterms:created xsi:type="dcterms:W3CDTF">2021-06-20T23:40:31Z</dcterms:created>
  <dcterms:modified xsi:type="dcterms:W3CDTF">2021-07-05T11:26:06Z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0x010100762C5C259B9BC84A9D6F6055B197A833</vt:lpwstr>
  </property>
</Properties>
</file>