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9"/>
  </p:notes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1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39" r:id="rId41"/>
    <p:sldId id="319" r:id="rId42"/>
    <p:sldId id="320" r:id="rId43"/>
    <p:sldId id="321" r:id="rId44"/>
    <p:sldId id="323" r:id="rId45"/>
    <p:sldId id="322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4" r:id="rId55"/>
    <p:sldId id="335" r:id="rId56"/>
    <p:sldId id="336" r:id="rId57"/>
    <p:sldId id="332" r:id="rId58"/>
    <p:sldId id="333" r:id="rId59"/>
    <p:sldId id="337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284" r:id="rId68"/>
  </p:sldIdLst>
  <p:sldSz cx="12192000" cy="6858000"/>
  <p:notesSz cx="6858000" cy="9144000"/>
  <p:embeddedFontLst>
    <p:embeddedFont>
      <p:font typeface="Cambria Math" panose="02040503050406030204" pitchFamily="18" charset="0"/>
      <p:regular r:id="rId70"/>
    </p:embeddedFont>
    <p:embeddedFont>
      <p:font typeface="나눔스퀘어_ac Bold" panose="020B0600000101010101" pitchFamily="50" charset="-127"/>
      <p:bold r:id="rId71"/>
    </p:embeddedFont>
    <p:embeddedFont>
      <p:font typeface="나눔스퀘어_ac ExtraBold" panose="020B0600000101010101" pitchFamily="50" charset="-127"/>
      <p:bold r:id="rId72"/>
    </p:embeddedFont>
    <p:embeddedFont>
      <p:font typeface="맑은 고딕" panose="020B0503020000020004" pitchFamily="50" charset="-127"/>
      <p:regular r:id="rId73"/>
      <p:bold r:id="rId74"/>
    </p:embeddedFont>
    <p:embeddedFont>
      <p:font typeface="위메프 SemiBold" panose="020B0600000101010101" pitchFamily="50" charset="-127"/>
      <p:bold r:id="rId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192FF"/>
    <a:srgbClr val="F1F8EC"/>
    <a:srgbClr val="FFF9E7"/>
    <a:srgbClr val="ECF3FA"/>
    <a:srgbClr val="FFFFFF"/>
    <a:srgbClr val="EAEAEA"/>
    <a:srgbClr val="A50021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DF9C-6084-4E83-9894-C80E2B778DB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37FB-1470-4A47-BAD0-CD2966430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B228-EB1B-420C-9E45-B5FB9ED3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1EBE6-398B-4ED4-9F1E-6DE1B8F3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9216-AFD8-4A97-98C2-5EC57E6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2-7547-4E77-AA1E-20176C3693A5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1324-8C43-4051-B8AF-E822E2A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C9CC-373D-4A01-9409-C71ED4D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F40A-C747-4ABD-B57A-63611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D6A3-7C5C-4468-A724-9BE785B7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B99E0-2567-4500-BB28-12A4D2F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E3A-AECD-4EE7-8088-C5C177DD7E5D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C9B4-F2D2-433E-8B0F-08CBD911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1165-C400-44CF-B14D-4560377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1170B-F1DC-4CFE-AEEF-678825F4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ED3CA-C2DC-455F-9AA1-E641DB6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DF864-9D81-4016-9BC8-C1C0E41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B9C-156B-4B2A-BC8B-6DEE6866E318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CC1E9-9A74-41D1-B954-9EAC457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2CDC-7A0F-42E8-A1FB-434DC4A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F2B5-850A-4F48-822E-2082515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69CA-8D2A-40EB-A842-31382546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552B-5698-440E-BEAB-8BFA50E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453-B902-45AC-AEF4-CF9731C611F3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9016-CE54-4B1F-A3DF-42E66096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5792-473B-49FA-9129-1B1E68D7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7EE0-0E5B-4312-B47D-04E6AA0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648-17C9-4C8B-8418-AE234142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0FF2-D455-4944-82A9-B6FF132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907-7E87-4611-87DD-F6EA3D85BC29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262-878B-46D1-BEEA-E59DD3D9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74E80-E2A1-4127-BC3C-9B42A6E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1485-EC98-4EF1-8380-0C75DDF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644C-0D84-48AE-9F67-FF7E8DF0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C5479-DC42-4659-9522-777F38FD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9D194-8D3E-4C89-9110-D7E810B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6C2-24E5-4917-854E-08818BD84CD5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91E-A475-4A28-A9F1-BDF4CB5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8985-AB66-4FEF-87BD-48B195A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94A7-D321-4706-B2BF-8A5E21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BE5C7-D417-47FD-8C64-6B426DF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8CFB1-977C-4459-B1DE-39F6A8C6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1854B-9048-41C9-9AAE-3B4F9DF0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3E41E-4A37-46F9-A4C5-31A42B5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B9C24-CC8B-4939-9942-BD48F57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7897-646A-4E2F-97DA-D9B4528E8566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9C569-2529-4FBD-BB9E-B3F548E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AE79D-8133-484A-B6D0-62E1EE6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FD6-DE84-4682-A0D5-AF6569C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E0BB1-A3EA-4443-BE03-E3D16FE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80D-CF91-4679-9743-62E92AA06183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27AD-589E-42A9-8487-1F80B6D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35EF9-902C-4FC1-B466-7A731CB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2257-6F74-4359-80CA-BDB9D57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9CA-B5DE-42A4-B77F-DC93A897BC43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DC70-4CB7-4EC1-A5A4-089B60A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C591A-5E1A-4591-8512-9EB1E2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961B-2971-413B-A13A-D84163F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19E96-6475-4CEA-9B60-28AEFD91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1977-3488-48B0-A761-DE60C8F0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139C-DFE4-4065-B300-C4C775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9275-00DC-4245-BC26-DAA5BBE7F2FF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B581-16F7-40DC-9B76-10EAC24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0DF0-4391-481A-8036-E8AE856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5DAC-1B97-4A4B-86FF-A89CE2A6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5AF60-5C97-49F2-978A-BD4F2B2B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7A481-03AA-4A58-A72C-4F66FFB9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7DF6A-F227-49FF-ACC4-13F884B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1EE-3537-469F-8453-BEBAFBB69830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FF88-F69B-40EF-85B8-C66630E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4B81D-4342-4730-8BB0-507F32EF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AF719-EDB6-44D0-9514-6A6342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1F41-2729-4C74-9E24-5032D0D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1F299-E8D2-4969-B92A-D41E4A04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6A12-5737-4B5D-8299-59338D3C4D0E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07C20-E1E6-4A6A-A8A2-FA567524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6091-355F-46C0-8B1B-1AA408D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2748069/the-reason-of-using-stdgreater-for-creating-min-heap-via-priority-queu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cmicpc.net/problem/1963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63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63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63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cmicpc.net/problem/165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65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65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65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65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235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cmicpc.net/problem/1504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04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2A2581-973F-4C16-B39F-9688AFEE9021}"/>
              </a:ext>
            </a:extLst>
          </p:cNvPr>
          <p:cNvCxnSpPr>
            <a:cxnSpLocks/>
          </p:cNvCxnSpPr>
          <p:nvPr/>
        </p:nvCxnSpPr>
        <p:spPr>
          <a:xfrm>
            <a:off x="2156012" y="2286001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DDB71-E2F6-42AB-9255-D03C5E146F9C}"/>
              </a:ext>
            </a:extLst>
          </p:cNvPr>
          <p:cNvSpPr txBox="1"/>
          <p:nvPr/>
        </p:nvSpPr>
        <p:spPr>
          <a:xfrm>
            <a:off x="2629602" y="2785202"/>
            <a:ext cx="69327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우선순위 큐 </a:t>
            </a:r>
            <a:r>
              <a:rPr lang="en-US" altLang="ko-KR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다익스트라</a:t>
            </a:r>
            <a:endParaRPr lang="ko-KR" altLang="en-US" sz="5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6157D-937C-4850-B999-6DAA5561018A}"/>
              </a:ext>
            </a:extLst>
          </p:cNvPr>
          <p:cNvCxnSpPr>
            <a:cxnSpLocks/>
          </p:cNvCxnSpPr>
          <p:nvPr/>
        </p:nvCxnSpPr>
        <p:spPr>
          <a:xfrm>
            <a:off x="2156012" y="4146176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0B13ED-88E4-480D-90B4-A87D063D392B}"/>
              </a:ext>
            </a:extLst>
          </p:cNvPr>
          <p:cNvSpPr txBox="1"/>
          <p:nvPr/>
        </p:nvSpPr>
        <p:spPr>
          <a:xfrm>
            <a:off x="2291881" y="1469251"/>
            <a:ext cx="7482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신촌 연합 여름캠프 </a:t>
            </a:r>
            <a:r>
              <a:rPr lang="ko-KR" altLang="en-US" sz="250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초급반</a:t>
            </a:r>
            <a:r>
              <a:rPr lang="ko-KR" altLang="en-US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</a:t>
            </a:r>
            <a:r>
              <a:rPr lang="en-US" altLang="ko-KR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</a:t>
            </a:r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</a:t>
            </a:r>
            <a:r>
              <a:rPr lang="ko-KR" altLang="en-US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회차</a:t>
            </a:r>
            <a:endParaRPr lang="en-US" altLang="ko-KR" sz="2500" dirty="0">
              <a:solidFill>
                <a:srgbClr val="159D4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B3628-6C47-4744-99C4-249081B25D6D}"/>
              </a:ext>
            </a:extLst>
          </p:cNvPr>
          <p:cNvSpPr txBox="1"/>
          <p:nvPr/>
        </p:nvSpPr>
        <p:spPr>
          <a:xfrm>
            <a:off x="8757396" y="5284012"/>
            <a:ext cx="29852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박재형 </a:t>
            </a:r>
          </a:p>
        </p:txBody>
      </p:sp>
    </p:spTree>
    <p:extLst>
      <p:ext uri="{BB962C8B-B14F-4D97-AF65-F5344CB8AC3E}">
        <p14:creationId xmlns:p14="http://schemas.microsoft.com/office/powerpoint/2010/main" val="34215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7472094" y="1612454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41" idx="0"/>
            <a:endCxn id="11" idx="3"/>
          </p:cNvCxnSpPr>
          <p:nvPr/>
        </p:nvCxnSpPr>
        <p:spPr>
          <a:xfrm flipV="1">
            <a:off x="6479419" y="2099696"/>
            <a:ext cx="1076273" cy="54456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959336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41" idx="3"/>
          </p:cNvCxnSpPr>
          <p:nvPr/>
        </p:nvCxnSpPr>
        <p:spPr>
          <a:xfrm flipV="1">
            <a:off x="5591940" y="3131499"/>
            <a:ext cx="685657" cy="53401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37" idx="0"/>
            <a:endCxn id="41" idx="5"/>
          </p:cNvCxnSpPr>
          <p:nvPr/>
        </p:nvCxnSpPr>
        <p:spPr>
          <a:xfrm flipH="1" flipV="1">
            <a:off x="6681241" y="3131499"/>
            <a:ext cx="712584" cy="52289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2760"/>
            <a:ext cx="336091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2760"/>
            <a:ext cx="339719" cy="59546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37" idx="3"/>
          </p:cNvCxnSpPr>
          <p:nvPr/>
        </p:nvCxnSpPr>
        <p:spPr>
          <a:xfrm flipV="1">
            <a:off x="6899201" y="4141637"/>
            <a:ext cx="292802" cy="6013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3917FA-4E0B-4C8C-B020-9591B813DBBA}"/>
              </a:ext>
            </a:extLst>
          </p:cNvPr>
          <p:cNvCxnSpPr>
            <a:cxnSpLocks/>
            <a:stCxn id="33" idx="0"/>
            <a:endCxn id="37" idx="5"/>
          </p:cNvCxnSpPr>
          <p:nvPr/>
        </p:nvCxnSpPr>
        <p:spPr>
          <a:xfrm flipH="1" flipV="1">
            <a:off x="7595647" y="4141637"/>
            <a:ext cx="245465" cy="6013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BBC5090-FE09-4CD3-84DA-5CC2806496F8}"/>
              </a:ext>
            </a:extLst>
          </p:cNvPr>
          <p:cNvSpPr/>
          <p:nvPr/>
        </p:nvSpPr>
        <p:spPr>
          <a:xfrm>
            <a:off x="7555692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8574987-73A5-4633-B060-83DE8AA63EC2}"/>
              </a:ext>
            </a:extLst>
          </p:cNvPr>
          <p:cNvCxnSpPr>
            <a:cxnSpLocks/>
          </p:cNvCxnSpPr>
          <p:nvPr/>
        </p:nvCxnSpPr>
        <p:spPr>
          <a:xfrm>
            <a:off x="6549168" y="3277045"/>
            <a:ext cx="490934" cy="45373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C89BEAA-09FF-49EE-90E8-59DA26E8ED52}"/>
              </a:ext>
            </a:extLst>
          </p:cNvPr>
          <p:cNvSpPr/>
          <p:nvPr/>
        </p:nvSpPr>
        <p:spPr>
          <a:xfrm>
            <a:off x="7108405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4C05C6-E40D-442D-8DC2-5C59757145E2}"/>
              </a:ext>
            </a:extLst>
          </p:cNvPr>
          <p:cNvSpPr/>
          <p:nvPr/>
        </p:nvSpPr>
        <p:spPr>
          <a:xfrm>
            <a:off x="6193999" y="2644257"/>
            <a:ext cx="570840" cy="570840"/>
          </a:xfrm>
          <a:prstGeom prst="ellipse">
            <a:avLst/>
          </a:prstGeom>
          <a:solidFill>
            <a:srgbClr val="CCFFFF"/>
          </a:solidFill>
          <a:ln>
            <a:solidFill>
              <a:srgbClr val="01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929F78-8E32-4AF4-9B16-E9F1C8BE5A5F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원소 삽입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0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35" idx="0"/>
            <a:endCxn id="39" idx="3"/>
          </p:cNvCxnSpPr>
          <p:nvPr/>
        </p:nvCxnSpPr>
        <p:spPr>
          <a:xfrm flipV="1">
            <a:off x="6479419" y="2098277"/>
            <a:ext cx="1074166" cy="5440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39" idx="5"/>
          </p:cNvCxnSpPr>
          <p:nvPr/>
        </p:nvCxnSpPr>
        <p:spPr>
          <a:xfrm flipH="1" flipV="1">
            <a:off x="7957229" y="2098277"/>
            <a:ext cx="1218390" cy="5440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35" idx="3"/>
          </p:cNvCxnSpPr>
          <p:nvPr/>
        </p:nvCxnSpPr>
        <p:spPr>
          <a:xfrm flipV="1">
            <a:off x="5591940" y="3129544"/>
            <a:ext cx="685657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37" idx="0"/>
            <a:endCxn id="35" idx="5"/>
          </p:cNvCxnSpPr>
          <p:nvPr/>
        </p:nvCxnSpPr>
        <p:spPr>
          <a:xfrm flipH="1" flipV="1">
            <a:off x="6681241" y="3129544"/>
            <a:ext cx="712584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2760"/>
            <a:ext cx="336091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2760"/>
            <a:ext cx="339719" cy="59546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37" idx="3"/>
          </p:cNvCxnSpPr>
          <p:nvPr/>
        </p:nvCxnSpPr>
        <p:spPr>
          <a:xfrm flipV="1">
            <a:off x="6899201" y="4141637"/>
            <a:ext cx="292802" cy="6013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3917FA-4E0B-4C8C-B020-9591B813DBBA}"/>
              </a:ext>
            </a:extLst>
          </p:cNvPr>
          <p:cNvCxnSpPr>
            <a:cxnSpLocks/>
            <a:stCxn id="33" idx="0"/>
            <a:endCxn id="37" idx="5"/>
          </p:cNvCxnSpPr>
          <p:nvPr/>
        </p:nvCxnSpPr>
        <p:spPr>
          <a:xfrm flipH="1" flipV="1">
            <a:off x="7595647" y="4141637"/>
            <a:ext cx="245465" cy="6013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BBC5090-FE09-4CD3-84DA-5CC2806496F8}"/>
              </a:ext>
            </a:extLst>
          </p:cNvPr>
          <p:cNvSpPr/>
          <p:nvPr/>
        </p:nvSpPr>
        <p:spPr>
          <a:xfrm>
            <a:off x="7555692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8574987-73A5-4633-B060-83DE8AA63EC2}"/>
              </a:ext>
            </a:extLst>
          </p:cNvPr>
          <p:cNvCxnSpPr>
            <a:cxnSpLocks/>
          </p:cNvCxnSpPr>
          <p:nvPr/>
        </p:nvCxnSpPr>
        <p:spPr>
          <a:xfrm flipV="1">
            <a:off x="6833865" y="2318340"/>
            <a:ext cx="627157" cy="35219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C89BEAA-09FF-49EE-90E8-59DA26E8ED52}"/>
              </a:ext>
            </a:extLst>
          </p:cNvPr>
          <p:cNvSpPr/>
          <p:nvPr/>
        </p:nvSpPr>
        <p:spPr>
          <a:xfrm>
            <a:off x="7108405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933859-1D96-4423-B125-17E33AFBF02D}"/>
              </a:ext>
            </a:extLst>
          </p:cNvPr>
          <p:cNvSpPr/>
          <p:nvPr/>
        </p:nvSpPr>
        <p:spPr>
          <a:xfrm>
            <a:off x="61939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4DA9210-1162-4314-910D-EBC9EA006361}"/>
              </a:ext>
            </a:extLst>
          </p:cNvPr>
          <p:cNvSpPr/>
          <p:nvPr/>
        </p:nvSpPr>
        <p:spPr>
          <a:xfrm>
            <a:off x="7469987" y="1611035"/>
            <a:ext cx="570840" cy="570840"/>
          </a:xfrm>
          <a:prstGeom prst="ellipse">
            <a:avLst/>
          </a:prstGeom>
          <a:solidFill>
            <a:srgbClr val="CCFFFF"/>
          </a:solidFill>
          <a:ln>
            <a:solidFill>
              <a:srgbClr val="01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0CDDA0-9F0E-49B0-B341-D869CA320E04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원소 삽입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71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35" idx="0"/>
            <a:endCxn id="39" idx="3"/>
          </p:cNvCxnSpPr>
          <p:nvPr/>
        </p:nvCxnSpPr>
        <p:spPr>
          <a:xfrm flipV="1">
            <a:off x="6479419" y="2098277"/>
            <a:ext cx="1074166" cy="5440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39" idx="5"/>
          </p:cNvCxnSpPr>
          <p:nvPr/>
        </p:nvCxnSpPr>
        <p:spPr>
          <a:xfrm flipH="1" flipV="1">
            <a:off x="7957229" y="2098277"/>
            <a:ext cx="1218390" cy="5440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35" idx="3"/>
          </p:cNvCxnSpPr>
          <p:nvPr/>
        </p:nvCxnSpPr>
        <p:spPr>
          <a:xfrm flipV="1">
            <a:off x="5591940" y="3129544"/>
            <a:ext cx="685657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37" idx="0"/>
            <a:endCxn id="35" idx="5"/>
          </p:cNvCxnSpPr>
          <p:nvPr/>
        </p:nvCxnSpPr>
        <p:spPr>
          <a:xfrm flipH="1" flipV="1">
            <a:off x="6681241" y="3129544"/>
            <a:ext cx="712584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2760"/>
            <a:ext cx="336091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2760"/>
            <a:ext cx="339719" cy="59546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37" idx="3"/>
          </p:cNvCxnSpPr>
          <p:nvPr/>
        </p:nvCxnSpPr>
        <p:spPr>
          <a:xfrm flipV="1">
            <a:off x="6899201" y="4141637"/>
            <a:ext cx="292802" cy="6013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3917FA-4E0B-4C8C-B020-9591B813DBBA}"/>
              </a:ext>
            </a:extLst>
          </p:cNvPr>
          <p:cNvCxnSpPr>
            <a:cxnSpLocks/>
            <a:stCxn id="33" idx="0"/>
            <a:endCxn id="37" idx="5"/>
          </p:cNvCxnSpPr>
          <p:nvPr/>
        </p:nvCxnSpPr>
        <p:spPr>
          <a:xfrm flipH="1" flipV="1">
            <a:off x="7595647" y="4141637"/>
            <a:ext cx="245465" cy="6013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BBC5090-FE09-4CD3-84DA-5CC2806496F8}"/>
              </a:ext>
            </a:extLst>
          </p:cNvPr>
          <p:cNvSpPr/>
          <p:nvPr/>
        </p:nvSpPr>
        <p:spPr>
          <a:xfrm>
            <a:off x="7555692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C89BEAA-09FF-49EE-90E8-59DA26E8ED52}"/>
              </a:ext>
            </a:extLst>
          </p:cNvPr>
          <p:cNvSpPr/>
          <p:nvPr/>
        </p:nvSpPr>
        <p:spPr>
          <a:xfrm>
            <a:off x="7108405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933859-1D96-4423-B125-17E33AFBF02D}"/>
              </a:ext>
            </a:extLst>
          </p:cNvPr>
          <p:cNvSpPr/>
          <p:nvPr/>
        </p:nvSpPr>
        <p:spPr>
          <a:xfrm>
            <a:off x="61939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4DA9210-1162-4314-910D-EBC9EA006361}"/>
              </a:ext>
            </a:extLst>
          </p:cNvPr>
          <p:cNvSpPr/>
          <p:nvPr/>
        </p:nvSpPr>
        <p:spPr>
          <a:xfrm>
            <a:off x="7469987" y="161103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B83F5-1190-4C05-B918-C931E935C0BF}"/>
              </a:ext>
            </a:extLst>
          </p:cNvPr>
          <p:cNvSpPr txBox="1"/>
          <p:nvPr/>
        </p:nvSpPr>
        <p:spPr>
          <a:xfrm>
            <a:off x="857250" y="3553806"/>
            <a:ext cx="311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 </a:t>
            </a:r>
            <a:r>
              <a:rPr lang="en-US" altLang="ko-KR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O(logN)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9FD3D9-7B96-4462-8946-7D3B0E3E6338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원소 삽입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7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7472094" y="1612454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6480892" y="2099696"/>
            <a:ext cx="1074800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959336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6899201" y="4152761"/>
            <a:ext cx="294579" cy="5901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1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7472094" y="1612454"/>
            <a:ext cx="570840" cy="5708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bg1">
                  <a:lumMod val="8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6480892" y="2099696"/>
            <a:ext cx="1074800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959336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6899201" y="4152761"/>
            <a:ext cx="294579" cy="5901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15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80892" y="2098278"/>
            <a:ext cx="1074800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6B5E57-E53E-48F3-8C10-8EB10F1A7D5D}"/>
              </a:ext>
            </a:extLst>
          </p:cNvPr>
          <p:cNvCxnSpPr>
            <a:cxnSpLocks/>
          </p:cNvCxnSpPr>
          <p:nvPr/>
        </p:nvCxnSpPr>
        <p:spPr>
          <a:xfrm flipV="1">
            <a:off x="7019365" y="2250142"/>
            <a:ext cx="661657" cy="26266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6ABE1AB-0A54-47DE-B36D-ED331737D750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262E53B-1F4F-4F0B-9911-97F376047B4C}"/>
              </a:ext>
            </a:extLst>
          </p:cNvPr>
          <p:cNvCxnSpPr>
            <a:cxnSpLocks/>
          </p:cNvCxnSpPr>
          <p:nvPr/>
        </p:nvCxnSpPr>
        <p:spPr>
          <a:xfrm flipV="1">
            <a:off x="6899201" y="4152761"/>
            <a:ext cx="294579" cy="5901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2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31" idx="3"/>
          </p:cNvCxnSpPr>
          <p:nvPr/>
        </p:nvCxnSpPr>
        <p:spPr>
          <a:xfrm flipV="1">
            <a:off x="6480892" y="2098278"/>
            <a:ext cx="1074800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31" idx="5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793D087-CFB7-4AA5-A10E-EDD70951B294}"/>
              </a:ext>
            </a:extLst>
          </p:cNvPr>
          <p:cNvSpPr/>
          <p:nvPr/>
        </p:nvSpPr>
        <p:spPr>
          <a:xfrm>
            <a:off x="7472094" y="1611036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4521FD-549F-403D-8523-AC399672144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46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31" idx="3"/>
          </p:cNvCxnSpPr>
          <p:nvPr/>
        </p:nvCxnSpPr>
        <p:spPr>
          <a:xfrm flipV="1">
            <a:off x="6480892" y="2098278"/>
            <a:ext cx="1074800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31" idx="5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7592274" y="2642302"/>
            <a:ext cx="5869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93D087-CFB7-4AA5-A10E-EDD70951B294}"/>
              </a:ext>
            </a:extLst>
          </p:cNvPr>
          <p:cNvSpPr/>
          <p:nvPr/>
        </p:nvSpPr>
        <p:spPr>
          <a:xfrm>
            <a:off x="7472094" y="1611036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4521FD-549F-403D-8523-AC399672144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08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482485" y="2098278"/>
            <a:ext cx="1064242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42" idx="3"/>
          </p:cNvCxnSpPr>
          <p:nvPr/>
        </p:nvCxnSpPr>
        <p:spPr>
          <a:xfrm flipV="1">
            <a:off x="5591940" y="3129544"/>
            <a:ext cx="688723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42" idx="5"/>
          </p:cNvCxnSpPr>
          <p:nvPr/>
        </p:nvCxnSpPr>
        <p:spPr>
          <a:xfrm flipH="1" flipV="1">
            <a:off x="6684307" y="3129544"/>
            <a:ext cx="711295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6B42DE2-7538-4F80-83D2-AFDEE21D662C}"/>
              </a:ext>
            </a:extLst>
          </p:cNvPr>
          <p:cNvCxnSpPr>
            <a:cxnSpLocks/>
          </p:cNvCxnSpPr>
          <p:nvPr/>
        </p:nvCxnSpPr>
        <p:spPr>
          <a:xfrm flipH="1">
            <a:off x="6865304" y="2317740"/>
            <a:ext cx="651164" cy="34835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9075D456-F0FD-4493-BF32-88E07AC00A8E}"/>
              </a:ext>
            </a:extLst>
          </p:cNvPr>
          <p:cNvSpPr/>
          <p:nvPr/>
        </p:nvSpPr>
        <p:spPr>
          <a:xfrm>
            <a:off x="7472094" y="1611036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D944C8-F173-444F-BEFE-A66B1C4E4F11}"/>
              </a:ext>
            </a:extLst>
          </p:cNvPr>
          <p:cNvSpPr/>
          <p:nvPr/>
        </p:nvSpPr>
        <p:spPr>
          <a:xfrm>
            <a:off x="6197065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70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482485" y="2098278"/>
            <a:ext cx="1064242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42" idx="3"/>
          </p:cNvCxnSpPr>
          <p:nvPr/>
        </p:nvCxnSpPr>
        <p:spPr>
          <a:xfrm flipV="1">
            <a:off x="5591940" y="3129544"/>
            <a:ext cx="688723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42" idx="5"/>
          </p:cNvCxnSpPr>
          <p:nvPr/>
        </p:nvCxnSpPr>
        <p:spPr>
          <a:xfrm flipH="1" flipV="1">
            <a:off x="6684307" y="3129544"/>
            <a:ext cx="711295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75D456-F0FD-4493-BF32-88E07AC00A8E}"/>
              </a:ext>
            </a:extLst>
          </p:cNvPr>
          <p:cNvSpPr/>
          <p:nvPr/>
        </p:nvSpPr>
        <p:spPr>
          <a:xfrm>
            <a:off x="7472094" y="1611036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D944C8-F173-444F-BEFE-A66B1C4E4F11}"/>
              </a:ext>
            </a:extLst>
          </p:cNvPr>
          <p:cNvSpPr/>
          <p:nvPr/>
        </p:nvSpPr>
        <p:spPr>
          <a:xfrm>
            <a:off x="6197065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ADE2D9-D90E-4F6C-889A-739116A9F1CA}"/>
              </a:ext>
            </a:extLst>
          </p:cNvPr>
          <p:cNvSpPr txBox="1"/>
          <p:nvPr/>
        </p:nvSpPr>
        <p:spPr>
          <a:xfrm>
            <a:off x="6294299" y="3673548"/>
            <a:ext cx="5869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4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(Priority 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우선순위가 가장 높은 원소부터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되는 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D7501-6B8D-4967-8BEF-187A04ECB899}"/>
              </a:ext>
            </a:extLst>
          </p:cNvPr>
          <p:cNvSpPr txBox="1"/>
          <p:nvPr/>
        </p:nvSpPr>
        <p:spPr>
          <a:xfrm>
            <a:off x="1009650" y="275153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원소의 값이 클수록 우선순위가 높다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30A3CC-68A2-4098-81FE-7DF54884EBD2}"/>
              </a:ext>
            </a:extLst>
          </p:cNvPr>
          <p:cNvGrpSpPr/>
          <p:nvPr/>
        </p:nvGrpSpPr>
        <p:grpSpPr>
          <a:xfrm>
            <a:off x="6194612" y="3830288"/>
            <a:ext cx="2017058" cy="2029205"/>
            <a:chOff x="6750424" y="3706361"/>
            <a:chExt cx="2017058" cy="202920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091CC4-7A32-478E-9A6B-FCCAC5E89280}"/>
                </a:ext>
              </a:extLst>
            </p:cNvPr>
            <p:cNvSpPr/>
            <p:nvPr/>
          </p:nvSpPr>
          <p:spPr>
            <a:xfrm>
              <a:off x="6956612" y="3706361"/>
              <a:ext cx="1604682" cy="20292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DC6B993-89BF-42A8-B6C3-ED9109ED8D2E}"/>
                </a:ext>
              </a:extLst>
            </p:cNvPr>
            <p:cNvCxnSpPr/>
            <p:nvPr/>
          </p:nvCxnSpPr>
          <p:spPr>
            <a:xfrm flipH="1" flipV="1">
              <a:off x="6750424" y="3753282"/>
              <a:ext cx="206188" cy="201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729E60-EF13-4592-912D-00878CFDF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0424" y="4254346"/>
              <a:ext cx="206188" cy="201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6A1A6C-613F-40BB-967E-E7703F7E82DB}"/>
                </a:ext>
              </a:extLst>
            </p:cNvPr>
            <p:cNvCxnSpPr>
              <a:cxnSpLocks/>
            </p:cNvCxnSpPr>
            <p:nvPr/>
          </p:nvCxnSpPr>
          <p:spPr>
            <a:xfrm>
              <a:off x="6956613" y="3954443"/>
              <a:ext cx="0" cy="2999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1F0FF4B-F071-4513-9196-B17E98B54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1294" y="5004919"/>
              <a:ext cx="206188" cy="201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13198E1-59E8-4AB2-B8DD-683BEEF8EC2F}"/>
                </a:ext>
              </a:extLst>
            </p:cNvPr>
            <p:cNvCxnSpPr>
              <a:cxnSpLocks/>
            </p:cNvCxnSpPr>
            <p:nvPr/>
          </p:nvCxnSpPr>
          <p:spPr>
            <a:xfrm>
              <a:off x="8561294" y="5505983"/>
              <a:ext cx="206188" cy="201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1FA07D7-E586-4781-98F3-0C1B0CF2335A}"/>
                </a:ext>
              </a:extLst>
            </p:cNvPr>
            <p:cNvCxnSpPr>
              <a:cxnSpLocks/>
            </p:cNvCxnSpPr>
            <p:nvPr/>
          </p:nvCxnSpPr>
          <p:spPr>
            <a:xfrm>
              <a:off x="8561295" y="5206080"/>
              <a:ext cx="0" cy="2999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D8E0784D-3DEF-46A7-85F2-47B39413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67754"/>
              </p:ext>
            </p:extLst>
          </p:nvPr>
        </p:nvGraphicFramePr>
        <p:xfrm>
          <a:off x="1691342" y="4844891"/>
          <a:ext cx="3741269" cy="477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467">
                  <a:extLst>
                    <a:ext uri="{9D8B030D-6E8A-4147-A177-3AD203B41FA5}">
                      <a16:colId xmlns:a16="http://schemas.microsoft.com/office/drawing/2014/main" val="80335745"/>
                    </a:ext>
                  </a:extLst>
                </a:gridCol>
                <a:gridCol w="534467">
                  <a:extLst>
                    <a:ext uri="{9D8B030D-6E8A-4147-A177-3AD203B41FA5}">
                      <a16:colId xmlns:a16="http://schemas.microsoft.com/office/drawing/2014/main" val="1211096115"/>
                    </a:ext>
                  </a:extLst>
                </a:gridCol>
                <a:gridCol w="534467">
                  <a:extLst>
                    <a:ext uri="{9D8B030D-6E8A-4147-A177-3AD203B41FA5}">
                      <a16:colId xmlns:a16="http://schemas.microsoft.com/office/drawing/2014/main" val="514855249"/>
                    </a:ext>
                  </a:extLst>
                </a:gridCol>
                <a:gridCol w="534467">
                  <a:extLst>
                    <a:ext uri="{9D8B030D-6E8A-4147-A177-3AD203B41FA5}">
                      <a16:colId xmlns:a16="http://schemas.microsoft.com/office/drawing/2014/main" val="2957860136"/>
                    </a:ext>
                  </a:extLst>
                </a:gridCol>
                <a:gridCol w="534467">
                  <a:extLst>
                    <a:ext uri="{9D8B030D-6E8A-4147-A177-3AD203B41FA5}">
                      <a16:colId xmlns:a16="http://schemas.microsoft.com/office/drawing/2014/main" val="3151679745"/>
                    </a:ext>
                  </a:extLst>
                </a:gridCol>
                <a:gridCol w="534467">
                  <a:extLst>
                    <a:ext uri="{9D8B030D-6E8A-4147-A177-3AD203B41FA5}">
                      <a16:colId xmlns:a16="http://schemas.microsoft.com/office/drawing/2014/main" val="4258488907"/>
                    </a:ext>
                  </a:extLst>
                </a:gridCol>
                <a:gridCol w="534467">
                  <a:extLst>
                    <a:ext uri="{9D8B030D-6E8A-4147-A177-3AD203B41FA5}">
                      <a16:colId xmlns:a16="http://schemas.microsoft.com/office/drawing/2014/main" val="3281947558"/>
                    </a:ext>
                  </a:extLst>
                </a:gridCol>
              </a:tblGrid>
              <a:tr h="47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extLst>
                  <a:ext uri="{0D108BD9-81ED-4DB2-BD59-A6C34878D82A}">
                    <a16:rowId xmlns:a16="http://schemas.microsoft.com/office/drawing/2014/main" val="1382783246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C6C7C3-1855-424A-9FAD-8DC06DDC50A0}"/>
              </a:ext>
            </a:extLst>
          </p:cNvPr>
          <p:cNvCxnSpPr>
            <a:cxnSpLocks/>
          </p:cNvCxnSpPr>
          <p:nvPr/>
        </p:nvCxnSpPr>
        <p:spPr>
          <a:xfrm flipV="1">
            <a:off x="5432611" y="4326507"/>
            <a:ext cx="762001" cy="756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28C29A-E40D-4816-965F-620EE3D825D7}"/>
              </a:ext>
            </a:extLst>
          </p:cNvPr>
          <p:cNvCxnSpPr>
            <a:cxnSpLocks/>
          </p:cNvCxnSpPr>
          <p:nvPr/>
        </p:nvCxnSpPr>
        <p:spPr>
          <a:xfrm>
            <a:off x="8005482" y="5479958"/>
            <a:ext cx="7888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522290-CF43-4205-9DCD-EB473A59688B}"/>
              </a:ext>
            </a:extLst>
          </p:cNvPr>
          <p:cNvSpPr txBox="1"/>
          <p:nvPr/>
        </p:nvSpPr>
        <p:spPr>
          <a:xfrm>
            <a:off x="6483724" y="3433954"/>
            <a:ext cx="1808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</a:t>
            </a:r>
            <a:r>
              <a:rPr lang="ko-KR" altLang="en-US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Queue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89C521-6575-4292-9D35-0A123EAFFFC7}"/>
              </a:ext>
            </a:extLst>
          </p:cNvPr>
          <p:cNvSpPr txBox="1"/>
          <p:nvPr/>
        </p:nvSpPr>
        <p:spPr>
          <a:xfrm>
            <a:off x="8912037" y="5283369"/>
            <a:ext cx="180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9 8 7 6 4 3 1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482485" y="2098278"/>
            <a:ext cx="1064242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42" idx="3"/>
          </p:cNvCxnSpPr>
          <p:nvPr/>
        </p:nvCxnSpPr>
        <p:spPr>
          <a:xfrm flipV="1">
            <a:off x="5591940" y="3129544"/>
            <a:ext cx="688723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42" idx="5"/>
          </p:cNvCxnSpPr>
          <p:nvPr/>
        </p:nvCxnSpPr>
        <p:spPr>
          <a:xfrm flipH="1" flipV="1">
            <a:off x="6684307" y="3129544"/>
            <a:ext cx="711295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75D456-F0FD-4493-BF32-88E07AC00A8E}"/>
              </a:ext>
            </a:extLst>
          </p:cNvPr>
          <p:cNvSpPr/>
          <p:nvPr/>
        </p:nvSpPr>
        <p:spPr>
          <a:xfrm>
            <a:off x="7472094" y="1611036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D944C8-F173-444F-BEFE-A66B1C4E4F11}"/>
              </a:ext>
            </a:extLst>
          </p:cNvPr>
          <p:cNvSpPr/>
          <p:nvPr/>
        </p:nvSpPr>
        <p:spPr>
          <a:xfrm>
            <a:off x="6197065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884A6A-DD3E-4838-822F-4555637B8519}"/>
              </a:ext>
            </a:extLst>
          </p:cNvPr>
          <p:cNvCxnSpPr>
            <a:cxnSpLocks/>
          </p:cNvCxnSpPr>
          <p:nvPr/>
        </p:nvCxnSpPr>
        <p:spPr>
          <a:xfrm flipH="1">
            <a:off x="5877360" y="3337772"/>
            <a:ext cx="416940" cy="316623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0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482485" y="2098278"/>
            <a:ext cx="1064242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959336" y="2098278"/>
            <a:ext cx="1216283" cy="54402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42" idx="3"/>
          </p:cNvCxnSpPr>
          <p:nvPr/>
        </p:nvCxnSpPr>
        <p:spPr>
          <a:xfrm flipV="1">
            <a:off x="5591940" y="3129544"/>
            <a:ext cx="688723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42" idx="5"/>
          </p:cNvCxnSpPr>
          <p:nvPr/>
        </p:nvCxnSpPr>
        <p:spPr>
          <a:xfrm flipH="1" flipV="1">
            <a:off x="6684307" y="3129544"/>
            <a:ext cx="711295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 삭제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75D456-F0FD-4493-BF32-88E07AC00A8E}"/>
              </a:ext>
            </a:extLst>
          </p:cNvPr>
          <p:cNvSpPr/>
          <p:nvPr/>
        </p:nvSpPr>
        <p:spPr>
          <a:xfrm>
            <a:off x="7472094" y="1611036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D944C8-F173-444F-BEFE-A66B1C4E4F11}"/>
              </a:ext>
            </a:extLst>
          </p:cNvPr>
          <p:cNvSpPr/>
          <p:nvPr/>
        </p:nvSpPr>
        <p:spPr>
          <a:xfrm>
            <a:off x="6197065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16AD91-960B-40F3-9CA3-3C8AF7C2B980}"/>
              </a:ext>
            </a:extLst>
          </p:cNvPr>
          <p:cNvSpPr txBox="1"/>
          <p:nvPr/>
        </p:nvSpPr>
        <p:spPr>
          <a:xfrm>
            <a:off x="857250" y="3553806"/>
            <a:ext cx="311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 </a:t>
            </a:r>
            <a:r>
              <a:rPr lang="en-US" altLang="ko-KR" sz="25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O(logN)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70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(Priority 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A1619-56A4-45E7-B25F-8A22B9EA4FF0}"/>
              </a:ext>
            </a:extLst>
          </p:cNvPr>
          <p:cNvSpPr txBox="1"/>
          <p:nvPr/>
        </p:nvSpPr>
        <p:spPr>
          <a:xfrm>
            <a:off x="1179979" y="274139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삽입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O(logN)  / 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O(logN)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C8F3C-67EC-4F50-AFF6-6B8098EF9B13}"/>
              </a:ext>
            </a:extLst>
          </p:cNvPr>
          <p:cNvSpPr txBox="1"/>
          <p:nvPr/>
        </p:nvSpPr>
        <p:spPr>
          <a:xfrm>
            <a:off x="1009650" y="349712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C++ STL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템플릿 존재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4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Queue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892204" y="1817551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std::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5663E-ED3F-4B17-8CAB-B0CD3E4F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1" y="2394951"/>
            <a:ext cx="6953250" cy="1362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B1F6CD-64DE-4F4D-A5EC-5E8563B44FA0}"/>
              </a:ext>
            </a:extLst>
          </p:cNvPr>
          <p:cNvSpPr txBox="1"/>
          <p:nvPr/>
        </p:nvSpPr>
        <p:spPr>
          <a:xfrm>
            <a:off x="1035065" y="4087101"/>
            <a:ext cx="69532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 :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원소의 타입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Container : </a:t>
            </a:r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구현에 사용되는 컨테이너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Compare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우선순위 기준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#include&lt;queue&gt;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6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Queue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35E63F-2E64-436D-8C19-885C7A23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3" y="1711409"/>
            <a:ext cx="5781675" cy="1419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A5FEE-D251-454C-864E-83CEEB4E9FD3}"/>
              </a:ext>
            </a:extLst>
          </p:cNvPr>
          <p:cNvSpPr txBox="1"/>
          <p:nvPr/>
        </p:nvSpPr>
        <p:spPr>
          <a:xfrm>
            <a:off x="843650" y="4001253"/>
            <a:ext cx="39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greater&lt;int&gt;   !=   greater&lt;int&gt;()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031A1-9772-4ECD-9762-0454028E0168}"/>
              </a:ext>
            </a:extLst>
          </p:cNvPr>
          <p:cNvSpPr txBox="1"/>
          <p:nvPr/>
        </p:nvSpPr>
        <p:spPr>
          <a:xfrm>
            <a:off x="1321071" y="4462648"/>
            <a:ext cx="1104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 클래스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B4071-CB88-4CDF-A173-01A2A73498D3}"/>
              </a:ext>
            </a:extLst>
          </p:cNvPr>
          <p:cNvSpPr txBox="1"/>
          <p:nvPr/>
        </p:nvSpPr>
        <p:spPr>
          <a:xfrm>
            <a:off x="3352256" y="4462648"/>
            <a:ext cx="1104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 함수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DFE60-1D62-497D-9128-E45579E6FCDC}"/>
              </a:ext>
            </a:extLst>
          </p:cNvPr>
          <p:cNvSpPr txBox="1"/>
          <p:nvPr/>
        </p:nvSpPr>
        <p:spPr>
          <a:xfrm>
            <a:off x="732863" y="3476307"/>
            <a:ext cx="14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41F470-387F-4673-A825-0B5261982976}"/>
              </a:ext>
            </a:extLst>
          </p:cNvPr>
          <p:cNvCxnSpPr>
            <a:cxnSpLocks/>
          </p:cNvCxnSpPr>
          <p:nvPr/>
        </p:nvCxnSpPr>
        <p:spPr>
          <a:xfrm flipV="1">
            <a:off x="1865796" y="4895532"/>
            <a:ext cx="0" cy="362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001BB-4C56-45C2-9EDB-5107804BF23A}"/>
              </a:ext>
            </a:extLst>
          </p:cNvPr>
          <p:cNvSpPr txBox="1"/>
          <p:nvPr/>
        </p:nvSpPr>
        <p:spPr>
          <a:xfrm>
            <a:off x="1650100" y="5291647"/>
            <a:ext cx="4796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27918-ADDA-4B43-98BE-0138CB92AA14}"/>
              </a:ext>
            </a:extLst>
          </p:cNvPr>
          <p:cNvSpPr txBox="1"/>
          <p:nvPr/>
        </p:nvSpPr>
        <p:spPr>
          <a:xfrm>
            <a:off x="5570875" y="4001253"/>
            <a:ext cx="60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Sort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에서의 비교함수와 반대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링크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28720-5C88-4131-9418-916EDAEB9766}"/>
              </a:ext>
            </a:extLst>
          </p:cNvPr>
          <p:cNvSpPr txBox="1"/>
          <p:nvPr/>
        </p:nvSpPr>
        <p:spPr>
          <a:xfrm>
            <a:off x="5717150" y="5146591"/>
            <a:ext cx="57171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sort(</a:t>
            </a:r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v.begin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(), </a:t>
            </a:r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v.end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(), greater&lt;int&gt;()) :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내림차순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6BF50-0C44-4108-B971-EF4A8ED2BD9F}"/>
              </a:ext>
            </a:extLst>
          </p:cNvPr>
          <p:cNvSpPr txBox="1"/>
          <p:nvPr/>
        </p:nvSpPr>
        <p:spPr>
          <a:xfrm>
            <a:off x="5717149" y="4670340"/>
            <a:ext cx="6110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&lt;int, vector&lt;int&gt;, greater&lt;int&gt;&gt; :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작은 원소부터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478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1" grpId="0"/>
      <p:bldP spid="15" grpId="0"/>
      <p:bldP spid="23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Queue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B32395-182F-4FED-8DC4-78C98D2459CC}"/>
              </a:ext>
            </a:extLst>
          </p:cNvPr>
          <p:cNvSpPr txBox="1"/>
          <p:nvPr/>
        </p:nvSpPr>
        <p:spPr>
          <a:xfrm>
            <a:off x="1009649" y="1942941"/>
            <a:ext cx="841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3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좌표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(x, y, z) 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큰 순서대로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같다면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큰 순서대로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75623-C538-4EB8-B08E-ADF0129B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6" y="3291867"/>
            <a:ext cx="1885950" cy="1304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330FEE-43B8-465A-AD2E-BB3B1545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76" y="2078692"/>
            <a:ext cx="4820820" cy="1117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65E1A7-ABA9-4B67-8775-CB34306AD2E5}"/>
              </a:ext>
            </a:extLst>
          </p:cNvPr>
          <p:cNvSpPr txBox="1"/>
          <p:nvPr/>
        </p:nvSpPr>
        <p:spPr>
          <a:xfrm>
            <a:off x="11518616" y="2458924"/>
            <a:ext cx="480643" cy="55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943871-90C5-42E4-92A9-26668D98C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76" y="3577996"/>
            <a:ext cx="4880729" cy="1448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BFDA455-B752-40DC-A8E5-68B46B24D214}"/>
              </a:ext>
            </a:extLst>
          </p:cNvPr>
          <p:cNvSpPr txBox="1"/>
          <p:nvPr/>
        </p:nvSpPr>
        <p:spPr>
          <a:xfrm>
            <a:off x="11519633" y="4071376"/>
            <a:ext cx="479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Queue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 C++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B32395-182F-4FED-8DC4-78C98D2459CC}"/>
              </a:ext>
            </a:extLst>
          </p:cNvPr>
          <p:cNvSpPr txBox="1"/>
          <p:nvPr/>
        </p:nvSpPr>
        <p:spPr>
          <a:xfrm>
            <a:off x="1009649" y="1942941"/>
            <a:ext cx="841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3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좌표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(x, y, z) 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큰 순서대로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같다면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큰 순서대로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C32C65-F7C8-4FDB-B9C3-10D945E7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25" y="2258460"/>
            <a:ext cx="4879393" cy="3482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09B918-4514-4FB5-A246-0C9EECC2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6" y="3291867"/>
            <a:ext cx="1885950" cy="1304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707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19638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센티와 마법의 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뿅망치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3E2B0A-FA74-460D-80C7-A0935BA4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1" y="1648085"/>
            <a:ext cx="9590563" cy="42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8698A3-463A-47F6-A5E2-6700CB5F0747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Naive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429F6-7B15-4838-8DAC-9A1C1919C0F6}"/>
              </a:ext>
            </a:extLst>
          </p:cNvPr>
          <p:cNvSpPr txBox="1"/>
          <p:nvPr/>
        </p:nvSpPr>
        <p:spPr>
          <a:xfrm>
            <a:off x="1223295" y="2596678"/>
            <a:ext cx="55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키가 큰 거인 찾기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O(N)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B22D4-BC48-4A28-8AEC-93F3B89D1896}"/>
              </a:ext>
            </a:extLst>
          </p:cNvPr>
          <p:cNvSpPr txBox="1"/>
          <p:nvPr/>
        </p:nvSpPr>
        <p:spPr>
          <a:xfrm>
            <a:off x="1223295" y="3176908"/>
            <a:ext cx="55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O(NT)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= 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T = 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4F0F9-721A-4949-BB2E-84DD327A1E2E}"/>
              </a:ext>
            </a:extLst>
          </p:cNvPr>
          <p:cNvSpPr txBox="1"/>
          <p:nvPr/>
        </p:nvSpPr>
        <p:spPr>
          <a:xfrm>
            <a:off x="1009650" y="405826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때리는 시간은 줄이기 어려움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7ADF5-F464-4E2C-A8E7-1412B3DEC6CB}"/>
              </a:ext>
            </a:extLst>
          </p:cNvPr>
          <p:cNvSpPr txBox="1"/>
          <p:nvPr/>
        </p:nvSpPr>
        <p:spPr>
          <a:xfrm>
            <a:off x="1009650" y="474171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키가 큰 거인을 빠르게 찾을 수 없을까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BBC6B-340B-4A39-96AB-FAFB8BD05CFA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19638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센티와 마법의 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뿅망치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0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8698A3-463A-47F6-A5E2-6700CB5F0747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키가 큰 거인 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Max Heap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EAA2E-2E0C-44D5-BC3A-731A1096249F}"/>
              </a:ext>
            </a:extLst>
          </p:cNvPr>
          <p:cNvSpPr txBox="1"/>
          <p:nvPr/>
        </p:nvSpPr>
        <p:spPr>
          <a:xfrm>
            <a:off x="1009650" y="272419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모든 사람의 키를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F6FDE-ED8C-4E43-88E9-8EB2CEFC4A91}"/>
              </a:ext>
            </a:extLst>
          </p:cNvPr>
          <p:cNvSpPr txBox="1"/>
          <p:nvPr/>
        </p:nvSpPr>
        <p:spPr>
          <a:xfrm>
            <a:off x="1009650" y="346792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큰 키를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pop : O(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47C72-478D-4C05-86BC-B4934AABF3FA}"/>
              </a:ext>
            </a:extLst>
          </p:cNvPr>
          <p:cNvSpPr txBox="1"/>
          <p:nvPr/>
        </p:nvSpPr>
        <p:spPr>
          <a:xfrm>
            <a:off x="1009650" y="421428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키를 절반으로 줄이고 다시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 : O(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4B800-CC86-43AC-B252-83FD3C158964}"/>
              </a:ext>
            </a:extLst>
          </p:cNvPr>
          <p:cNvSpPr txBox="1"/>
          <p:nvPr/>
        </p:nvSpPr>
        <p:spPr>
          <a:xfrm>
            <a:off x="1009649" y="4960637"/>
            <a:ext cx="835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거인이 센티보다 키가 작은가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=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거인 중 가장 큰 키가 센티보다 작은가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24B93-1912-4902-B650-CA56EA0861CA}"/>
              </a:ext>
            </a:extLst>
          </p:cNvPr>
          <p:cNvSpPr txBox="1"/>
          <p:nvPr/>
        </p:nvSpPr>
        <p:spPr>
          <a:xfrm>
            <a:off x="7352232" y="3667978"/>
            <a:ext cx="1783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</a:t>
            </a:r>
            <a:r>
              <a:rPr lang="en-US" altLang="ko-KR" sz="3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TlogN</a:t>
            </a:r>
            <a:r>
              <a:rPr lang="en-US" altLang="ko-KR" sz="3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0B8F9-C63D-479E-95B0-87A65710EF83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19638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센티와 마법의 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뿅망치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3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(Priority Queue)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(Array)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구현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A1619-56A4-45E7-B25F-8A22B9EA4FF0}"/>
              </a:ext>
            </a:extLst>
          </p:cNvPr>
          <p:cNvSpPr txBox="1"/>
          <p:nvPr/>
        </p:nvSpPr>
        <p:spPr>
          <a:xfrm>
            <a:off x="1179979" y="274139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삽입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O(N)  / 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67EA45-29BC-46E3-A5BB-C68B4EB504F1}"/>
              </a:ext>
            </a:extLst>
          </p:cNvPr>
          <p:cNvSpPr txBox="1"/>
          <p:nvPr/>
        </p:nvSpPr>
        <p:spPr>
          <a:xfrm>
            <a:off x="1179979" y="345375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삽입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O(1)  / 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8DF20-F167-4B24-A4F9-681A83E131B5}"/>
              </a:ext>
            </a:extLst>
          </p:cNvPr>
          <p:cNvSpPr txBox="1"/>
          <p:nvPr/>
        </p:nvSpPr>
        <p:spPr>
          <a:xfrm>
            <a:off x="1179979" y="4469381"/>
            <a:ext cx="272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힙</a:t>
            </a:r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r>
              <a:rPr lang="ko-KR" altLang="en-US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구현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D8C5A1C-E9F1-4A9E-BC24-EFEC798C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1" y="1553547"/>
            <a:ext cx="3748355" cy="4600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F84E07-33F6-4145-ACA4-CD85AC51F88C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19638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센티와 마법의 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뿅망치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5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1655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가운데를 말해요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9E5B4-4D4D-4F8A-9F09-DE11712AC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" y="1729498"/>
            <a:ext cx="10205860" cy="32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5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74492A-8539-4AFA-A383-4F8CE2CAA27B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Naive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1D0E8-B903-419E-A6A4-A926F8725773}"/>
              </a:ext>
            </a:extLst>
          </p:cNvPr>
          <p:cNvSpPr txBox="1"/>
          <p:nvPr/>
        </p:nvSpPr>
        <p:spPr>
          <a:xfrm>
            <a:off x="1223295" y="2644562"/>
            <a:ext cx="55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수가 들어옴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77E03-CA9A-47C4-AA1D-29396E44091C}"/>
              </a:ext>
            </a:extLst>
          </p:cNvPr>
          <p:cNvSpPr txBox="1"/>
          <p:nvPr/>
        </p:nvSpPr>
        <p:spPr>
          <a:xfrm>
            <a:off x="1223295" y="3272676"/>
            <a:ext cx="55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매번 정렬 후 중간값 찾기 →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O(N ×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NlogN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  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TLE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FDD75-5738-4E6A-AD0F-B2F3C322DDA4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1655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가운데를 말해요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27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7EDEFC-21BF-49E8-AA64-1676E7BE08AA}"/>
              </a:ext>
            </a:extLst>
          </p:cNvPr>
          <p:cNvSpPr txBox="1"/>
          <p:nvPr/>
        </p:nvSpPr>
        <p:spPr>
          <a:xfrm>
            <a:off x="1002791" y="198083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값이 들어올 때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중간값이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될 수 있는 후보는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7DF8BA-ED98-422F-90A2-3140EB91B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31579"/>
              </p:ext>
            </p:extLst>
          </p:nvPr>
        </p:nvGraphicFramePr>
        <p:xfrm>
          <a:off x="1214933" y="3016269"/>
          <a:ext cx="4064004" cy="598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2">
                  <a:extLst>
                    <a:ext uri="{9D8B030D-6E8A-4147-A177-3AD203B41FA5}">
                      <a16:colId xmlns:a16="http://schemas.microsoft.com/office/drawing/2014/main" val="2634811246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525274038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800725563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552786530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52541748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57144153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040735951"/>
                    </a:ext>
                  </a:extLst>
                </a:gridCol>
              </a:tblGrid>
              <a:tr h="59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64975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9D6FCF39-BD6E-4B22-B2EE-6956BE60273D}"/>
              </a:ext>
            </a:extLst>
          </p:cNvPr>
          <p:cNvSpPr/>
          <p:nvPr/>
        </p:nvSpPr>
        <p:spPr>
          <a:xfrm>
            <a:off x="6475345" y="3029462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24273BBF-902A-4218-A8A3-5B23242AC32B}"/>
              </a:ext>
            </a:extLst>
          </p:cNvPr>
          <p:cNvSpPr/>
          <p:nvPr/>
        </p:nvSpPr>
        <p:spPr>
          <a:xfrm rot="19626922">
            <a:off x="4171749" y="2517618"/>
            <a:ext cx="2529556" cy="2529556"/>
          </a:xfrm>
          <a:prstGeom prst="arc">
            <a:avLst>
              <a:gd name="adj1" fmla="val 16616507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C740B0E5-B4C5-4ACF-9813-4D7A748AC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83483"/>
              </p:ext>
            </p:extLst>
          </p:nvPr>
        </p:nvGraphicFramePr>
        <p:xfrm>
          <a:off x="669503" y="4389117"/>
          <a:ext cx="4851080" cy="598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385">
                  <a:extLst>
                    <a:ext uri="{9D8B030D-6E8A-4147-A177-3AD203B41FA5}">
                      <a16:colId xmlns:a16="http://schemas.microsoft.com/office/drawing/2014/main" val="2634811246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525274038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80072556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552786530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525417482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1285753150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05714415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040735951"/>
                    </a:ext>
                  </a:extLst>
                </a:gridCol>
              </a:tblGrid>
              <a:tr h="59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64975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5EB46329-37CC-4D2D-8451-DB0EAFA7D8DA}"/>
              </a:ext>
            </a:extLst>
          </p:cNvPr>
          <p:cNvSpPr/>
          <p:nvPr/>
        </p:nvSpPr>
        <p:spPr>
          <a:xfrm>
            <a:off x="3761581" y="4438968"/>
            <a:ext cx="489282" cy="4892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8041C68E-BBE3-4B7D-8352-24B487CA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2887"/>
              </p:ext>
            </p:extLst>
          </p:nvPr>
        </p:nvGraphicFramePr>
        <p:xfrm>
          <a:off x="6567633" y="4389117"/>
          <a:ext cx="4851080" cy="598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385">
                  <a:extLst>
                    <a:ext uri="{9D8B030D-6E8A-4147-A177-3AD203B41FA5}">
                      <a16:colId xmlns:a16="http://schemas.microsoft.com/office/drawing/2014/main" val="2634811246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525274038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131534848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80072556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552786530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525417482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05714415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040735951"/>
                    </a:ext>
                  </a:extLst>
                </a:gridCol>
              </a:tblGrid>
              <a:tr h="59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649753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CDB656A1-9342-461F-9ED5-9A3A8949D6E4}"/>
              </a:ext>
            </a:extLst>
          </p:cNvPr>
          <p:cNvSpPr/>
          <p:nvPr/>
        </p:nvSpPr>
        <p:spPr>
          <a:xfrm>
            <a:off x="7845732" y="4443953"/>
            <a:ext cx="489282" cy="4892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2070BDB7-20A3-4E47-9A3E-C70A10AE0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89337"/>
              </p:ext>
            </p:extLst>
          </p:nvPr>
        </p:nvGraphicFramePr>
        <p:xfrm>
          <a:off x="669503" y="5443286"/>
          <a:ext cx="4851080" cy="598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385">
                  <a:extLst>
                    <a:ext uri="{9D8B030D-6E8A-4147-A177-3AD203B41FA5}">
                      <a16:colId xmlns:a16="http://schemas.microsoft.com/office/drawing/2014/main" val="2634811246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525274038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80072556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552786530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525417482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1285753150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057144153"/>
                    </a:ext>
                  </a:extLst>
                </a:gridCol>
                <a:gridCol w="606385">
                  <a:extLst>
                    <a:ext uri="{9D8B030D-6E8A-4147-A177-3AD203B41FA5}">
                      <a16:colId xmlns:a16="http://schemas.microsoft.com/office/drawing/2014/main" val="2040735951"/>
                    </a:ext>
                  </a:extLst>
                </a:gridCol>
              </a:tblGrid>
              <a:tr h="59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649753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20DC126-E71E-45B0-BF69-6B3172BF3FEF}"/>
              </a:ext>
            </a:extLst>
          </p:cNvPr>
          <p:cNvSpPr/>
          <p:nvPr/>
        </p:nvSpPr>
        <p:spPr>
          <a:xfrm>
            <a:off x="2546586" y="5505676"/>
            <a:ext cx="489282" cy="4892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577313-108B-4049-967B-09179CD6147E}"/>
              </a:ext>
            </a:extLst>
          </p:cNvPr>
          <p:cNvSpPr txBox="1"/>
          <p:nvPr/>
        </p:nvSpPr>
        <p:spPr>
          <a:xfrm>
            <a:off x="6842909" y="5468463"/>
            <a:ext cx="423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중간값 근처의 값만 가능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FCF8F-2568-4A5D-94DE-C1371C94A011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1655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가운데를 말해요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7EDEFC-21BF-49E8-AA64-1676E7BE08AA}"/>
              </a:ext>
            </a:extLst>
          </p:cNvPr>
          <p:cNvSpPr txBox="1"/>
          <p:nvPr/>
        </p:nvSpPr>
        <p:spPr>
          <a:xfrm>
            <a:off x="1002791" y="198083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굳이 매번 모두를 정렬할 필요는 없다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17AA-1AFD-44A7-99E7-C57F502A1ACF}"/>
              </a:ext>
            </a:extLst>
          </p:cNvPr>
          <p:cNvSpPr txBox="1"/>
          <p:nvPr/>
        </p:nvSpPr>
        <p:spPr>
          <a:xfrm>
            <a:off x="1002791" y="2726613"/>
            <a:ext cx="244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중간값 근처의 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801337-150C-45F6-A51D-34D35FD3B0CC}"/>
              </a:ext>
            </a:extLst>
          </p:cNvPr>
          <p:cNvSpPr txBox="1"/>
          <p:nvPr/>
        </p:nvSpPr>
        <p:spPr>
          <a:xfrm>
            <a:off x="3443955" y="2726613"/>
            <a:ext cx="419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절반으로 나누었을 때 경계에 있는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A0D76-B2E4-4DF9-88C1-8AF391B2D1B2}"/>
              </a:ext>
            </a:extLst>
          </p:cNvPr>
          <p:cNvSpPr txBox="1"/>
          <p:nvPr/>
        </p:nvSpPr>
        <p:spPr>
          <a:xfrm>
            <a:off x="1002790" y="3472389"/>
            <a:ext cx="708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지금까지 들어온 수를 크기 기준으로 절반씩 나누어서 관리하자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21E09-925F-4977-B50C-EE0264AE5F81}"/>
              </a:ext>
            </a:extLst>
          </p:cNvPr>
          <p:cNvSpPr txBox="1"/>
          <p:nvPr/>
        </p:nvSpPr>
        <p:spPr>
          <a:xfrm>
            <a:off x="1002790" y="4218165"/>
            <a:ext cx="80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작은 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집합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큰 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L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집합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08387B-5997-4255-A35F-43E455A05306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1655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가운데를 말해요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0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7EDEFC-21BF-49E8-AA64-1676E7BE08AA}"/>
              </a:ext>
            </a:extLst>
          </p:cNvPr>
          <p:cNvSpPr txBox="1"/>
          <p:nvPr/>
        </p:nvSpPr>
        <p:spPr>
          <a:xfrm>
            <a:off x="1002791" y="198083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=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홀수인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973BE-9A80-42E5-93A6-48DC41D92B5D}"/>
              </a:ext>
            </a:extLst>
          </p:cNvPr>
          <p:cNvSpPr txBox="1"/>
          <p:nvPr/>
        </p:nvSpPr>
        <p:spPr>
          <a:xfrm>
            <a:off x="1002791" y="322894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=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짝수인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68D9A-1660-4A67-9E95-8909A0F57709}"/>
              </a:ext>
            </a:extLst>
          </p:cNvPr>
          <p:cNvSpPr txBox="1"/>
          <p:nvPr/>
        </p:nvSpPr>
        <p:spPr>
          <a:xfrm>
            <a:off x="1199344" y="2538711"/>
            <a:ext cx="65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 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집합의 원소가 </a:t>
            </a:r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 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집합의 원소보다 </a:t>
            </a:r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더 많도록 유지</a:t>
            </a:r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B1B58-5FA8-48EF-A6E2-8758544823F6}"/>
              </a:ext>
            </a:extLst>
          </p:cNvPr>
          <p:cNvSpPr txBox="1"/>
          <p:nvPr/>
        </p:nvSpPr>
        <p:spPr>
          <a:xfrm>
            <a:off x="1199344" y="3765292"/>
            <a:ext cx="65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</a:t>
            </a:r>
            <a:r>
              <a:rPr lang="ko-KR" altLang="en-US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원소의 개수가 같도록 유지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09B9F-DB78-431B-8F3A-08A2230381C6}"/>
              </a:ext>
            </a:extLst>
          </p:cNvPr>
          <p:cNvSpPr txBox="1"/>
          <p:nvPr/>
        </p:nvSpPr>
        <p:spPr>
          <a:xfrm>
            <a:off x="7207036" y="3087780"/>
            <a:ext cx="365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중간값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S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집합의 가장 큰 원소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B7E8EA-0EB1-40D1-B719-932C74B26807}"/>
              </a:ext>
            </a:extLst>
          </p:cNvPr>
          <p:cNvCxnSpPr/>
          <p:nvPr/>
        </p:nvCxnSpPr>
        <p:spPr>
          <a:xfrm>
            <a:off x="6567633" y="3287835"/>
            <a:ext cx="4871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AC8523-7B34-4A0C-BA53-EB27390AB99F}"/>
              </a:ext>
            </a:extLst>
          </p:cNvPr>
          <p:cNvSpPr txBox="1"/>
          <p:nvPr/>
        </p:nvSpPr>
        <p:spPr>
          <a:xfrm>
            <a:off x="1002791" y="462146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집합 관리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71F4A-6C41-43D3-8CE7-A428C7812700}"/>
              </a:ext>
            </a:extLst>
          </p:cNvPr>
          <p:cNvSpPr txBox="1"/>
          <p:nvPr/>
        </p:nvSpPr>
        <p:spPr>
          <a:xfrm>
            <a:off x="1002791" y="525982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NlogN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1655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가운데를 말해요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5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0FC7D-E9D9-407F-A538-0419CC1C10AC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경로 탐색 알고리즘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(Dijkstra Algorithm)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4B6D0-80CE-4846-B0D9-40F7B230E848}"/>
              </a:ext>
            </a:extLst>
          </p:cNvPr>
          <p:cNvSpPr txBox="1"/>
          <p:nvPr/>
        </p:nvSpPr>
        <p:spPr>
          <a:xfrm>
            <a:off x="1206203" y="3985423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BFS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간선의 가중치가 모두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F44720-387A-49B8-8F49-1247A1710AE4}"/>
              </a:ext>
            </a:extLst>
          </p:cNvPr>
          <p:cNvSpPr txBox="1"/>
          <p:nvPr/>
        </p:nvSpPr>
        <p:spPr>
          <a:xfrm>
            <a:off x="1206203" y="4427360"/>
            <a:ext cx="5564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간선의 가중치가 음이 아닌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D3B6D-83AE-4E4E-94E7-FBCED0534020}"/>
              </a:ext>
            </a:extLst>
          </p:cNvPr>
          <p:cNvSpPr txBox="1"/>
          <p:nvPr/>
        </p:nvSpPr>
        <p:spPr>
          <a:xfrm>
            <a:off x="1009650" y="2676414"/>
            <a:ext cx="680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시작점으로부터 다른 모든 점까지의 최단 거리를 구하는 문제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1C236-F3F1-4DBC-B2FA-C381E7E8DFF9}"/>
              </a:ext>
            </a:extLst>
          </p:cNvPr>
          <p:cNvSpPr txBox="1"/>
          <p:nvPr/>
        </p:nvSpPr>
        <p:spPr>
          <a:xfrm>
            <a:off x="1009650" y="336715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BFS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와의 차이점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5CEAA4C-B77A-4D12-8A86-8B77763532A6}"/>
              </a:ext>
            </a:extLst>
          </p:cNvPr>
          <p:cNvSpPr/>
          <p:nvPr/>
        </p:nvSpPr>
        <p:spPr>
          <a:xfrm>
            <a:off x="7034912" y="4320223"/>
            <a:ext cx="504203" cy="50420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C0021D2-230E-409C-A707-D49E4F412D88}"/>
              </a:ext>
            </a:extLst>
          </p:cNvPr>
          <p:cNvSpPr/>
          <p:nvPr/>
        </p:nvSpPr>
        <p:spPr>
          <a:xfrm>
            <a:off x="8418673" y="3733321"/>
            <a:ext cx="504203" cy="50420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8A9AA4A-25CA-4840-9265-1CC944D4BC51}"/>
              </a:ext>
            </a:extLst>
          </p:cNvPr>
          <p:cNvSpPr/>
          <p:nvPr/>
        </p:nvSpPr>
        <p:spPr>
          <a:xfrm>
            <a:off x="7862129" y="5006781"/>
            <a:ext cx="504203" cy="50420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7B2A6E-46B4-42A9-A700-C6DEF1CECEBA}"/>
              </a:ext>
            </a:extLst>
          </p:cNvPr>
          <p:cNvSpPr/>
          <p:nvPr/>
        </p:nvSpPr>
        <p:spPr>
          <a:xfrm>
            <a:off x="9999778" y="4356980"/>
            <a:ext cx="504203" cy="50420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CD3EDF-524D-4DF5-B5D4-1120E1D0AEB9}"/>
              </a:ext>
            </a:extLst>
          </p:cNvPr>
          <p:cNvCxnSpPr>
            <a:cxnSpLocks/>
            <a:stCxn id="45" idx="7"/>
            <a:endCxn id="27" idx="3"/>
          </p:cNvCxnSpPr>
          <p:nvPr/>
        </p:nvCxnSpPr>
        <p:spPr>
          <a:xfrm flipV="1">
            <a:off x="9405583" y="4787344"/>
            <a:ext cx="668034" cy="2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F6B50A-DC6E-4D4C-9E1E-E886EE559F15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>
            <a:off x="7465276" y="4750587"/>
            <a:ext cx="470692" cy="330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9FBC42-2819-4BC6-8570-70BD780B999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8922876" y="3985423"/>
            <a:ext cx="1150741" cy="44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3BF9A7-ECDE-4C57-B5AE-BEF4090EC13B}"/>
              </a:ext>
            </a:extLst>
          </p:cNvPr>
          <p:cNvCxnSpPr>
            <a:cxnSpLocks/>
            <a:stCxn id="2" idx="7"/>
            <a:endCxn id="25" idx="2"/>
          </p:cNvCxnSpPr>
          <p:nvPr/>
        </p:nvCxnSpPr>
        <p:spPr>
          <a:xfrm flipV="1">
            <a:off x="7465276" y="3985423"/>
            <a:ext cx="953397" cy="40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CFD135-1509-43FB-82F1-6560C5E8DF8B}"/>
              </a:ext>
            </a:extLst>
          </p:cNvPr>
          <p:cNvSpPr txBox="1"/>
          <p:nvPr/>
        </p:nvSpPr>
        <p:spPr>
          <a:xfrm>
            <a:off x="7683866" y="3913682"/>
            <a:ext cx="504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5074B3-7A76-49B4-8E50-923149460F54}"/>
              </a:ext>
            </a:extLst>
          </p:cNvPr>
          <p:cNvSpPr txBox="1"/>
          <p:nvPr/>
        </p:nvSpPr>
        <p:spPr>
          <a:xfrm>
            <a:off x="7431765" y="5022554"/>
            <a:ext cx="504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361FF-FCB0-4357-A1F2-238554B6200F}"/>
              </a:ext>
            </a:extLst>
          </p:cNvPr>
          <p:cNvSpPr txBox="1"/>
          <p:nvPr/>
        </p:nvSpPr>
        <p:spPr>
          <a:xfrm>
            <a:off x="9269111" y="3849866"/>
            <a:ext cx="504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99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34B1EA-B72A-4F43-B595-1EAEC272AB77}"/>
              </a:ext>
            </a:extLst>
          </p:cNvPr>
          <p:cNvSpPr/>
          <p:nvPr/>
        </p:nvSpPr>
        <p:spPr>
          <a:xfrm>
            <a:off x="8975219" y="5006781"/>
            <a:ext cx="504203" cy="50420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E8EE4-E41E-476A-92FC-D2966C168020}"/>
              </a:ext>
            </a:extLst>
          </p:cNvPr>
          <p:cNvCxnSpPr>
            <a:cxnSpLocks/>
            <a:stCxn id="26" idx="6"/>
            <a:endCxn id="45" idx="2"/>
          </p:cNvCxnSpPr>
          <p:nvPr/>
        </p:nvCxnSpPr>
        <p:spPr>
          <a:xfrm>
            <a:off x="8366332" y="5258883"/>
            <a:ext cx="6088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92C32C-69E4-41F6-8D06-41BB053DA2B3}"/>
              </a:ext>
            </a:extLst>
          </p:cNvPr>
          <p:cNvSpPr txBox="1"/>
          <p:nvPr/>
        </p:nvSpPr>
        <p:spPr>
          <a:xfrm>
            <a:off x="8512807" y="5314942"/>
            <a:ext cx="504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11EB4A-E07C-4274-BA9E-9E3A0C90C968}"/>
              </a:ext>
            </a:extLst>
          </p:cNvPr>
          <p:cNvSpPr txBox="1"/>
          <p:nvPr/>
        </p:nvSpPr>
        <p:spPr>
          <a:xfrm>
            <a:off x="9585982" y="4996778"/>
            <a:ext cx="5042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2" grpId="0"/>
      <p:bldP spid="23" grpId="0"/>
      <p:bldP spid="2" grpId="0" animBg="1"/>
      <p:bldP spid="25" grpId="0" animBg="1"/>
      <p:bldP spid="26" grpId="0" animBg="1"/>
      <p:bldP spid="27" grpId="0" animBg="1"/>
      <p:bldP spid="38" grpId="0"/>
      <p:bldP spid="39" grpId="0"/>
      <p:bldP spid="40" grpId="0"/>
      <p:bldP spid="45" grpId="0" animBg="1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0FC7D-E9D9-407F-A538-0419CC1C10AC}"/>
              </a:ext>
            </a:extLst>
          </p:cNvPr>
          <p:cNvSpPr txBox="1"/>
          <p:nvPr/>
        </p:nvSpPr>
        <p:spPr>
          <a:xfrm>
            <a:off x="1009650" y="1985670"/>
            <a:ext cx="714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시작점의 거리를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나머지 정점까지의 거리를 최대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C5D714-0EB3-4771-83E8-F15C391B0484}"/>
              </a:ext>
            </a:extLst>
          </p:cNvPr>
          <p:cNvSpPr txBox="1"/>
          <p:nvPr/>
        </p:nvSpPr>
        <p:spPr>
          <a:xfrm>
            <a:off x="1009649" y="2646064"/>
            <a:ext cx="8655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방문하지 않은 정점 중 거리가 가장 짧은 정점을 방문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처음엔 시작점 방문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11A65-4630-4423-860A-531B259B8C6F}"/>
              </a:ext>
            </a:extLst>
          </p:cNvPr>
          <p:cNvSpPr txBox="1"/>
          <p:nvPr/>
        </p:nvSpPr>
        <p:spPr>
          <a:xfrm>
            <a:off x="1009650" y="3306458"/>
            <a:ext cx="714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인접한 정점 중 아직 방문하지 않은 정점들의 거리 갱신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2D8B8-A713-4D32-88E2-CA4A0ABF5F2A}"/>
              </a:ext>
            </a:extLst>
          </p:cNvPr>
          <p:cNvSpPr txBox="1"/>
          <p:nvPr/>
        </p:nvSpPr>
        <p:spPr>
          <a:xfrm>
            <a:off x="1009650" y="3965350"/>
            <a:ext cx="714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2 ~ 4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5548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1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6177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03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86330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D2531D-BF48-4119-87F6-9802C118A459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18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완전 이진 트리로 이루어진 자료구조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A1619-56A4-45E7-B25F-8A22B9EA4FF0}"/>
              </a:ext>
            </a:extLst>
          </p:cNvPr>
          <p:cNvSpPr txBox="1"/>
          <p:nvPr/>
        </p:nvSpPr>
        <p:spPr>
          <a:xfrm>
            <a:off x="732863" y="365965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Review)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완전 이진 트리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65F1-918A-4BDF-965F-764A0B7908F4}"/>
              </a:ext>
            </a:extLst>
          </p:cNvPr>
          <p:cNvSpPr txBox="1"/>
          <p:nvPr/>
        </p:nvSpPr>
        <p:spPr>
          <a:xfrm>
            <a:off x="1009650" y="4313815"/>
            <a:ext cx="55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노드의 자식이 최대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6D7E8-E3AC-4984-97E4-59699D4A73A3}"/>
              </a:ext>
            </a:extLst>
          </p:cNvPr>
          <p:cNvSpPr txBox="1"/>
          <p:nvPr/>
        </p:nvSpPr>
        <p:spPr>
          <a:xfrm>
            <a:off x="1009649" y="4838511"/>
            <a:ext cx="59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마지막 레벨을 제외한 모든 노드의 자식이 꽉 채워진 형태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5A446-F936-4DCA-BFC9-C06B8B2FEC8A}"/>
              </a:ext>
            </a:extLst>
          </p:cNvPr>
          <p:cNvSpPr txBox="1"/>
          <p:nvPr/>
        </p:nvSpPr>
        <p:spPr>
          <a:xfrm>
            <a:off x="1009649" y="5361524"/>
            <a:ext cx="59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마지막 레벨의 노드는 최대한 왼쪽으로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5DCA73-1D15-4D28-81E6-2FAEAC504E17}"/>
              </a:ext>
            </a:extLst>
          </p:cNvPr>
          <p:cNvSpPr/>
          <p:nvPr/>
        </p:nvSpPr>
        <p:spPr>
          <a:xfrm>
            <a:off x="8834729" y="3270925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58F69-8BB8-4ABC-A67F-4E9A192F2F60}"/>
              </a:ext>
            </a:extLst>
          </p:cNvPr>
          <p:cNvSpPr/>
          <p:nvPr/>
        </p:nvSpPr>
        <p:spPr>
          <a:xfrm>
            <a:off x="7869935" y="3983702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C5A2B9-2EE8-42FE-A153-2AFF18FD8A37}"/>
              </a:ext>
            </a:extLst>
          </p:cNvPr>
          <p:cNvSpPr/>
          <p:nvPr/>
        </p:nvSpPr>
        <p:spPr>
          <a:xfrm>
            <a:off x="9821946" y="3983702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F331724-528A-4236-B3D2-C0305C4A4F73}"/>
              </a:ext>
            </a:extLst>
          </p:cNvPr>
          <p:cNvSpPr/>
          <p:nvPr/>
        </p:nvSpPr>
        <p:spPr>
          <a:xfrm>
            <a:off x="7279829" y="4738417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3D2FCB-C778-4673-9EB8-DA68F229F872}"/>
              </a:ext>
            </a:extLst>
          </p:cNvPr>
          <p:cNvSpPr/>
          <p:nvPr/>
        </p:nvSpPr>
        <p:spPr>
          <a:xfrm>
            <a:off x="8472817" y="4753584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C33B5C-6DC1-4E3D-B2AE-CAC1F4FD5402}"/>
              </a:ext>
            </a:extLst>
          </p:cNvPr>
          <p:cNvSpPr/>
          <p:nvPr/>
        </p:nvSpPr>
        <p:spPr>
          <a:xfrm>
            <a:off x="9343839" y="4753583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B29C4A-2355-4047-91D6-D40EC124376D}"/>
              </a:ext>
            </a:extLst>
          </p:cNvPr>
          <p:cNvSpPr/>
          <p:nvPr/>
        </p:nvSpPr>
        <p:spPr>
          <a:xfrm>
            <a:off x="10356595" y="4742460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D6CACB-38ED-400F-ADA7-82F6A331686E}"/>
              </a:ext>
            </a:extLst>
          </p:cNvPr>
          <p:cNvSpPr/>
          <p:nvPr/>
        </p:nvSpPr>
        <p:spPr>
          <a:xfrm>
            <a:off x="6969337" y="5480337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969DDC-1EAA-4953-9D02-8D47C9F27A7D}"/>
              </a:ext>
            </a:extLst>
          </p:cNvPr>
          <p:cNvSpPr/>
          <p:nvPr/>
        </p:nvSpPr>
        <p:spPr>
          <a:xfrm>
            <a:off x="7584028" y="5485608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B44B49A-59B5-4F83-BBCC-B22215FD799E}"/>
              </a:ext>
            </a:extLst>
          </p:cNvPr>
          <p:cNvSpPr/>
          <p:nvPr/>
        </p:nvSpPr>
        <p:spPr>
          <a:xfrm>
            <a:off x="8198719" y="5480337"/>
            <a:ext cx="389953" cy="389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B96B9D-1A4A-4D83-BA66-11D4E08DD682}"/>
              </a:ext>
            </a:extLst>
          </p:cNvPr>
          <p:cNvCxnSpPr>
            <a:stCxn id="16" idx="0"/>
            <a:endCxn id="2" idx="3"/>
          </p:cNvCxnSpPr>
          <p:nvPr/>
        </p:nvCxnSpPr>
        <p:spPr>
          <a:xfrm flipV="1">
            <a:off x="8064912" y="3603771"/>
            <a:ext cx="826924" cy="37993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4D04DD-29ED-452C-A7F2-6022FBBADB9A}"/>
              </a:ext>
            </a:extLst>
          </p:cNvPr>
          <p:cNvCxnSpPr>
            <a:cxnSpLocks/>
            <a:stCxn id="17" idx="0"/>
            <a:endCxn id="2" idx="5"/>
          </p:cNvCxnSpPr>
          <p:nvPr/>
        </p:nvCxnSpPr>
        <p:spPr>
          <a:xfrm flipH="1" flipV="1">
            <a:off x="9167575" y="3603771"/>
            <a:ext cx="849348" cy="37993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593F4E-380C-4E6F-8747-BD6556F3C6DE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7474806" y="4316548"/>
            <a:ext cx="452236" cy="42186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E624D63-7878-4D2A-8727-FFA14A356EE1}"/>
              </a:ext>
            </a:extLst>
          </p:cNvPr>
          <p:cNvCxnSpPr>
            <a:cxnSpLocks/>
            <a:stCxn id="19" idx="0"/>
            <a:endCxn id="16" idx="5"/>
          </p:cNvCxnSpPr>
          <p:nvPr/>
        </p:nvCxnSpPr>
        <p:spPr>
          <a:xfrm flipH="1" flipV="1">
            <a:off x="8202781" y="4316548"/>
            <a:ext cx="465013" cy="437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24B3F63-C51B-4A23-A757-B654723134BA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9538816" y="4316548"/>
            <a:ext cx="340237" cy="43703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4FE729-9B70-41A9-9181-A8B72B17B8C5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10154792" y="4316548"/>
            <a:ext cx="396780" cy="42591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1722C84-AE91-4B99-B11B-9357AC61D05E}"/>
              </a:ext>
            </a:extLst>
          </p:cNvPr>
          <p:cNvCxnSpPr>
            <a:cxnSpLocks/>
            <a:stCxn id="24" idx="0"/>
            <a:endCxn id="18" idx="3"/>
          </p:cNvCxnSpPr>
          <p:nvPr/>
        </p:nvCxnSpPr>
        <p:spPr>
          <a:xfrm flipV="1">
            <a:off x="7164314" y="5071263"/>
            <a:ext cx="172622" cy="4090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B75989D-9B68-4240-8CB8-DB804A425347}"/>
              </a:ext>
            </a:extLst>
          </p:cNvPr>
          <p:cNvCxnSpPr>
            <a:cxnSpLocks/>
            <a:stCxn id="26" idx="0"/>
            <a:endCxn id="18" idx="5"/>
          </p:cNvCxnSpPr>
          <p:nvPr/>
        </p:nvCxnSpPr>
        <p:spPr>
          <a:xfrm flipH="1" flipV="1">
            <a:off x="7612675" y="5071263"/>
            <a:ext cx="166330" cy="41434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86D0A5B-A2DD-417F-B36C-3994EBFBB095}"/>
              </a:ext>
            </a:extLst>
          </p:cNvPr>
          <p:cNvCxnSpPr>
            <a:cxnSpLocks/>
            <a:stCxn id="27" idx="0"/>
            <a:endCxn id="19" idx="3"/>
          </p:cNvCxnSpPr>
          <p:nvPr/>
        </p:nvCxnSpPr>
        <p:spPr>
          <a:xfrm flipV="1">
            <a:off x="8393696" y="5086430"/>
            <a:ext cx="136228" cy="39390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D2B9A9-3E8D-4611-9672-219683C08957}"/>
              </a:ext>
            </a:extLst>
          </p:cNvPr>
          <p:cNvSpPr txBox="1"/>
          <p:nvPr/>
        </p:nvSpPr>
        <p:spPr>
          <a:xfrm>
            <a:off x="1009650" y="2665587"/>
            <a:ext cx="81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최솟값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최댓값을 빠르게 구하기 위한 자료구조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12" grpId="0"/>
      <p:bldP spid="13" grpId="0"/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32880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464E585-0B32-4CC8-B38C-1C32B97C077E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14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464E585-0B32-4CC8-B38C-1C32B97C077E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1, 2, 3, 4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5134FD-A29D-4DA0-AFC1-40A832F8CAEE}"/>
              </a:ext>
            </a:extLst>
          </p:cNvPr>
          <p:cNvSpPr txBox="1"/>
          <p:nvPr/>
        </p:nvSpPr>
        <p:spPr>
          <a:xfrm>
            <a:off x="8242525" y="4608143"/>
            <a:ext cx="35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76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76570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MAX</a:t>
                      </a:r>
                      <a:endParaRPr lang="ko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C50A55A-A933-4D2A-9B10-B96B36BD3F82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3, 4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4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95103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3, 4,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A89F3-5618-4EF1-A84F-A21A00BF5F71}"/>
              </a:ext>
            </a:extLst>
          </p:cNvPr>
          <p:cNvSpPr txBox="1"/>
          <p:nvPr/>
        </p:nvSpPr>
        <p:spPr>
          <a:xfrm>
            <a:off x="8772256" y="4623105"/>
            <a:ext cx="35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44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21403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3,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32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3,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652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93843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3,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928B4C-1ACB-412C-8118-F438174477B9}"/>
              </a:ext>
            </a:extLst>
          </p:cNvPr>
          <p:cNvSpPr txBox="1"/>
          <p:nvPr/>
        </p:nvSpPr>
        <p:spPr>
          <a:xfrm>
            <a:off x="8507444" y="4614559"/>
            <a:ext cx="35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696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71846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518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559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26770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2,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02159-314F-4C16-A982-C9FFEE261FF1}"/>
              </a:ext>
            </a:extLst>
          </p:cNvPr>
          <p:cNvSpPr txBox="1"/>
          <p:nvPr/>
        </p:nvSpPr>
        <p:spPr>
          <a:xfrm>
            <a:off x="8242524" y="4614559"/>
            <a:ext cx="35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43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650C68-FB51-4E04-8973-FCA82528683E}"/>
              </a:ext>
            </a:extLst>
          </p:cNvPr>
          <p:cNvSpPr txBox="1"/>
          <p:nvPr/>
        </p:nvSpPr>
        <p:spPr>
          <a:xfrm>
            <a:off x="1009649" y="2129314"/>
            <a:ext cx="855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 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부모 노드의 값이 자식 노드의 값보다 항상 크거나 같은 힙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F8F4F0-9753-4F5A-8565-82921B290791}"/>
              </a:ext>
            </a:extLst>
          </p:cNvPr>
          <p:cNvSpPr txBox="1"/>
          <p:nvPr/>
        </p:nvSpPr>
        <p:spPr>
          <a:xfrm>
            <a:off x="1009650" y="2894420"/>
            <a:ext cx="877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 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부모 노드의 값이 자식 노드의 값보다 항상 작거나 같은 힙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FF795F-859E-4133-B10B-0F8F9DA04743}"/>
              </a:ext>
            </a:extLst>
          </p:cNvPr>
          <p:cNvSpPr txBox="1"/>
          <p:nvPr/>
        </p:nvSpPr>
        <p:spPr>
          <a:xfrm>
            <a:off x="1009649" y="3659527"/>
            <a:ext cx="855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느슨한 정렬상태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반정렬 상태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유지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754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82346"/>
              </p:ext>
            </p:extLst>
          </p:nvPr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402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426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827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5, 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AD6EF-CC93-451A-963E-5543A31DB338}"/>
              </a:ext>
            </a:extLst>
          </p:cNvPr>
          <p:cNvSpPr txBox="1"/>
          <p:nvPr/>
        </p:nvSpPr>
        <p:spPr>
          <a:xfrm>
            <a:off x="8513905" y="4614559"/>
            <a:ext cx="3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083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947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E34A355-849E-4B67-A351-A39D56AA2151}"/>
              </a:ext>
            </a:extLst>
          </p:cNvPr>
          <p:cNvSpPr txBox="1"/>
          <p:nvPr/>
        </p:nvSpPr>
        <p:spPr>
          <a:xfrm>
            <a:off x="7007660" y="4608143"/>
            <a:ext cx="3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갱신된 정점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A2F0C-E52B-4644-9525-0DB3990B91AE}"/>
              </a:ext>
            </a:extLst>
          </p:cNvPr>
          <p:cNvSpPr txBox="1"/>
          <p:nvPr/>
        </p:nvSpPr>
        <p:spPr>
          <a:xfrm>
            <a:off x="8242524" y="4614559"/>
            <a:ext cx="35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796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74F10B-4B13-4E51-8CC2-887965044409}"/>
              </a:ext>
            </a:extLst>
          </p:cNvPr>
          <p:cNvSpPr/>
          <p:nvPr/>
        </p:nvSpPr>
        <p:spPr>
          <a:xfrm>
            <a:off x="1186829" y="3281294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18C571-5A95-4403-832E-A9AB80479149}"/>
              </a:ext>
            </a:extLst>
          </p:cNvPr>
          <p:cNvSpPr/>
          <p:nvPr/>
        </p:nvSpPr>
        <p:spPr>
          <a:xfrm>
            <a:off x="2467105" y="2043383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D0F8D4-7756-42B1-813C-290389E5A333}"/>
              </a:ext>
            </a:extLst>
          </p:cNvPr>
          <p:cNvSpPr/>
          <p:nvPr/>
        </p:nvSpPr>
        <p:spPr>
          <a:xfrm>
            <a:off x="1894537" y="459746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618C1E-BA80-4355-AE00-062DFDC541F4}"/>
              </a:ext>
            </a:extLst>
          </p:cNvPr>
          <p:cNvSpPr/>
          <p:nvPr/>
        </p:nvSpPr>
        <p:spPr>
          <a:xfrm>
            <a:off x="3869437" y="3378131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533085-5820-41CA-85C1-5E5896CA4EC5}"/>
              </a:ext>
            </a:extLst>
          </p:cNvPr>
          <p:cNvSpPr/>
          <p:nvPr/>
        </p:nvSpPr>
        <p:spPr>
          <a:xfrm>
            <a:off x="4661731" y="1874610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E8D7E9-1F3F-462C-95D5-7483A45FE4A8}"/>
              </a:ext>
            </a:extLst>
          </p:cNvPr>
          <p:cNvSpPr/>
          <p:nvPr/>
        </p:nvSpPr>
        <p:spPr>
          <a:xfrm>
            <a:off x="4661731" y="4877427"/>
            <a:ext cx="572568" cy="572568"/>
          </a:xfrm>
          <a:prstGeom prst="ellipse">
            <a:avLst/>
          </a:prstGeom>
          <a:solidFill>
            <a:srgbClr val="CCFFFF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A787DC-4639-402A-9882-0142E516754B}"/>
              </a:ext>
            </a:extLst>
          </p:cNvPr>
          <p:cNvCxnSpPr>
            <a:cxnSpLocks/>
            <a:stCxn id="3" idx="7"/>
            <a:endCxn id="29" idx="3"/>
          </p:cNvCxnSpPr>
          <p:nvPr/>
        </p:nvCxnSpPr>
        <p:spPr>
          <a:xfrm flipV="1">
            <a:off x="1675546" y="2532100"/>
            <a:ext cx="875410" cy="833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4D301F-9F61-49CE-A450-38E57C029D63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1675546" y="3770011"/>
            <a:ext cx="302842" cy="91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4737CF-21AD-4777-B295-03AEC6A6A6F2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2467105" y="4883751"/>
            <a:ext cx="2194626" cy="279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A244AC-34D2-42E0-805D-28AC49E8864D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58154" y="3866848"/>
            <a:ext cx="589861" cy="101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599F5-29C0-4E07-BA6D-92A2044BB9E5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4155721" y="2363327"/>
            <a:ext cx="589861" cy="1014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51B302-41C4-44DD-A332-A40F8545ABEA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3039673" y="2160894"/>
            <a:ext cx="1622058" cy="16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4560FE-20CF-4F99-A5A7-3D1B43B8A98D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1759397" y="3567578"/>
            <a:ext cx="2110040" cy="9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650C73-49E0-4286-B698-4DBFA476689C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2955822" y="2532100"/>
            <a:ext cx="997466" cy="929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38CEB1-F495-4065-B18D-8434A170D057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383254" y="3866848"/>
            <a:ext cx="1570034" cy="814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8CD573-A57C-4FEC-9D02-CB73E85B187B}"/>
              </a:ext>
            </a:extLst>
          </p:cNvPr>
          <p:cNvSpPr txBox="1"/>
          <p:nvPr/>
        </p:nvSpPr>
        <p:spPr>
          <a:xfrm>
            <a:off x="1794956" y="26665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2D8F-8BC7-4D0E-A2CA-6BD1FAFE466A}"/>
              </a:ext>
            </a:extLst>
          </p:cNvPr>
          <p:cNvSpPr txBox="1"/>
          <p:nvPr/>
        </p:nvSpPr>
        <p:spPr>
          <a:xfrm>
            <a:off x="2534536" y="3310896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1CC68B-07FA-45D5-A209-5336EA1D3052}"/>
              </a:ext>
            </a:extLst>
          </p:cNvPr>
          <p:cNvSpPr txBox="1"/>
          <p:nvPr/>
        </p:nvSpPr>
        <p:spPr>
          <a:xfrm>
            <a:off x="3378845" y="26527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057581-B0BF-4AE6-B73C-4AFA3BB9FD3F}"/>
              </a:ext>
            </a:extLst>
          </p:cNvPr>
          <p:cNvSpPr txBox="1"/>
          <p:nvPr/>
        </p:nvSpPr>
        <p:spPr>
          <a:xfrm>
            <a:off x="1524568" y="416987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E00FF2-D3C3-4722-9442-737A3471D3F1}"/>
              </a:ext>
            </a:extLst>
          </p:cNvPr>
          <p:cNvSpPr txBox="1"/>
          <p:nvPr/>
        </p:nvSpPr>
        <p:spPr>
          <a:xfrm>
            <a:off x="2820820" y="4053852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93D56A-7F17-4B8B-BDF7-F387D5AF4783}"/>
              </a:ext>
            </a:extLst>
          </p:cNvPr>
          <p:cNvSpPr txBox="1"/>
          <p:nvPr/>
        </p:nvSpPr>
        <p:spPr>
          <a:xfrm>
            <a:off x="3345565" y="508618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C1B64C-860F-4661-BE72-BE6BE078C183}"/>
              </a:ext>
            </a:extLst>
          </p:cNvPr>
          <p:cNvSpPr txBox="1"/>
          <p:nvPr/>
        </p:nvSpPr>
        <p:spPr>
          <a:xfrm>
            <a:off x="4653084" y="4025689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08050-F9C0-43F5-925D-7E83217CAB2C}"/>
              </a:ext>
            </a:extLst>
          </p:cNvPr>
          <p:cNvSpPr txBox="1"/>
          <p:nvPr/>
        </p:nvSpPr>
        <p:spPr>
          <a:xfrm>
            <a:off x="4526729" y="2770673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5FA2F2-36AA-474D-A8A5-C8DAB2040390}"/>
              </a:ext>
            </a:extLst>
          </p:cNvPr>
          <p:cNvSpPr txBox="1"/>
          <p:nvPr/>
        </p:nvSpPr>
        <p:spPr>
          <a:xfrm>
            <a:off x="3675411" y="1932894"/>
            <a:ext cx="437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</a:p>
        </p:txBody>
      </p:sp>
      <p:graphicFrame>
        <p:nvGraphicFramePr>
          <p:cNvPr id="73" name="표 73">
            <a:extLst>
              <a:ext uri="{FF2B5EF4-FFF2-40B4-BE49-F238E27FC236}">
                <a16:creationId xmlns:a16="http://schemas.microsoft.com/office/drawing/2014/main" id="{834B83F7-586E-4C1F-9195-B42C3EAD68D4}"/>
              </a:ext>
            </a:extLst>
          </p:cNvPr>
          <p:cNvGraphicFramePr>
            <a:graphicFrameLocks noGrp="1"/>
          </p:cNvGraphicFramePr>
          <p:nvPr/>
        </p:nvGraphicFramePr>
        <p:xfrm>
          <a:off x="6204247" y="2646291"/>
          <a:ext cx="5187296" cy="84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458">
                  <a:extLst>
                    <a:ext uri="{9D8B030D-6E8A-4147-A177-3AD203B41FA5}">
                      <a16:colId xmlns:a16="http://schemas.microsoft.com/office/drawing/2014/main" val="744848065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373695590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968365432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382034259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212621391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1463023378"/>
                    </a:ext>
                  </a:extLst>
                </a:gridCol>
                <a:gridCol w="657973">
                  <a:extLst>
                    <a:ext uri="{9D8B030D-6E8A-4147-A177-3AD203B41FA5}">
                      <a16:colId xmlns:a16="http://schemas.microsoft.com/office/drawing/2014/main" val="4266669583"/>
                    </a:ext>
                  </a:extLst>
                </a:gridCol>
              </a:tblGrid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17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079805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최단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9557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F1EA2CA-DADF-4917-8270-FBBB7FBE257E}"/>
              </a:ext>
            </a:extLst>
          </p:cNvPr>
          <p:cNvSpPr txBox="1"/>
          <p:nvPr/>
        </p:nvSpPr>
        <p:spPr>
          <a:xfrm>
            <a:off x="7142641" y="4597916"/>
            <a:ext cx="914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END</a:t>
            </a:r>
            <a:endParaRPr lang="ko-KR" altLang="en-US" sz="25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121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7163D3-FE80-405C-B91E-861558DD680B}"/>
              </a:ext>
            </a:extLst>
          </p:cNvPr>
          <p:cNvSpPr txBox="1"/>
          <p:nvPr/>
        </p:nvSpPr>
        <p:spPr>
          <a:xfrm>
            <a:off x="658905" y="1825473"/>
            <a:ext cx="714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항상 최단거리가 구해진다고 보장할 수 있는가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정당성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9E8999-46C3-4102-84F0-15AC3D700CFF}"/>
              </a:ext>
            </a:extLst>
          </p:cNvPr>
          <p:cNvSpPr txBox="1"/>
          <p:nvPr/>
        </p:nvSpPr>
        <p:spPr>
          <a:xfrm>
            <a:off x="732863" y="2524223"/>
            <a:ext cx="211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Proof) </a:t>
            </a:r>
            <a:r>
              <a:rPr lang="ko-KR" altLang="en-US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귀류법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78EA2-9724-4B60-A79C-484135CA3ECE}"/>
              </a:ext>
            </a:extLst>
          </p:cNvPr>
          <p:cNvSpPr txBox="1"/>
          <p:nvPr/>
        </p:nvSpPr>
        <p:spPr>
          <a:xfrm>
            <a:off x="804551" y="3562722"/>
            <a:ext cx="65961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u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시작점이 될 수는 없음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시작점은 항상 최단거리가 보장되므로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C37CE1-6BA0-421A-98EF-23C51F34AD5A}"/>
              </a:ext>
            </a:extLst>
          </p:cNvPr>
          <p:cNvSpPr txBox="1"/>
          <p:nvPr/>
        </p:nvSpPr>
        <p:spPr>
          <a:xfrm>
            <a:off x="804551" y="4038620"/>
            <a:ext cx="620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u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이전에 방문한 정점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방문하지 않은 정점으로 구분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2EC73-D116-4F6D-99C8-5E0793F7B7B5}"/>
              </a:ext>
            </a:extLst>
          </p:cNvPr>
          <p:cNvSpPr txBox="1"/>
          <p:nvPr/>
        </p:nvSpPr>
        <p:spPr>
          <a:xfrm>
            <a:off x="804551" y="3083541"/>
            <a:ext cx="558770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최단거리를 제대로 구하지 못하는 정점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있다고 가정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5847B-EB8C-477F-9B61-71EE758EAE51}"/>
              </a:ext>
            </a:extLst>
          </p:cNvPr>
          <p:cNvSpPr txBox="1"/>
          <p:nvPr/>
        </p:nvSpPr>
        <p:spPr>
          <a:xfrm>
            <a:off x="804551" y="4519159"/>
            <a:ext cx="88436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최단거리를 제대로 구하지 못했다 → 아직 방문하지 않은 정점을 통해 더 빠른 경로가 존재한다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점선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FB0201-59CA-481C-9745-2C07A68C02B9}"/>
              </a:ext>
            </a:extLst>
          </p:cNvPr>
          <p:cNvCxnSpPr>
            <a:cxnSpLocks/>
          </p:cNvCxnSpPr>
          <p:nvPr/>
        </p:nvCxnSpPr>
        <p:spPr>
          <a:xfrm flipV="1">
            <a:off x="7751035" y="2670469"/>
            <a:ext cx="3250293" cy="953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C42FB4D-FA04-4E5E-91CA-381FB896D051}"/>
              </a:ext>
            </a:extLst>
          </p:cNvPr>
          <p:cNvSpPr/>
          <p:nvPr/>
        </p:nvSpPr>
        <p:spPr>
          <a:xfrm>
            <a:off x="8461424" y="2469738"/>
            <a:ext cx="393106" cy="3931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538FAB-E23A-4734-97BB-9F1A1A84B89C}"/>
              </a:ext>
            </a:extLst>
          </p:cNvPr>
          <p:cNvSpPr txBox="1"/>
          <p:nvPr/>
        </p:nvSpPr>
        <p:spPr>
          <a:xfrm rot="20463133">
            <a:off x="9921924" y="2264975"/>
            <a:ext cx="717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방문됨</a:t>
            </a:r>
            <a:endPara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D4A65-FFD9-4799-BFF0-F1E3B1A5B510}"/>
              </a:ext>
            </a:extLst>
          </p:cNvPr>
          <p:cNvSpPr txBox="1"/>
          <p:nvPr/>
        </p:nvSpPr>
        <p:spPr>
          <a:xfrm rot="20463133">
            <a:off x="10040872" y="3131348"/>
            <a:ext cx="1238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방문하지 않음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099E54D-1AAB-4375-9D4F-9BFA11DA0784}"/>
              </a:ext>
            </a:extLst>
          </p:cNvPr>
          <p:cNvSpPr/>
          <p:nvPr/>
        </p:nvSpPr>
        <p:spPr>
          <a:xfrm>
            <a:off x="7839550" y="2898512"/>
            <a:ext cx="393106" cy="39310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B2246B-776B-4319-97AF-23B46DD9086C}"/>
              </a:ext>
            </a:extLst>
          </p:cNvPr>
          <p:cNvSpPr/>
          <p:nvPr/>
        </p:nvSpPr>
        <p:spPr>
          <a:xfrm>
            <a:off x="7867932" y="2218650"/>
            <a:ext cx="393106" cy="39310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5EFE6A6-CA59-4DD4-B439-307A349BF107}"/>
              </a:ext>
            </a:extLst>
          </p:cNvPr>
          <p:cNvSpPr/>
          <p:nvPr/>
        </p:nvSpPr>
        <p:spPr>
          <a:xfrm rot="21060895">
            <a:off x="9206878" y="2251678"/>
            <a:ext cx="393106" cy="39310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88FAD6-FB66-4B62-9F6E-007B3C653DFC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9434128" y="2642372"/>
            <a:ext cx="232053" cy="690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1F985A4-1E29-437D-9F44-38AE40FEC9B5}"/>
              </a:ext>
            </a:extLst>
          </p:cNvPr>
          <p:cNvSpPr/>
          <p:nvPr/>
        </p:nvSpPr>
        <p:spPr>
          <a:xfrm rot="21060895">
            <a:off x="9546693" y="3326967"/>
            <a:ext cx="393106" cy="39310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030EA82-CA71-4616-9616-95D175B58F37}"/>
              </a:ext>
            </a:extLst>
          </p:cNvPr>
          <p:cNvSpPr/>
          <p:nvPr/>
        </p:nvSpPr>
        <p:spPr>
          <a:xfrm>
            <a:off x="8491555" y="1842743"/>
            <a:ext cx="393106" cy="39310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D37210-E0AB-4BE3-8252-CC686744EEB7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8036103" y="3291618"/>
            <a:ext cx="224360" cy="4536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AE3FE7F-8370-44CD-BD60-0ABA78743389}"/>
              </a:ext>
            </a:extLst>
          </p:cNvPr>
          <p:cNvSpPr/>
          <p:nvPr/>
        </p:nvSpPr>
        <p:spPr>
          <a:xfrm rot="21121232">
            <a:off x="8105529" y="3743495"/>
            <a:ext cx="359817" cy="3598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E554F9C-E334-4338-8574-6C6482E40CF9}"/>
              </a:ext>
            </a:extLst>
          </p:cNvPr>
          <p:cNvSpPr/>
          <p:nvPr/>
        </p:nvSpPr>
        <p:spPr>
          <a:xfrm rot="2503086">
            <a:off x="8855969" y="3795614"/>
            <a:ext cx="359817" cy="3598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A13DE42-4D70-469D-A818-DA1C443C05E5}"/>
              </a:ext>
            </a:extLst>
          </p:cNvPr>
          <p:cNvCxnSpPr>
            <a:cxnSpLocks/>
            <a:stCxn id="58" idx="6"/>
            <a:endCxn id="74" idx="3"/>
          </p:cNvCxnSpPr>
          <p:nvPr/>
        </p:nvCxnSpPr>
        <p:spPr>
          <a:xfrm>
            <a:off x="8463604" y="3898429"/>
            <a:ext cx="392660" cy="87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D2B82E4-C022-40C4-88E9-EA8CB58E35FC}"/>
              </a:ext>
            </a:extLst>
          </p:cNvPr>
          <p:cNvCxnSpPr>
            <a:cxnSpLocks/>
            <a:stCxn id="74" idx="7"/>
            <a:endCxn id="54" idx="3"/>
          </p:cNvCxnSpPr>
          <p:nvPr/>
        </p:nvCxnSpPr>
        <p:spPr>
          <a:xfrm flipV="1">
            <a:off x="9215491" y="3682505"/>
            <a:ext cx="412183" cy="2827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AFAB28-5C77-4DB9-9A36-171BCAB55EDA}"/>
              </a:ext>
            </a:extLst>
          </p:cNvPr>
          <p:cNvSpPr txBox="1"/>
          <p:nvPr/>
        </p:nvSpPr>
        <p:spPr>
          <a:xfrm>
            <a:off x="804551" y="5003702"/>
            <a:ext cx="88436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dis[y] = dis[x] + d(x, y)   /  x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이미 </a:t>
            </a:r>
            <a:r>
              <a:rPr lang="ko-KR" altLang="en-US" sz="17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방문된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정점이므로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dis[y]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최단거리가 계산되어 있음</a:t>
            </a:r>
            <a:endPara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5DAC77-A1E4-40D1-ABFE-3C3ECFB25394}"/>
              </a:ext>
            </a:extLst>
          </p:cNvPr>
          <p:cNvSpPr txBox="1"/>
          <p:nvPr/>
        </p:nvSpPr>
        <p:spPr>
          <a:xfrm>
            <a:off x="804551" y="5482142"/>
            <a:ext cx="88436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y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먼저 </a:t>
            </a:r>
            <a:r>
              <a:rPr lang="ko-KR" altLang="en-US" sz="17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방문되었다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dis[u] </a:t>
            </a:r>
            <a:r>
              <a:rPr lang="ko-KR" altLang="en-US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≤ </a:t>
            </a:r>
            <a:r>
              <a:rPr lang="en-US" altLang="ko-KR" sz="1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dis[y]   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모순</a:t>
            </a:r>
          </a:p>
        </p:txBody>
      </p:sp>
    </p:spTree>
    <p:extLst>
      <p:ext uri="{BB962C8B-B14F-4D97-AF65-F5344CB8AC3E}">
        <p14:creationId xmlns:p14="http://schemas.microsoft.com/office/powerpoint/2010/main" val="19622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2" grpId="0"/>
      <p:bldP spid="43" grpId="0"/>
      <p:bldP spid="45" grpId="0"/>
      <p:bldP spid="9" grpId="0" animBg="1"/>
      <p:bldP spid="46" grpId="0"/>
      <p:bldP spid="48" grpId="0"/>
      <p:bldP spid="49" grpId="0" animBg="1"/>
      <p:bldP spid="50" grpId="0" animBg="1"/>
      <p:bldP spid="53" grpId="0" animBg="1"/>
      <p:bldP spid="54" grpId="0" animBg="1"/>
      <p:bldP spid="56" grpId="0" animBg="1"/>
      <p:bldP spid="58" grpId="0" animBg="1"/>
      <p:bldP spid="74" grpId="0" animBg="1"/>
      <p:bldP spid="88" grpId="0"/>
      <p:bldP spid="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A1F23-A359-4819-A4C8-E938BACD3621}"/>
              </a:ext>
            </a:extLst>
          </p:cNvPr>
          <p:cNvSpPr txBox="1"/>
          <p:nvPr/>
        </p:nvSpPr>
        <p:spPr>
          <a:xfrm>
            <a:off x="804551" y="2006770"/>
            <a:ext cx="558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복잡도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0B9D19-C1C7-4341-8544-3527B8CB2ED7}"/>
                  </a:ext>
                </a:extLst>
              </p:cNvPr>
              <p:cNvSpPr txBox="1"/>
              <p:nvPr/>
            </p:nvSpPr>
            <p:spPr>
              <a:xfrm>
                <a:off x="1009649" y="2686762"/>
                <a:ext cx="6596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아직 방문하지 않은 정점 중 거리가 가장 짧은 정점 찾기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𝑉</m:t>
                    </m:r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0B9D19-C1C7-4341-8544-3527B8CB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9" y="2686762"/>
                <a:ext cx="6596108" cy="400110"/>
              </a:xfrm>
              <a:prstGeom prst="rect">
                <a:avLst/>
              </a:prstGeom>
              <a:blipFill>
                <a:blip r:embed="rId2"/>
                <a:stretch>
                  <a:fillRect l="-1017" t="-7692" r="-185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E06770-7E01-49E3-AFE1-68E93B4DFBDD}"/>
                  </a:ext>
                </a:extLst>
              </p:cNvPr>
              <p:cNvSpPr txBox="1"/>
              <p:nvPr/>
            </p:nvSpPr>
            <p:spPr>
              <a:xfrm>
                <a:off x="1009649" y="3253697"/>
                <a:ext cx="3502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정점을 방문하는 횟수 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𝑉</m:t>
                    </m:r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E06770-7E01-49E3-AFE1-68E93B4D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9" y="3253697"/>
                <a:ext cx="3502530" cy="400110"/>
              </a:xfrm>
              <a:prstGeom prst="rect">
                <a:avLst/>
              </a:prstGeom>
              <a:blipFill>
                <a:blip r:embed="rId3"/>
                <a:stretch>
                  <a:fillRect l="-1916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1619EA-3296-47D1-A0DD-67C435C6D9EA}"/>
                  </a:ext>
                </a:extLst>
              </p:cNvPr>
              <p:cNvSpPr txBox="1"/>
              <p:nvPr/>
            </p:nvSpPr>
            <p:spPr>
              <a:xfrm>
                <a:off x="1009649" y="3825385"/>
                <a:ext cx="22377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Total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1619EA-3296-47D1-A0DD-67C435C6D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9" y="3825385"/>
                <a:ext cx="2237753" cy="400110"/>
              </a:xfrm>
              <a:prstGeom prst="rect">
                <a:avLst/>
              </a:prstGeom>
              <a:blipFill>
                <a:blip r:embed="rId4"/>
                <a:stretch>
                  <a:fillRect l="-2997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0C2B041-A798-4DB6-B6BF-DFAE602DCE66}"/>
              </a:ext>
            </a:extLst>
          </p:cNvPr>
          <p:cNvSpPr txBox="1"/>
          <p:nvPr/>
        </p:nvSpPr>
        <p:spPr>
          <a:xfrm>
            <a:off x="3291376" y="3820632"/>
            <a:ext cx="86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Slow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58283-B4F7-4BD6-A83C-66B0BCA453CA}"/>
              </a:ext>
            </a:extLst>
          </p:cNvPr>
          <p:cNvSpPr txBox="1"/>
          <p:nvPr/>
        </p:nvSpPr>
        <p:spPr>
          <a:xfrm>
            <a:off x="1009649" y="4698303"/>
            <a:ext cx="314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거리가 가장 짧은 정점 찾기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48BDC-A004-4B8E-BB55-1357BAFC2E5E}"/>
              </a:ext>
            </a:extLst>
          </p:cNvPr>
          <p:cNvSpPr txBox="1"/>
          <p:nvPr/>
        </p:nvSpPr>
        <p:spPr>
          <a:xfrm>
            <a:off x="4037085" y="4698303"/>
            <a:ext cx="43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→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logV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3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A1F23-A359-4819-A4C8-E938BACD3621}"/>
              </a:ext>
            </a:extLst>
          </p:cNvPr>
          <p:cNvSpPr txBox="1"/>
          <p:nvPr/>
        </p:nvSpPr>
        <p:spPr>
          <a:xfrm>
            <a:off x="804551" y="2006770"/>
            <a:ext cx="558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복잡도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0B9D19-C1C7-4341-8544-3527B8CB2ED7}"/>
              </a:ext>
            </a:extLst>
          </p:cNvPr>
          <p:cNvSpPr txBox="1"/>
          <p:nvPr/>
        </p:nvSpPr>
        <p:spPr>
          <a:xfrm>
            <a:off x="1009649" y="2686762"/>
            <a:ext cx="659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각 정점은 한 번씩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방문되고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인접한 간선들을 모두 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E0BD5-8E7C-4B2B-B4EC-BDD423E7EA87}"/>
              </a:ext>
            </a:extLst>
          </p:cNvPr>
          <p:cNvSpPr txBox="1"/>
          <p:nvPr/>
        </p:nvSpPr>
        <p:spPr>
          <a:xfrm>
            <a:off x="1009649" y="3356916"/>
            <a:ext cx="659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간선을 한 번씩 체크함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양방향 간선인 경우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O(|E|)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AAF4C-9513-4AA6-9C0F-F4947707A648}"/>
              </a:ext>
            </a:extLst>
          </p:cNvPr>
          <p:cNvSpPr txBox="1"/>
          <p:nvPr/>
        </p:nvSpPr>
        <p:spPr>
          <a:xfrm>
            <a:off x="1009649" y="4027070"/>
            <a:ext cx="659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Priority_queue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보관되는 원소의 최대 개수 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O(|E|)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BBA40-8C4A-4D8D-A2D2-7C91E990B8D2}"/>
              </a:ext>
            </a:extLst>
          </p:cNvPr>
          <p:cNvSpPr txBox="1"/>
          <p:nvPr/>
        </p:nvSpPr>
        <p:spPr>
          <a:xfrm>
            <a:off x="1180564" y="4807939"/>
            <a:ext cx="659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O(|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E|log|E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O(|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E|log|V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|)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표 35">
            <a:extLst>
              <a:ext uri="{FF2B5EF4-FFF2-40B4-BE49-F238E27FC236}">
                <a16:creationId xmlns:a16="http://schemas.microsoft.com/office/drawing/2014/main" id="{37129150-8AD5-43A2-AF32-3C299E2BD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41284"/>
              </p:ext>
            </p:extLst>
          </p:nvPr>
        </p:nvGraphicFramePr>
        <p:xfrm>
          <a:off x="479126" y="2856585"/>
          <a:ext cx="5803160" cy="477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316">
                  <a:extLst>
                    <a:ext uri="{9D8B030D-6E8A-4147-A177-3AD203B41FA5}">
                      <a16:colId xmlns:a16="http://schemas.microsoft.com/office/drawing/2014/main" val="80335745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1211096115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514855249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957860136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3151679745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4258488907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3281947558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872060637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1055611437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351863288"/>
                    </a:ext>
                  </a:extLst>
                </a:gridCol>
              </a:tblGrid>
              <a:tr h="47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20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17630" marR="117630" marT="58815" marB="58815" anchor="ctr"/>
                </a:tc>
                <a:extLst>
                  <a:ext uri="{0D108BD9-81ED-4DB2-BD59-A6C34878D82A}">
                    <a16:rowId xmlns:a16="http://schemas.microsoft.com/office/drawing/2014/main" val="13827832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8834729" y="1612454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7540177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10252834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6669155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8472817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9343839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11142034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6131242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7210696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7976416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7825597" y="2099696"/>
            <a:ext cx="1092730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9321971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6954575" y="3129544"/>
            <a:ext cx="669200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8027419" y="3129544"/>
            <a:ext cx="73081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9629259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10740076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6416662" y="4152760"/>
            <a:ext cx="336091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7156397" y="4152760"/>
            <a:ext cx="339719" cy="59546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8261836" y="4152761"/>
            <a:ext cx="294579" cy="5901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92E99-23AE-4628-A8D4-9BB4A1BF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2" y="1524809"/>
            <a:ext cx="4636804" cy="4621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795C8D-6A2F-442E-9EC6-0B558D71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54" y="1524809"/>
            <a:ext cx="4223698" cy="4112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F807D0-D806-4DB5-8A06-8E5A90FE99CE}"/>
              </a:ext>
            </a:extLst>
          </p:cNvPr>
          <p:cNvSpPr txBox="1"/>
          <p:nvPr/>
        </p:nvSpPr>
        <p:spPr>
          <a:xfrm>
            <a:off x="9145245" y="5735088"/>
            <a:ext cx="18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C++ auto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3077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795C8D-6A2F-442E-9EC6-0B558D71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99" y="2045527"/>
            <a:ext cx="3981049" cy="38767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F9668-06EA-493D-A18B-B8872671EE1A}"/>
              </a:ext>
            </a:extLst>
          </p:cNvPr>
          <p:cNvSpPr txBox="1"/>
          <p:nvPr/>
        </p:nvSpPr>
        <p:spPr>
          <a:xfrm>
            <a:off x="812257" y="2045527"/>
            <a:ext cx="1913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주의할 점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89A64-3D42-477D-9383-612409E1EF79}"/>
              </a:ext>
            </a:extLst>
          </p:cNvPr>
          <p:cNvSpPr txBox="1"/>
          <p:nvPr/>
        </p:nvSpPr>
        <p:spPr>
          <a:xfrm>
            <a:off x="1009649" y="2686762"/>
            <a:ext cx="478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음의 가중치를 갖는 간선이 존재하면 안된다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F64D1-2A23-403B-A0FC-BA1F86F3F6AF}"/>
              </a:ext>
            </a:extLst>
          </p:cNvPr>
          <p:cNvSpPr txBox="1"/>
          <p:nvPr/>
        </p:nvSpPr>
        <p:spPr>
          <a:xfrm>
            <a:off x="1009649" y="3327997"/>
            <a:ext cx="478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최장거리를 구하는 문제에는 사용할 수 없다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FE00A-EB02-4AB4-9EF0-45A5CBD89D8C}"/>
              </a:ext>
            </a:extLst>
          </p:cNvPr>
          <p:cNvSpPr txBox="1"/>
          <p:nvPr/>
        </p:nvSpPr>
        <p:spPr>
          <a:xfrm>
            <a:off x="4197984" y="3771129"/>
            <a:ext cx="2193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[BOJ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22358]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스키장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8D267-7FD4-400D-BDEB-C2CDFEADA1C7}"/>
              </a:ext>
            </a:extLst>
          </p:cNvPr>
          <p:cNvSpPr txBox="1"/>
          <p:nvPr/>
        </p:nvSpPr>
        <p:spPr>
          <a:xfrm>
            <a:off x="1009649" y="4357187"/>
            <a:ext cx="478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잘못된 코드 구현 조심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7DE774-BC83-4675-9D49-00775066F042}"/>
              </a:ext>
            </a:extLst>
          </p:cNvPr>
          <p:cNvCxnSpPr>
            <a:cxnSpLocks/>
          </p:cNvCxnSpPr>
          <p:nvPr/>
        </p:nvCxnSpPr>
        <p:spPr>
          <a:xfrm>
            <a:off x="7545938" y="4272896"/>
            <a:ext cx="2709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A7E15D-A177-43E4-8B53-796E918C394B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1504]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특정한 최단 경로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652F2D-960B-4A65-9097-749E26E1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" y="1664785"/>
            <a:ext cx="10365671" cy="34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12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701989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DD6A7-9F9E-4BF3-8239-7416AD8C1E69}"/>
              </a:ext>
            </a:extLst>
          </p:cNvPr>
          <p:cNvSpPr txBox="1"/>
          <p:nvPr/>
        </p:nvSpPr>
        <p:spPr>
          <a:xfrm>
            <a:off x="732863" y="752888"/>
            <a:ext cx="478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1504]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특정한 최단 경로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7ECA8-330C-45B2-8EED-01507BD14744}"/>
              </a:ext>
            </a:extLst>
          </p:cNvPr>
          <p:cNvSpPr txBox="1"/>
          <p:nvPr/>
        </p:nvSpPr>
        <p:spPr>
          <a:xfrm>
            <a:off x="1009649" y="2165469"/>
            <a:ext cx="5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정점에서 출발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정점으로 가는 최단거리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4DB28-7713-4A1C-8962-C4E4E5B2FF6D}"/>
              </a:ext>
            </a:extLst>
          </p:cNvPr>
          <p:cNvSpPr txBox="1"/>
          <p:nvPr/>
        </p:nvSpPr>
        <p:spPr>
          <a:xfrm>
            <a:off x="1009649" y="2834352"/>
            <a:ext cx="5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정점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(v1,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v2)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반드시 거쳐가야 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23892-C3BE-44AC-B9AA-8D336BFC7184}"/>
              </a:ext>
            </a:extLst>
          </p:cNvPr>
          <p:cNvSpPr txBox="1"/>
          <p:nvPr/>
        </p:nvSpPr>
        <p:spPr>
          <a:xfrm>
            <a:off x="1009649" y="3501106"/>
            <a:ext cx="5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v1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v2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v2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v1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EDD50-AEF5-455F-A7CB-BD81CE5B5982}"/>
              </a:ext>
            </a:extLst>
          </p:cNvPr>
          <p:cNvSpPr txBox="1"/>
          <p:nvPr/>
        </p:nvSpPr>
        <p:spPr>
          <a:xfrm>
            <a:off x="1009649" y="4198664"/>
            <a:ext cx="586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정점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v1, v2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각각 </a:t>
            </a:r>
            <a:r>
              <a:rPr lang="ko-KR" altLang="en-US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 수행</a:t>
            </a:r>
          </a:p>
        </p:txBody>
      </p:sp>
    </p:spTree>
    <p:extLst>
      <p:ext uri="{BB962C8B-B14F-4D97-AF65-F5344CB8AC3E}">
        <p14:creationId xmlns:p14="http://schemas.microsoft.com/office/powerpoint/2010/main" val="1150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B5B84-642E-4200-86B8-F57A055D4859}"/>
              </a:ext>
            </a:extLst>
          </p:cNvPr>
          <p:cNvSpPr txBox="1"/>
          <p:nvPr/>
        </p:nvSpPr>
        <p:spPr>
          <a:xfrm>
            <a:off x="106952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필수문제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661E-F591-47F4-ABF8-E0F238541EE2}"/>
              </a:ext>
            </a:extLst>
          </p:cNvPr>
          <p:cNvSpPr txBox="1"/>
          <p:nvPr/>
        </p:nvSpPr>
        <p:spPr>
          <a:xfrm>
            <a:off x="6769761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09765-6B59-404E-B868-59D5D0A35A02}"/>
              </a:ext>
            </a:extLst>
          </p:cNvPr>
          <p:cNvSpPr txBox="1"/>
          <p:nvPr/>
        </p:nvSpPr>
        <p:spPr>
          <a:xfrm>
            <a:off x="1069524" y="2617974"/>
            <a:ext cx="337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1655]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가운데를 말해요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14ABF-0717-4B4A-B8C5-636ED354A921}"/>
              </a:ext>
            </a:extLst>
          </p:cNvPr>
          <p:cNvSpPr txBox="1"/>
          <p:nvPr/>
        </p:nvSpPr>
        <p:spPr>
          <a:xfrm>
            <a:off x="1069524" y="3185709"/>
            <a:ext cx="337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17396]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A0C7A-6C69-45A8-91C2-5A6B38237ED4}"/>
              </a:ext>
            </a:extLst>
          </p:cNvPr>
          <p:cNvSpPr txBox="1"/>
          <p:nvPr/>
        </p:nvSpPr>
        <p:spPr>
          <a:xfrm>
            <a:off x="1069524" y="3753444"/>
            <a:ext cx="382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1504]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특정한 최단 경로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42049-FB3A-464A-82D6-783CF06C10A4}"/>
              </a:ext>
            </a:extLst>
          </p:cNvPr>
          <p:cNvSpPr txBox="1"/>
          <p:nvPr/>
        </p:nvSpPr>
        <p:spPr>
          <a:xfrm>
            <a:off x="1069524" y="4321179"/>
            <a:ext cx="382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7662]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이중 우선순위 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86FE6-3E6C-453D-8622-82FDD6EA815B}"/>
              </a:ext>
            </a:extLst>
          </p:cNvPr>
          <p:cNvSpPr txBox="1"/>
          <p:nvPr/>
        </p:nvSpPr>
        <p:spPr>
          <a:xfrm>
            <a:off x="6769761" y="2617974"/>
            <a:ext cx="337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16211]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백채원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A6B2-EB5C-4F64-849D-F5D8577630A1}"/>
              </a:ext>
            </a:extLst>
          </p:cNvPr>
          <p:cNvSpPr txBox="1"/>
          <p:nvPr/>
        </p:nvSpPr>
        <p:spPr>
          <a:xfrm>
            <a:off x="6769761" y="3141155"/>
            <a:ext cx="337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2423]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전구를 켜라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E1918-F7F5-474E-95E3-58E81E16B010}"/>
              </a:ext>
            </a:extLst>
          </p:cNvPr>
          <p:cNvSpPr txBox="1"/>
          <p:nvPr/>
        </p:nvSpPr>
        <p:spPr>
          <a:xfrm>
            <a:off x="6769761" y="3664336"/>
            <a:ext cx="435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17833]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홍익대학교 지하캠퍼스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C29D6-4B2C-482E-8F48-B1568232B22E}"/>
              </a:ext>
            </a:extLst>
          </p:cNvPr>
          <p:cNvSpPr txBox="1"/>
          <p:nvPr/>
        </p:nvSpPr>
        <p:spPr>
          <a:xfrm>
            <a:off x="1069524" y="4888914"/>
            <a:ext cx="382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19640]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화장실의 규칙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05760-5061-4072-A929-9A10A028181C}"/>
              </a:ext>
            </a:extLst>
          </p:cNvPr>
          <p:cNvSpPr txBox="1"/>
          <p:nvPr/>
        </p:nvSpPr>
        <p:spPr>
          <a:xfrm>
            <a:off x="6769761" y="4187517"/>
            <a:ext cx="435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20183]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골목 대장 호석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효율성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39650A-4413-461F-90D5-7BE05CC438A2}"/>
              </a:ext>
            </a:extLst>
          </p:cNvPr>
          <p:cNvSpPr txBox="1"/>
          <p:nvPr/>
        </p:nvSpPr>
        <p:spPr>
          <a:xfrm>
            <a:off x="1069523" y="5460587"/>
            <a:ext cx="472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18223]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민준이와 마산 그리고 건우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1FA32-E8C4-49F4-9BBC-402EE1D4EDFF}"/>
              </a:ext>
            </a:extLst>
          </p:cNvPr>
          <p:cNvSpPr txBox="1"/>
          <p:nvPr/>
        </p:nvSpPr>
        <p:spPr>
          <a:xfrm>
            <a:off x="6769761" y="4707767"/>
            <a:ext cx="435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16118]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달빛 여우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7EF63-4550-4584-8D86-AA29C3AA2105}"/>
              </a:ext>
            </a:extLst>
          </p:cNvPr>
          <p:cNvSpPr txBox="1"/>
          <p:nvPr/>
        </p:nvSpPr>
        <p:spPr>
          <a:xfrm>
            <a:off x="6769761" y="5234821"/>
            <a:ext cx="435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2075]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큰 수 </a:t>
            </a:r>
          </a:p>
        </p:txBody>
      </p:sp>
    </p:spTree>
    <p:extLst>
      <p:ext uri="{BB962C8B-B14F-4D97-AF65-F5344CB8AC3E}">
        <p14:creationId xmlns:p14="http://schemas.microsoft.com/office/powerpoint/2010/main" val="78185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7472094" y="1612454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6480892" y="2099696"/>
            <a:ext cx="1074800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959336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6899201" y="4152761"/>
            <a:ext cx="294579" cy="5901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원소 삽입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15E2D21-AC0C-4FDE-A624-BAF50D3DB87F}"/>
              </a:ext>
            </a:extLst>
          </p:cNvPr>
          <p:cNvSpPr/>
          <p:nvPr/>
        </p:nvSpPr>
        <p:spPr>
          <a:xfrm>
            <a:off x="3316928" y="2785817"/>
            <a:ext cx="570840" cy="570840"/>
          </a:xfrm>
          <a:prstGeom prst="ellipse">
            <a:avLst/>
          </a:prstGeom>
          <a:solidFill>
            <a:srgbClr val="CCFFFF"/>
          </a:solidFill>
          <a:ln>
            <a:solidFill>
              <a:srgbClr val="01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85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7472094" y="1612454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336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927835-5A8C-418B-AA1E-EC7E958957C3}"/>
              </a:ext>
            </a:extLst>
          </p:cNvPr>
          <p:cNvSpPr/>
          <p:nvPr/>
        </p:nvSpPr>
        <p:spPr>
          <a:xfrm>
            <a:off x="7110182" y="366551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6480892" y="2099696"/>
            <a:ext cx="1074800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959336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381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6682714" y="3129544"/>
            <a:ext cx="712888" cy="53597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0602"/>
            <a:ext cx="336091" cy="59234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0602"/>
            <a:ext cx="339719" cy="59761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6899201" y="4152761"/>
            <a:ext cx="294579" cy="5901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D08E16-9109-494E-BEA3-47C2917D2CB6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원소 삽입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15E2D21-AC0C-4FDE-A624-BAF50D3DB87F}"/>
              </a:ext>
            </a:extLst>
          </p:cNvPr>
          <p:cNvSpPr/>
          <p:nvPr/>
        </p:nvSpPr>
        <p:spPr>
          <a:xfrm>
            <a:off x="7555692" y="4751893"/>
            <a:ext cx="570840" cy="570840"/>
          </a:xfrm>
          <a:prstGeom prst="ellipse">
            <a:avLst/>
          </a:prstGeom>
          <a:solidFill>
            <a:srgbClr val="CCFFFF"/>
          </a:solidFill>
          <a:ln>
            <a:solidFill>
              <a:srgbClr val="01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3917FA-4E0B-4C8C-B020-9591B813DBBA}"/>
              </a:ext>
            </a:extLst>
          </p:cNvPr>
          <p:cNvCxnSpPr>
            <a:cxnSpLocks/>
            <a:stCxn id="31" idx="0"/>
            <a:endCxn id="15" idx="5"/>
          </p:cNvCxnSpPr>
          <p:nvPr/>
        </p:nvCxnSpPr>
        <p:spPr>
          <a:xfrm flipH="1" flipV="1">
            <a:off x="7597424" y="4152761"/>
            <a:ext cx="243688" cy="59913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182036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45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 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8192A-DCD5-4C4B-B02F-FBEDAD3B38DB}"/>
              </a:ext>
            </a:extLst>
          </p:cNvPr>
          <p:cNvSpPr txBox="1"/>
          <p:nvPr/>
        </p:nvSpPr>
        <p:spPr>
          <a:xfrm>
            <a:off x="857250" y="2091809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힙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(Max Heap)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C077BB-80AD-4835-BD8B-067C3C41874B}"/>
              </a:ext>
            </a:extLst>
          </p:cNvPr>
          <p:cNvSpPr/>
          <p:nvPr/>
        </p:nvSpPr>
        <p:spPr>
          <a:xfrm>
            <a:off x="7472094" y="1612454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7E70D9-5141-445A-999C-EEAEE7C5F581}"/>
              </a:ext>
            </a:extLst>
          </p:cNvPr>
          <p:cNvSpPr/>
          <p:nvPr/>
        </p:nvSpPr>
        <p:spPr>
          <a:xfrm>
            <a:off x="6195472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89494-D03C-4692-90DF-19C58050DCA8}"/>
              </a:ext>
            </a:extLst>
          </p:cNvPr>
          <p:cNvSpPr/>
          <p:nvPr/>
        </p:nvSpPr>
        <p:spPr>
          <a:xfrm>
            <a:off x="8890199" y="2642302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1D5C8-3A13-4D9A-AC10-D239EE24BBE8}"/>
              </a:ext>
            </a:extLst>
          </p:cNvPr>
          <p:cNvSpPr/>
          <p:nvPr/>
        </p:nvSpPr>
        <p:spPr>
          <a:xfrm>
            <a:off x="5306520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7191DE-2413-44D1-B782-FB40428B08D9}"/>
              </a:ext>
            </a:extLst>
          </p:cNvPr>
          <p:cNvSpPr/>
          <p:nvPr/>
        </p:nvSpPr>
        <p:spPr>
          <a:xfrm>
            <a:off x="7981204" y="3665518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55FBDD-1981-4146-A2A3-8B481CA9ED02}"/>
              </a:ext>
            </a:extLst>
          </p:cNvPr>
          <p:cNvSpPr/>
          <p:nvPr/>
        </p:nvSpPr>
        <p:spPr>
          <a:xfrm>
            <a:off x="9779399" y="3654395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B7FE2-D9D2-4DB5-A9E1-C10B45E6109A}"/>
              </a:ext>
            </a:extLst>
          </p:cNvPr>
          <p:cNvSpPr/>
          <p:nvPr/>
        </p:nvSpPr>
        <p:spPr>
          <a:xfrm>
            <a:off x="4768607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54B190-3ACC-4495-B5C7-91602889F9AB}"/>
              </a:ext>
            </a:extLst>
          </p:cNvPr>
          <p:cNvSpPr/>
          <p:nvPr/>
        </p:nvSpPr>
        <p:spPr>
          <a:xfrm>
            <a:off x="5848061" y="4748220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60C7C-D01E-4A1D-B62A-AA85ED061E47}"/>
              </a:ext>
            </a:extLst>
          </p:cNvPr>
          <p:cNvSpPr/>
          <p:nvPr/>
        </p:nvSpPr>
        <p:spPr>
          <a:xfrm>
            <a:off x="6613781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2DB20D-87AF-4340-93F7-6902C1997E85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6480892" y="2099696"/>
            <a:ext cx="1074800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377B76-1806-4101-BA23-D9C054AA3A9E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959336" y="2099696"/>
            <a:ext cx="1216283" cy="54260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8368F-1F35-4352-AAE4-568C0A3048DF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5591940" y="3129544"/>
            <a:ext cx="687130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695A3C-EA4B-432B-B725-387B7FAED4D7}"/>
              </a:ext>
            </a:extLst>
          </p:cNvPr>
          <p:cNvCxnSpPr>
            <a:cxnSpLocks/>
            <a:stCxn id="34" idx="0"/>
            <a:endCxn id="12" idx="5"/>
          </p:cNvCxnSpPr>
          <p:nvPr/>
        </p:nvCxnSpPr>
        <p:spPr>
          <a:xfrm flipH="1" flipV="1">
            <a:off x="6682714" y="3129544"/>
            <a:ext cx="711111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40F8-ED44-4431-B919-7C81E7784E47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8266624" y="3129544"/>
            <a:ext cx="707173" cy="53597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3F765A-2E47-4F76-95A1-2D13E1977373}"/>
              </a:ext>
            </a:extLst>
          </p:cNvPr>
          <p:cNvCxnSpPr>
            <a:cxnSpLocks/>
            <a:stCxn id="17" idx="0"/>
            <a:endCxn id="13" idx="5"/>
          </p:cNvCxnSpPr>
          <p:nvPr/>
        </p:nvCxnSpPr>
        <p:spPr>
          <a:xfrm flipH="1" flipV="1">
            <a:off x="9377441" y="3129544"/>
            <a:ext cx="687378" cy="524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F588FE-20C1-4A87-AC84-57576268EDF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5054027" y="4152760"/>
            <a:ext cx="336091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0D5D0E-40B4-4057-B563-8E96C121A57F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5793762" y="4152760"/>
            <a:ext cx="339719" cy="59546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7566D-A07A-46CA-B748-D704FA29ADDC}"/>
              </a:ext>
            </a:extLst>
          </p:cNvPr>
          <p:cNvCxnSpPr>
            <a:cxnSpLocks/>
            <a:stCxn id="20" idx="0"/>
            <a:endCxn id="34" idx="3"/>
          </p:cNvCxnSpPr>
          <p:nvPr/>
        </p:nvCxnSpPr>
        <p:spPr>
          <a:xfrm flipV="1">
            <a:off x="6899201" y="4152760"/>
            <a:ext cx="292802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3917FA-4E0B-4C8C-B020-9591B813DBBA}"/>
              </a:ext>
            </a:extLst>
          </p:cNvPr>
          <p:cNvCxnSpPr>
            <a:cxnSpLocks/>
            <a:stCxn id="33" idx="0"/>
            <a:endCxn id="34" idx="5"/>
          </p:cNvCxnSpPr>
          <p:nvPr/>
        </p:nvCxnSpPr>
        <p:spPr>
          <a:xfrm flipH="1" flipV="1">
            <a:off x="7595647" y="4152760"/>
            <a:ext cx="245465" cy="59018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BBC5090-FE09-4CD3-84DA-5CC2806496F8}"/>
              </a:ext>
            </a:extLst>
          </p:cNvPr>
          <p:cNvSpPr/>
          <p:nvPr/>
        </p:nvSpPr>
        <p:spPr>
          <a:xfrm>
            <a:off x="7555692" y="4742949"/>
            <a:ext cx="570840" cy="570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D8E7FC-C58A-49D1-BD14-F27A0A049DCB}"/>
              </a:ext>
            </a:extLst>
          </p:cNvPr>
          <p:cNvSpPr/>
          <p:nvPr/>
        </p:nvSpPr>
        <p:spPr>
          <a:xfrm>
            <a:off x="7108405" y="3665518"/>
            <a:ext cx="570840" cy="570840"/>
          </a:xfrm>
          <a:prstGeom prst="ellipse">
            <a:avLst/>
          </a:prstGeom>
          <a:solidFill>
            <a:srgbClr val="CCFFFF"/>
          </a:solidFill>
          <a:ln>
            <a:solidFill>
              <a:srgbClr val="01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ko-KR" altLang="en-US" sz="16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8574987-73A5-4633-B060-83DE8AA63EC2}"/>
              </a:ext>
            </a:extLst>
          </p:cNvPr>
          <p:cNvCxnSpPr>
            <a:cxnSpLocks/>
          </p:cNvCxnSpPr>
          <p:nvPr/>
        </p:nvCxnSpPr>
        <p:spPr>
          <a:xfrm>
            <a:off x="7431705" y="4278756"/>
            <a:ext cx="233209" cy="499742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1E0D91-25B3-4E51-A260-1A3471CFDD87}"/>
              </a:ext>
            </a:extLst>
          </p:cNvPr>
          <p:cNvSpPr txBox="1"/>
          <p:nvPr/>
        </p:nvSpPr>
        <p:spPr>
          <a:xfrm>
            <a:off x="857250" y="2871182"/>
            <a:ext cx="31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원소 삽입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84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2C5C259B9BC84A9D6F6055B197A833" ma:contentTypeVersion="0" ma:contentTypeDescription="새 문서를 만듭니다." ma:contentTypeScope="" ma:versionID="3afa2904cdba82a08df52f506887e6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c267aaf03eeeef3f865088e62563b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4D6C65-545A-41D6-84C7-E7BFD3709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567CB-BCDF-42EC-9E5E-B5CBFC6A7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3C8F49-8BDD-40BE-93C5-F07B539E0BE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2863</Words>
  <Application>Microsoft Office PowerPoint</Application>
  <PresentationFormat>와이드스크린</PresentationFormat>
  <Paragraphs>1148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Cambria Math</vt:lpstr>
      <vt:lpstr>나눔스퀘어_ac Bold</vt:lpstr>
      <vt:lpstr>맑은 고딕</vt:lpstr>
      <vt:lpstr>Arial</vt:lpstr>
      <vt:lpstr>Wingdings</vt:lpstr>
      <vt:lpstr>위메프 SemiBold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252</cp:revision>
  <dcterms:created xsi:type="dcterms:W3CDTF">2021-06-20T23:40:31Z</dcterms:created>
  <dcterms:modified xsi:type="dcterms:W3CDTF">2021-08-17T00:49:00Z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0x010100762C5C259B9BC84A9D6F6055B197A833</vt:lpwstr>
  </property>
</Properties>
</file>