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49"/>
  </p:notesMasterIdLst>
  <p:sldIdLst>
    <p:sldId id="256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6" r:id="rId15"/>
    <p:sldId id="293" r:id="rId16"/>
    <p:sldId id="297" r:id="rId17"/>
    <p:sldId id="294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9" r:id="rId29"/>
    <p:sldId id="313" r:id="rId30"/>
    <p:sldId id="314" r:id="rId31"/>
    <p:sldId id="310" r:id="rId32"/>
    <p:sldId id="315" r:id="rId33"/>
    <p:sldId id="316" r:id="rId34"/>
    <p:sldId id="317" r:id="rId35"/>
    <p:sldId id="318" r:id="rId36"/>
    <p:sldId id="319" r:id="rId37"/>
    <p:sldId id="320" r:id="rId38"/>
    <p:sldId id="324" r:id="rId39"/>
    <p:sldId id="322" r:id="rId40"/>
    <p:sldId id="323" r:id="rId41"/>
    <p:sldId id="325" r:id="rId42"/>
    <p:sldId id="326" r:id="rId43"/>
    <p:sldId id="327" r:id="rId44"/>
    <p:sldId id="328" r:id="rId45"/>
    <p:sldId id="329" r:id="rId46"/>
    <p:sldId id="330" r:id="rId47"/>
    <p:sldId id="284" r:id="rId48"/>
  </p:sldIdLst>
  <p:sldSz cx="12192000" cy="6858000"/>
  <p:notesSz cx="6858000" cy="9144000"/>
  <p:embeddedFontLst>
    <p:embeddedFont>
      <p:font typeface="위메프 SemiBold" panose="020B0600000101010101" charset="-127"/>
      <p:bold r:id="rId50"/>
    </p:embeddedFont>
    <p:embeddedFont>
      <p:font typeface="Cambria Math" panose="02040503050406030204" pitchFamily="18" charset="0"/>
      <p:regular r:id="rId51"/>
    </p:embeddedFont>
    <p:embeddedFont>
      <p:font typeface="나눔스퀘어_ac Bold" panose="020B0600000101010101" pitchFamily="50" charset="-127"/>
      <p:bold r:id="rId52"/>
    </p:embeddedFont>
    <p:embeddedFont>
      <p:font typeface="나눔스퀘어_ac ExtraBold" panose="020B0600000101010101" pitchFamily="50" charset="-127"/>
      <p:bold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A50021"/>
    <a:srgbClr val="CC9900"/>
    <a:srgbClr val="FFFF99"/>
    <a:srgbClr val="FFCCFF"/>
    <a:srgbClr val="FF99FF"/>
    <a:srgbClr val="FFFFFF"/>
    <a:srgbClr val="FF00FF"/>
    <a:srgbClr val="159D4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2DF9C-6084-4E83-9894-C80E2B778DB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B37FB-1470-4A47-BAD0-CD2966430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B228-EB1B-420C-9E45-B5FB9ED3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C1EBE6-398B-4ED4-9F1E-6DE1B8F35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E9216-AFD8-4A97-98C2-5EC57E66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2-7547-4E77-AA1E-20176C3693A5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61324-8C43-4051-B8AF-E822E2AE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EC9CC-373D-4A01-9409-C71ED4DD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2F40A-C747-4ABD-B57A-6361176C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ED6A3-7C5C-4468-A724-9BE785B7E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B99E0-2567-4500-BB28-12A4D2F6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E3A-AECD-4EE7-8088-C5C177DD7E5D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5C9B4-F2D2-433E-8B0F-08CBD911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E1165-C400-44CF-B14D-4560377E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1170B-F1DC-4CFE-AEEF-678825F49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ED3CA-C2DC-455F-9AA1-E641DB6A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DF864-9D81-4016-9BC8-C1C0E413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EB9C-156B-4B2A-BC8B-6DEE6866E318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CC1E9-9A74-41D1-B954-9EAC457A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E2CDC-7A0F-42E8-A1FB-434DC4A5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0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9F2B5-850A-4F48-822E-2082515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F69CA-8D2A-40EB-A842-31382546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552B-5698-440E-BEAB-8BFA50E5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B453-B902-45AC-AEF4-CF9731C611F3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D9016-CE54-4B1F-A3DF-42E66096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F5792-473B-49FA-9129-1B1E68D7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B7EE0-0E5B-4312-B47D-04E6AA0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E4648-17C9-4C8B-8418-AE234142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E0FF2-D455-4944-82A9-B6FF1320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907-7E87-4611-87DD-F6EA3D85BC29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F0262-878B-46D1-BEEA-E59DD3D9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74E80-E2A1-4127-BC3C-9B42A6EE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7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11485-EC98-4EF1-8380-0C75DDF8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5644C-0D84-48AE-9F67-FF7E8DF0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C5479-DC42-4659-9522-777F38FD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9D194-8D3E-4C89-9110-D7E810BF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6C2-24E5-4917-854E-08818BD84CD5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0E91E-A475-4A28-A9F1-BDF4CB57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8985-AB66-4FEF-87BD-48B195A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9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94A7-D321-4706-B2BF-8A5E210F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BE5C7-D417-47FD-8C64-6B426DF5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8CFB1-977C-4459-B1DE-39F6A8C6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1854B-9048-41C9-9AAE-3B4F9DF0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13E41E-4A37-46F9-A4C5-31A42B5AE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B9C24-CC8B-4939-9942-BD48F572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7897-646A-4E2F-97DA-D9B4528E8566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B9C569-2529-4FBD-BB9E-B3F548E2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AE79D-8133-484A-B6D0-62E1EE61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DFD6-DE84-4682-A0D5-AF6569C3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E0BB1-A3EA-4443-BE03-E3D16FEB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80D-CF91-4679-9743-62E92AA06183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6027AD-589E-42A9-8487-1F80B6D0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35EF9-902C-4FC1-B466-7A731CB3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262257-6F74-4359-80CA-BDB9D57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A9CA-B5DE-42A4-B77F-DC93A897BC43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7DC70-4CB7-4EC1-A5A4-089B60A8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CC591A-5E1A-4591-8512-9EB1E210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8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2961B-2971-413B-A13A-D84163F1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19E96-6475-4CEA-9B60-28AEFD91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1977-3488-48B0-A761-DE60C8F0A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139C-DFE4-4065-B300-C4C775A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9275-00DC-4245-BC26-DAA5BBE7F2FF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AB581-16F7-40DC-9B76-10EAC24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50DF0-4391-481A-8036-E8AE8565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6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5DAC-1B97-4A4B-86FF-A89CE2A6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85AF60-5C97-49F2-978A-BD4F2B2B2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7A481-03AA-4A58-A72C-4F66FFB9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7DF6A-F227-49FF-ACC4-13F884B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1EE-3537-469F-8453-BEBAFBB69830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BFF88-F69B-40EF-85B8-C66630EF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4B81D-4342-4730-8BB0-507F32EF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AF719-EDB6-44D0-9514-6A634247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51F41-2729-4C74-9E24-5032D0D7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1F299-E8D2-4969-B92A-D41E4A048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6A12-5737-4B5D-8299-59338D3C4D0E}" type="datetime1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07C20-E1E6-4A6A-A8A2-FA5675246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A6091-355F-46C0-8B1B-1AA408D4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cmicpc.net/problem/115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cmicpc.net/problem/9012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078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078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cmicpc.net/problem/18115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2A2581-973F-4C16-B39F-9688AFEE9021}"/>
              </a:ext>
            </a:extLst>
          </p:cNvPr>
          <p:cNvCxnSpPr>
            <a:cxnSpLocks/>
          </p:cNvCxnSpPr>
          <p:nvPr/>
        </p:nvCxnSpPr>
        <p:spPr>
          <a:xfrm>
            <a:off x="2156012" y="2286001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FDDB71-E2F6-42AB-9255-D03C5E146F9C}"/>
              </a:ext>
            </a:extLst>
          </p:cNvPr>
          <p:cNvSpPr txBox="1"/>
          <p:nvPr/>
        </p:nvSpPr>
        <p:spPr>
          <a:xfrm>
            <a:off x="2611337" y="2785202"/>
            <a:ext cx="6969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Stack, Queue, Deque</a:t>
            </a:r>
            <a:endParaRPr lang="ko-KR" altLang="en-US" sz="5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6157D-937C-4850-B999-6DAA5561018A}"/>
              </a:ext>
            </a:extLst>
          </p:cNvPr>
          <p:cNvCxnSpPr>
            <a:cxnSpLocks/>
          </p:cNvCxnSpPr>
          <p:nvPr/>
        </p:nvCxnSpPr>
        <p:spPr>
          <a:xfrm>
            <a:off x="2156012" y="4146176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0B13ED-88E4-480D-90B4-A87D063D392B}"/>
              </a:ext>
            </a:extLst>
          </p:cNvPr>
          <p:cNvSpPr txBox="1"/>
          <p:nvPr/>
        </p:nvSpPr>
        <p:spPr>
          <a:xfrm>
            <a:off x="2291881" y="1469251"/>
            <a:ext cx="7482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</a:t>
            </a:r>
            <a:r>
              <a:rPr lang="ko-KR" altLang="en-US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신촌 연합 여름캠프 </a:t>
            </a:r>
            <a:r>
              <a:rPr lang="ko-KR" altLang="en-US" sz="2500" dirty="0" err="1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초급반</a:t>
            </a:r>
            <a:r>
              <a:rPr lang="ko-KR" altLang="en-US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</a:t>
            </a:r>
            <a:r>
              <a:rPr lang="ko-KR" altLang="en-US" sz="2500" dirty="0" err="1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회차</a:t>
            </a:r>
            <a:endParaRPr lang="en-US" altLang="ko-KR" sz="2500" dirty="0">
              <a:solidFill>
                <a:srgbClr val="159D4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B3628-6C47-4744-99C4-249081B25D6D}"/>
              </a:ext>
            </a:extLst>
          </p:cNvPr>
          <p:cNvSpPr txBox="1"/>
          <p:nvPr/>
        </p:nvSpPr>
        <p:spPr>
          <a:xfrm>
            <a:off x="8757396" y="5284012"/>
            <a:ext cx="29852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서강대학교 박재형 </a:t>
            </a:r>
          </a:p>
        </p:txBody>
      </p:sp>
    </p:spTree>
    <p:extLst>
      <p:ext uri="{BB962C8B-B14F-4D97-AF65-F5344CB8AC3E}">
        <p14:creationId xmlns:p14="http://schemas.microsoft.com/office/powerpoint/2010/main" val="342159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1984561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10C4E4-1A1A-43D7-A2A3-DB53BD066D2A}"/>
              </a:ext>
            </a:extLst>
          </p:cNvPr>
          <p:cNvSpPr/>
          <p:nvPr/>
        </p:nvSpPr>
        <p:spPr>
          <a:xfrm>
            <a:off x="7485530" y="1808614"/>
            <a:ext cx="1846729" cy="519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A9315A-72A9-4ABB-8294-B2655324A4FB}"/>
              </a:ext>
            </a:extLst>
          </p:cNvPr>
          <p:cNvSpPr txBox="1"/>
          <p:nvPr/>
        </p:nvSpPr>
        <p:spPr>
          <a:xfrm>
            <a:off x="7126100" y="4607641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F7F8DB-A892-4645-96EF-0AE0471879C0}"/>
              </a:ext>
            </a:extLst>
          </p:cNvPr>
          <p:cNvCxnSpPr>
            <a:cxnSpLocks/>
          </p:cNvCxnSpPr>
          <p:nvPr/>
        </p:nvCxnSpPr>
        <p:spPr>
          <a:xfrm>
            <a:off x="6964175" y="4769224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2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CAC1C1-AE37-4A54-B433-708B2D4802D7}"/>
              </a:ext>
            </a:extLst>
          </p:cNvPr>
          <p:cNvSpPr/>
          <p:nvPr/>
        </p:nvSpPr>
        <p:spPr>
          <a:xfrm>
            <a:off x="4966447" y="3982202"/>
            <a:ext cx="1846729" cy="519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1984561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A9315A-72A9-4ABB-8294-B2655324A4FB}"/>
              </a:ext>
            </a:extLst>
          </p:cNvPr>
          <p:cNvSpPr txBox="1"/>
          <p:nvPr/>
        </p:nvSpPr>
        <p:spPr>
          <a:xfrm>
            <a:off x="7126100" y="4080595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F7F8DB-A892-4645-96EF-0AE0471879C0}"/>
              </a:ext>
            </a:extLst>
          </p:cNvPr>
          <p:cNvCxnSpPr>
            <a:cxnSpLocks/>
          </p:cNvCxnSpPr>
          <p:nvPr/>
        </p:nvCxnSpPr>
        <p:spPr>
          <a:xfrm>
            <a:off x="6964175" y="4242178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6FD45EDD-FFF6-419E-A427-28CC4390683D}"/>
              </a:ext>
            </a:extLst>
          </p:cNvPr>
          <p:cNvSpPr/>
          <p:nvPr/>
        </p:nvSpPr>
        <p:spPr>
          <a:xfrm rot="16200000">
            <a:off x="6228231" y="1403697"/>
            <a:ext cx="1619249" cy="1619249"/>
          </a:xfrm>
          <a:prstGeom prst="arc">
            <a:avLst>
              <a:gd name="adj1" fmla="val 16200000"/>
              <a:gd name="adj2" fmla="val 2626208"/>
            </a:avLst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25936-F842-4805-926E-0B3F03EF62A0}"/>
              </a:ext>
            </a:extLst>
          </p:cNvPr>
          <p:cNvSpPr txBox="1"/>
          <p:nvPr/>
        </p:nvSpPr>
        <p:spPr>
          <a:xfrm>
            <a:off x="6575051" y="1023227"/>
            <a:ext cx="721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16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17DBEC-63ED-42D8-ACE5-8BD017BB7275}"/>
              </a:ext>
            </a:extLst>
          </p:cNvPr>
          <p:cNvSpPr/>
          <p:nvPr/>
        </p:nvSpPr>
        <p:spPr>
          <a:xfrm>
            <a:off x="4966447" y="3982202"/>
            <a:ext cx="1846729" cy="519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2260786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4E8C1-DE69-4661-9F6B-A3431A35FD8E}"/>
              </a:ext>
            </a:extLst>
          </p:cNvPr>
          <p:cNvSpPr/>
          <p:nvPr/>
        </p:nvSpPr>
        <p:spPr>
          <a:xfrm>
            <a:off x="7490012" y="1811992"/>
            <a:ext cx="1846729" cy="519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759954-D2CC-45AD-9DB7-0CD32C43C76D}"/>
              </a:ext>
            </a:extLst>
          </p:cNvPr>
          <p:cNvSpPr txBox="1"/>
          <p:nvPr/>
        </p:nvSpPr>
        <p:spPr>
          <a:xfrm>
            <a:off x="7126100" y="4080595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9661C3-5354-4138-B2A5-224531257C77}"/>
              </a:ext>
            </a:extLst>
          </p:cNvPr>
          <p:cNvCxnSpPr>
            <a:cxnSpLocks/>
          </p:cNvCxnSpPr>
          <p:nvPr/>
        </p:nvCxnSpPr>
        <p:spPr>
          <a:xfrm>
            <a:off x="6964175" y="4242178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3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F151B-5B09-40A4-A6CD-D862D8FC1407}"/>
              </a:ext>
            </a:extLst>
          </p:cNvPr>
          <p:cNvSpPr/>
          <p:nvPr/>
        </p:nvSpPr>
        <p:spPr>
          <a:xfrm>
            <a:off x="4966447" y="3469345"/>
            <a:ext cx="1846729" cy="519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17DBEC-63ED-42D8-ACE5-8BD017BB7275}"/>
              </a:ext>
            </a:extLst>
          </p:cNvPr>
          <p:cNvSpPr/>
          <p:nvPr/>
        </p:nvSpPr>
        <p:spPr>
          <a:xfrm>
            <a:off x="4966447" y="3982202"/>
            <a:ext cx="1846729" cy="519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2260786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759954-D2CC-45AD-9DB7-0CD32C43C76D}"/>
              </a:ext>
            </a:extLst>
          </p:cNvPr>
          <p:cNvSpPr txBox="1"/>
          <p:nvPr/>
        </p:nvSpPr>
        <p:spPr>
          <a:xfrm>
            <a:off x="7126100" y="3518620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9661C3-5354-4138-B2A5-224531257C77}"/>
              </a:ext>
            </a:extLst>
          </p:cNvPr>
          <p:cNvCxnSpPr>
            <a:cxnSpLocks/>
          </p:cNvCxnSpPr>
          <p:nvPr/>
        </p:nvCxnSpPr>
        <p:spPr>
          <a:xfrm>
            <a:off x="6964175" y="3680203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원호 26">
            <a:extLst>
              <a:ext uri="{FF2B5EF4-FFF2-40B4-BE49-F238E27FC236}">
                <a16:creationId xmlns:a16="http://schemas.microsoft.com/office/drawing/2014/main" id="{0270FEF8-59FD-4BEC-BF38-CE34D3521B93}"/>
              </a:ext>
            </a:extLst>
          </p:cNvPr>
          <p:cNvSpPr/>
          <p:nvPr/>
        </p:nvSpPr>
        <p:spPr>
          <a:xfrm rot="16200000">
            <a:off x="6228231" y="1403697"/>
            <a:ext cx="1619249" cy="1619249"/>
          </a:xfrm>
          <a:prstGeom prst="arc">
            <a:avLst>
              <a:gd name="adj1" fmla="val 16200000"/>
              <a:gd name="adj2" fmla="val 2626208"/>
            </a:avLst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01236-E87A-444F-95D6-A0A2B1C42686}"/>
              </a:ext>
            </a:extLst>
          </p:cNvPr>
          <p:cNvSpPr txBox="1"/>
          <p:nvPr/>
        </p:nvSpPr>
        <p:spPr>
          <a:xfrm>
            <a:off x="6575051" y="1023227"/>
            <a:ext cx="721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09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526494-9351-4593-B81E-D95C1A737792}"/>
              </a:ext>
            </a:extLst>
          </p:cNvPr>
          <p:cNvSpPr/>
          <p:nvPr/>
        </p:nvSpPr>
        <p:spPr>
          <a:xfrm>
            <a:off x="4966447" y="3469345"/>
            <a:ext cx="1846729" cy="519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17DBEC-63ED-42D8-ACE5-8BD017BB7275}"/>
              </a:ext>
            </a:extLst>
          </p:cNvPr>
          <p:cNvSpPr/>
          <p:nvPr/>
        </p:nvSpPr>
        <p:spPr>
          <a:xfrm>
            <a:off x="4966447" y="3982202"/>
            <a:ext cx="1846729" cy="519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2537011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08F814-6FF6-4554-A06D-7238B492A56E}"/>
              </a:ext>
            </a:extLst>
          </p:cNvPr>
          <p:cNvSpPr txBox="1"/>
          <p:nvPr/>
        </p:nvSpPr>
        <p:spPr>
          <a:xfrm>
            <a:off x="7126100" y="3569416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C5F06E-2A16-4AD1-8BB6-25AE89B53EE0}"/>
              </a:ext>
            </a:extLst>
          </p:cNvPr>
          <p:cNvCxnSpPr>
            <a:cxnSpLocks/>
          </p:cNvCxnSpPr>
          <p:nvPr/>
        </p:nvCxnSpPr>
        <p:spPr>
          <a:xfrm>
            <a:off x="6964175" y="3730999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699208-53D7-4DC0-A8B3-460F0FE3922D}"/>
              </a:ext>
            </a:extLst>
          </p:cNvPr>
          <p:cNvSpPr/>
          <p:nvPr/>
        </p:nvSpPr>
        <p:spPr>
          <a:xfrm>
            <a:off x="7509062" y="1802467"/>
            <a:ext cx="1846729" cy="5199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2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17DBEC-63ED-42D8-ACE5-8BD017BB7275}"/>
              </a:ext>
            </a:extLst>
          </p:cNvPr>
          <p:cNvSpPr/>
          <p:nvPr/>
        </p:nvSpPr>
        <p:spPr>
          <a:xfrm>
            <a:off x="4966447" y="3982202"/>
            <a:ext cx="1846729" cy="519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2537011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08F814-6FF6-4554-A06D-7238B492A56E}"/>
              </a:ext>
            </a:extLst>
          </p:cNvPr>
          <p:cNvSpPr txBox="1"/>
          <p:nvPr/>
        </p:nvSpPr>
        <p:spPr>
          <a:xfrm>
            <a:off x="7126100" y="4055191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C5F06E-2A16-4AD1-8BB6-25AE89B53EE0}"/>
              </a:ext>
            </a:extLst>
          </p:cNvPr>
          <p:cNvCxnSpPr>
            <a:cxnSpLocks/>
          </p:cNvCxnSpPr>
          <p:nvPr/>
        </p:nvCxnSpPr>
        <p:spPr>
          <a:xfrm>
            <a:off x="6964175" y="4216774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699208-53D7-4DC0-A8B3-460F0FE3922D}"/>
              </a:ext>
            </a:extLst>
          </p:cNvPr>
          <p:cNvSpPr/>
          <p:nvPr/>
        </p:nvSpPr>
        <p:spPr>
          <a:xfrm>
            <a:off x="7509062" y="1802467"/>
            <a:ext cx="1846729" cy="5199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28EF796A-CB5C-43B0-822F-2DCC8830171D}"/>
              </a:ext>
            </a:extLst>
          </p:cNvPr>
          <p:cNvSpPr/>
          <p:nvPr/>
        </p:nvSpPr>
        <p:spPr>
          <a:xfrm rot="2707186" flipH="1">
            <a:off x="5868624" y="1091617"/>
            <a:ext cx="1961341" cy="2134026"/>
          </a:xfrm>
          <a:prstGeom prst="arc">
            <a:avLst>
              <a:gd name="adj1" fmla="val 18989967"/>
              <a:gd name="adj2" fmla="val 2626208"/>
            </a:avLst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8D2A70-9C40-418D-A77B-422B5F1A274D}"/>
              </a:ext>
            </a:extLst>
          </p:cNvPr>
          <p:cNvSpPr txBox="1"/>
          <p:nvPr/>
        </p:nvSpPr>
        <p:spPr>
          <a:xfrm>
            <a:off x="5735450" y="970370"/>
            <a:ext cx="721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pop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9C8772-D02E-4AEE-9E11-E040A77AAE15}"/>
              </a:ext>
            </a:extLst>
          </p:cNvPr>
          <p:cNvSpPr/>
          <p:nvPr/>
        </p:nvSpPr>
        <p:spPr>
          <a:xfrm>
            <a:off x="6653456" y="701488"/>
            <a:ext cx="1147797" cy="323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30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54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17DBEC-63ED-42D8-ACE5-8BD017BB7275}"/>
              </a:ext>
            </a:extLst>
          </p:cNvPr>
          <p:cNvSpPr/>
          <p:nvPr/>
        </p:nvSpPr>
        <p:spPr>
          <a:xfrm>
            <a:off x="6659344" y="699775"/>
            <a:ext cx="1147795" cy="3231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30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2537011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08F814-6FF6-4554-A06D-7238B492A56E}"/>
              </a:ext>
            </a:extLst>
          </p:cNvPr>
          <p:cNvSpPr txBox="1"/>
          <p:nvPr/>
        </p:nvSpPr>
        <p:spPr>
          <a:xfrm>
            <a:off x="7126100" y="4550491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C5F06E-2A16-4AD1-8BB6-25AE89B53EE0}"/>
              </a:ext>
            </a:extLst>
          </p:cNvPr>
          <p:cNvCxnSpPr>
            <a:cxnSpLocks/>
          </p:cNvCxnSpPr>
          <p:nvPr/>
        </p:nvCxnSpPr>
        <p:spPr>
          <a:xfrm>
            <a:off x="6964175" y="4712074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699208-53D7-4DC0-A8B3-460F0FE3922D}"/>
              </a:ext>
            </a:extLst>
          </p:cNvPr>
          <p:cNvSpPr/>
          <p:nvPr/>
        </p:nvSpPr>
        <p:spPr>
          <a:xfrm>
            <a:off x="7509062" y="1802467"/>
            <a:ext cx="1846729" cy="5199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28EF796A-CB5C-43B0-822F-2DCC8830171D}"/>
              </a:ext>
            </a:extLst>
          </p:cNvPr>
          <p:cNvSpPr/>
          <p:nvPr/>
        </p:nvSpPr>
        <p:spPr>
          <a:xfrm rot="2707186" flipH="1">
            <a:off x="5868624" y="1091617"/>
            <a:ext cx="1961341" cy="2134026"/>
          </a:xfrm>
          <a:prstGeom prst="arc">
            <a:avLst>
              <a:gd name="adj1" fmla="val 18989967"/>
              <a:gd name="adj2" fmla="val 2626208"/>
            </a:avLst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8D2A70-9C40-418D-A77B-422B5F1A274D}"/>
              </a:ext>
            </a:extLst>
          </p:cNvPr>
          <p:cNvSpPr txBox="1"/>
          <p:nvPr/>
        </p:nvSpPr>
        <p:spPr>
          <a:xfrm>
            <a:off x="5735450" y="970370"/>
            <a:ext cx="721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pop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50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699208-53D7-4DC0-A8B3-460F0FE3922D}"/>
              </a:ext>
            </a:extLst>
          </p:cNvPr>
          <p:cNvSpPr/>
          <p:nvPr/>
        </p:nvSpPr>
        <p:spPr>
          <a:xfrm>
            <a:off x="4966447" y="3982202"/>
            <a:ext cx="1846729" cy="5199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2537011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08F814-6FF6-4554-A06D-7238B492A56E}"/>
              </a:ext>
            </a:extLst>
          </p:cNvPr>
          <p:cNvSpPr txBox="1"/>
          <p:nvPr/>
        </p:nvSpPr>
        <p:spPr>
          <a:xfrm>
            <a:off x="7126100" y="4080595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C5F06E-2A16-4AD1-8BB6-25AE89B53EE0}"/>
              </a:ext>
            </a:extLst>
          </p:cNvPr>
          <p:cNvCxnSpPr>
            <a:cxnSpLocks/>
          </p:cNvCxnSpPr>
          <p:nvPr/>
        </p:nvCxnSpPr>
        <p:spPr>
          <a:xfrm>
            <a:off x="6964175" y="4242178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원호 22">
            <a:extLst>
              <a:ext uri="{FF2B5EF4-FFF2-40B4-BE49-F238E27FC236}">
                <a16:creationId xmlns:a16="http://schemas.microsoft.com/office/drawing/2014/main" id="{2263918B-1513-4DC7-8C93-41C851C83141}"/>
              </a:ext>
            </a:extLst>
          </p:cNvPr>
          <p:cNvSpPr/>
          <p:nvPr/>
        </p:nvSpPr>
        <p:spPr>
          <a:xfrm rot="16200000">
            <a:off x="6228231" y="1403697"/>
            <a:ext cx="1619249" cy="1619249"/>
          </a:xfrm>
          <a:prstGeom prst="arc">
            <a:avLst>
              <a:gd name="adj1" fmla="val 16200000"/>
              <a:gd name="adj2" fmla="val 2626208"/>
            </a:avLst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6BFC4-728E-415C-A067-17CA181F5AC4}"/>
              </a:ext>
            </a:extLst>
          </p:cNvPr>
          <p:cNvSpPr txBox="1"/>
          <p:nvPr/>
        </p:nvSpPr>
        <p:spPr>
          <a:xfrm>
            <a:off x="6575051" y="1023227"/>
            <a:ext cx="721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08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5FD6CF-C93C-4DC2-8C6D-EC5AE1C9D0D9}"/>
              </a:ext>
            </a:extLst>
          </p:cNvPr>
          <p:cNvSpPr/>
          <p:nvPr/>
        </p:nvSpPr>
        <p:spPr>
          <a:xfrm>
            <a:off x="4966447" y="3464681"/>
            <a:ext cx="1846729" cy="519952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699208-53D7-4DC0-A8B3-460F0FE3922D}"/>
              </a:ext>
            </a:extLst>
          </p:cNvPr>
          <p:cNvSpPr/>
          <p:nvPr/>
        </p:nvSpPr>
        <p:spPr>
          <a:xfrm>
            <a:off x="4966447" y="3982202"/>
            <a:ext cx="1846729" cy="5199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2832286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08F814-6FF6-4554-A06D-7238B492A56E}"/>
              </a:ext>
            </a:extLst>
          </p:cNvPr>
          <p:cNvSpPr txBox="1"/>
          <p:nvPr/>
        </p:nvSpPr>
        <p:spPr>
          <a:xfrm>
            <a:off x="7126100" y="3528145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C5F06E-2A16-4AD1-8BB6-25AE89B53EE0}"/>
              </a:ext>
            </a:extLst>
          </p:cNvPr>
          <p:cNvCxnSpPr>
            <a:cxnSpLocks/>
          </p:cNvCxnSpPr>
          <p:nvPr/>
        </p:nvCxnSpPr>
        <p:spPr>
          <a:xfrm>
            <a:off x="6964175" y="3689728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원호 22">
            <a:extLst>
              <a:ext uri="{FF2B5EF4-FFF2-40B4-BE49-F238E27FC236}">
                <a16:creationId xmlns:a16="http://schemas.microsoft.com/office/drawing/2014/main" id="{2263918B-1513-4DC7-8C93-41C851C83141}"/>
              </a:ext>
            </a:extLst>
          </p:cNvPr>
          <p:cNvSpPr/>
          <p:nvPr/>
        </p:nvSpPr>
        <p:spPr>
          <a:xfrm rot="16200000">
            <a:off x="6228231" y="1403697"/>
            <a:ext cx="1619249" cy="1619249"/>
          </a:xfrm>
          <a:prstGeom prst="arc">
            <a:avLst>
              <a:gd name="adj1" fmla="val 16200000"/>
              <a:gd name="adj2" fmla="val 2626208"/>
            </a:avLst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6BFC4-728E-415C-A067-17CA181F5AC4}"/>
              </a:ext>
            </a:extLst>
          </p:cNvPr>
          <p:cNvSpPr txBox="1"/>
          <p:nvPr/>
        </p:nvSpPr>
        <p:spPr>
          <a:xfrm>
            <a:off x="6575051" y="1023227"/>
            <a:ext cx="721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98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5FD6CF-C93C-4DC2-8C6D-EC5AE1C9D0D9}"/>
              </a:ext>
            </a:extLst>
          </p:cNvPr>
          <p:cNvSpPr/>
          <p:nvPr/>
        </p:nvSpPr>
        <p:spPr>
          <a:xfrm>
            <a:off x="4966447" y="3464681"/>
            <a:ext cx="1846729" cy="519952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699208-53D7-4DC0-A8B3-460F0FE3922D}"/>
              </a:ext>
            </a:extLst>
          </p:cNvPr>
          <p:cNvSpPr/>
          <p:nvPr/>
        </p:nvSpPr>
        <p:spPr>
          <a:xfrm>
            <a:off x="4966447" y="3982202"/>
            <a:ext cx="1846729" cy="5199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3098986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08F814-6FF6-4554-A06D-7238B492A56E}"/>
              </a:ext>
            </a:extLst>
          </p:cNvPr>
          <p:cNvSpPr txBox="1"/>
          <p:nvPr/>
        </p:nvSpPr>
        <p:spPr>
          <a:xfrm>
            <a:off x="7126100" y="3537670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C5F06E-2A16-4AD1-8BB6-25AE89B53EE0}"/>
              </a:ext>
            </a:extLst>
          </p:cNvPr>
          <p:cNvCxnSpPr>
            <a:cxnSpLocks/>
          </p:cNvCxnSpPr>
          <p:nvPr/>
        </p:nvCxnSpPr>
        <p:spPr>
          <a:xfrm>
            <a:off x="6964175" y="3699253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DDB22B-96F2-41A5-A544-6F8125DCB36D}"/>
              </a:ext>
            </a:extLst>
          </p:cNvPr>
          <p:cNvSpPr/>
          <p:nvPr/>
        </p:nvSpPr>
        <p:spPr>
          <a:xfrm>
            <a:off x="7501776" y="1810441"/>
            <a:ext cx="1846729" cy="51995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78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17608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막대기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370C89-39AE-4632-AEFE-0FCECAB06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0" y="1601433"/>
            <a:ext cx="10833846" cy="44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7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DDB22B-96F2-41A5-A544-6F8125DCB36D}"/>
              </a:ext>
            </a:extLst>
          </p:cNvPr>
          <p:cNvSpPr/>
          <p:nvPr/>
        </p:nvSpPr>
        <p:spPr>
          <a:xfrm>
            <a:off x="4960985" y="3458616"/>
            <a:ext cx="1846729" cy="51995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699208-53D7-4DC0-A8B3-460F0FE3922D}"/>
              </a:ext>
            </a:extLst>
          </p:cNvPr>
          <p:cNvSpPr/>
          <p:nvPr/>
        </p:nvSpPr>
        <p:spPr>
          <a:xfrm>
            <a:off x="4966447" y="3982202"/>
            <a:ext cx="1846729" cy="5199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3098986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08F814-6FF6-4554-A06D-7238B492A56E}"/>
              </a:ext>
            </a:extLst>
          </p:cNvPr>
          <p:cNvSpPr txBox="1"/>
          <p:nvPr/>
        </p:nvSpPr>
        <p:spPr>
          <a:xfrm>
            <a:off x="7126100" y="3537670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C5F06E-2A16-4AD1-8BB6-25AE89B53EE0}"/>
              </a:ext>
            </a:extLst>
          </p:cNvPr>
          <p:cNvCxnSpPr>
            <a:cxnSpLocks/>
          </p:cNvCxnSpPr>
          <p:nvPr/>
        </p:nvCxnSpPr>
        <p:spPr>
          <a:xfrm>
            <a:off x="6964175" y="3699253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32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Stack in C++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611CC9-47A8-4A7B-9DA8-F6FC86B6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7" y="1799971"/>
            <a:ext cx="8148898" cy="533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363E020-0119-4749-B59D-2695DC3082E4}"/>
              </a:ext>
            </a:extLst>
          </p:cNvPr>
          <p:cNvSpPr txBox="1"/>
          <p:nvPr/>
        </p:nvSpPr>
        <p:spPr>
          <a:xfrm>
            <a:off x="1069040" y="2612149"/>
            <a:ext cx="672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push(k) : stack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추가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312A-6FEA-42BE-83D8-357FAE62F713}"/>
              </a:ext>
            </a:extLst>
          </p:cNvPr>
          <p:cNvSpPr txBox="1"/>
          <p:nvPr/>
        </p:nvSpPr>
        <p:spPr>
          <a:xfrm>
            <a:off x="1069040" y="3294859"/>
            <a:ext cx="672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pop() : stack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제일 마지막에 넣은 원소를 제거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EBE2E6-7162-439A-B5FA-018698B8E7F2}"/>
              </a:ext>
            </a:extLst>
          </p:cNvPr>
          <p:cNvSpPr txBox="1"/>
          <p:nvPr/>
        </p:nvSpPr>
        <p:spPr>
          <a:xfrm>
            <a:off x="1069040" y="3977569"/>
            <a:ext cx="672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top() : stack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제일 마지막에 넣은 원소를 반환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08D052-2C6D-46D4-87CD-0DC14BA1F026}"/>
              </a:ext>
            </a:extLst>
          </p:cNvPr>
          <p:cNvSpPr txBox="1"/>
          <p:nvPr/>
        </p:nvSpPr>
        <p:spPr>
          <a:xfrm>
            <a:off x="1069040" y="4660279"/>
            <a:ext cx="672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size() : stack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들어있는 원소의 개수 반환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8B026-EF0D-44A6-9F91-4890717D6E23}"/>
              </a:ext>
            </a:extLst>
          </p:cNvPr>
          <p:cNvSpPr txBox="1"/>
          <p:nvPr/>
        </p:nvSpPr>
        <p:spPr>
          <a:xfrm>
            <a:off x="1069040" y="5345216"/>
            <a:ext cx="672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empty() : stack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비어있으면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true,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아니면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false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29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Stack in C++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63E020-0119-4749-B59D-2695DC3082E4}"/>
              </a:ext>
            </a:extLst>
          </p:cNvPr>
          <p:cNvSpPr txBox="1"/>
          <p:nvPr/>
        </p:nvSpPr>
        <p:spPr>
          <a:xfrm>
            <a:off x="869015" y="1916824"/>
            <a:ext cx="3712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&lt;BOJ 17608 (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막대기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예시 코드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DDB0A1-DED6-4115-9FC0-10D8E483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672584"/>
            <a:ext cx="6477000" cy="31787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521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(Queue)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39" y="2011513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쪽에서는 원소를 넣고 다른 쪽에서는 뺄 수만 있는 자료구조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69EAA-B69C-4FEA-8071-F89D585C2D94}"/>
              </a:ext>
            </a:extLst>
          </p:cNvPr>
          <p:cNvSpPr txBox="1"/>
          <p:nvPr/>
        </p:nvSpPr>
        <p:spPr>
          <a:xfrm>
            <a:off x="1069040" y="269624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FIFO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(First In First Out)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217FF-2F13-4EBD-85F0-407FF81ED2B6}"/>
              </a:ext>
            </a:extLst>
          </p:cNvPr>
          <p:cNvSpPr txBox="1"/>
          <p:nvPr/>
        </p:nvSpPr>
        <p:spPr>
          <a:xfrm>
            <a:off x="1069040" y="406571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컨테이너 어댑터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(Container Adaptor)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일종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96CF4-881B-483C-BDD2-762521F6B234}"/>
              </a:ext>
            </a:extLst>
          </p:cNvPr>
          <p:cNvSpPr txBox="1"/>
          <p:nvPr/>
        </p:nvSpPr>
        <p:spPr>
          <a:xfrm>
            <a:off x="1069040" y="3380983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push / pop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FFC32-BDAD-438D-A58D-A889C4AD14C8}"/>
              </a:ext>
            </a:extLst>
          </p:cNvPr>
          <p:cNvSpPr txBox="1"/>
          <p:nvPr/>
        </p:nvSpPr>
        <p:spPr>
          <a:xfrm>
            <a:off x="1069040" y="4750453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#include&lt;queue&gt;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70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(Queue)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40" y="2011513"/>
            <a:ext cx="13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큐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464E2F2-05A8-4DEF-85CE-AC51D83A6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25924"/>
              </p:ext>
            </p:extLst>
          </p:nvPr>
        </p:nvGraphicFramePr>
        <p:xfrm>
          <a:off x="3464018" y="2825561"/>
          <a:ext cx="4552878" cy="73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13">
                  <a:extLst>
                    <a:ext uri="{9D8B030D-6E8A-4147-A177-3AD203B41FA5}">
                      <a16:colId xmlns:a16="http://schemas.microsoft.com/office/drawing/2014/main" val="2662861717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40086548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55729651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1782179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25097080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500453223"/>
                    </a:ext>
                  </a:extLst>
                </a:gridCol>
              </a:tblGrid>
              <a:tr h="7352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09896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38C870-2DDA-47E4-A356-2229CCC678D4}"/>
              </a:ext>
            </a:extLst>
          </p:cNvPr>
          <p:cNvCxnSpPr>
            <a:cxnSpLocks/>
          </p:cNvCxnSpPr>
          <p:nvPr/>
        </p:nvCxnSpPr>
        <p:spPr>
          <a:xfrm flipV="1">
            <a:off x="3850901" y="3771900"/>
            <a:ext cx="0" cy="466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395F2F-A23C-4E8D-B524-3A7640717AFB}"/>
              </a:ext>
            </a:extLst>
          </p:cNvPr>
          <p:cNvSpPr txBox="1"/>
          <p:nvPr/>
        </p:nvSpPr>
        <p:spPr>
          <a:xfrm>
            <a:off x="3523408" y="4313605"/>
            <a:ext cx="788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6653ED-CC5F-4703-93A0-1BE9BD0B9FE9}"/>
              </a:ext>
            </a:extLst>
          </p:cNvPr>
          <p:cNvCxnSpPr>
            <a:cxnSpLocks/>
          </p:cNvCxnSpPr>
          <p:nvPr/>
        </p:nvCxnSpPr>
        <p:spPr>
          <a:xfrm>
            <a:off x="3848661" y="2280679"/>
            <a:ext cx="0" cy="381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D4D033-CE47-473E-8A68-A8DEE20543F7}"/>
              </a:ext>
            </a:extLst>
          </p:cNvPr>
          <p:cNvSpPr txBox="1"/>
          <p:nvPr/>
        </p:nvSpPr>
        <p:spPr>
          <a:xfrm>
            <a:off x="3572436" y="1917973"/>
            <a:ext cx="706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rear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AA52E-558E-4EB1-8845-5D0C5A19CF0A}"/>
              </a:ext>
            </a:extLst>
          </p:cNvPr>
          <p:cNvSpPr txBox="1"/>
          <p:nvPr/>
        </p:nvSpPr>
        <p:spPr>
          <a:xfrm>
            <a:off x="7203807" y="4005262"/>
            <a:ext cx="22745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Empty : front == rear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03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(Queue)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39" y="2011513"/>
            <a:ext cx="110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큐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464E2F2-05A8-4DEF-85CE-AC51D83A6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32441"/>
              </p:ext>
            </p:extLst>
          </p:nvPr>
        </p:nvGraphicFramePr>
        <p:xfrm>
          <a:off x="3464018" y="1930211"/>
          <a:ext cx="4552878" cy="73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13">
                  <a:extLst>
                    <a:ext uri="{9D8B030D-6E8A-4147-A177-3AD203B41FA5}">
                      <a16:colId xmlns:a16="http://schemas.microsoft.com/office/drawing/2014/main" val="2662861717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40086548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55729651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1782179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25097080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500453223"/>
                    </a:ext>
                  </a:extLst>
                </a:gridCol>
              </a:tblGrid>
              <a:tr h="735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09896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38C870-2DDA-47E4-A356-2229CCC678D4}"/>
              </a:ext>
            </a:extLst>
          </p:cNvPr>
          <p:cNvCxnSpPr>
            <a:cxnSpLocks/>
          </p:cNvCxnSpPr>
          <p:nvPr/>
        </p:nvCxnSpPr>
        <p:spPr>
          <a:xfrm flipV="1">
            <a:off x="3843618" y="2876551"/>
            <a:ext cx="0" cy="25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395F2F-A23C-4E8D-B524-3A7640717AFB}"/>
              </a:ext>
            </a:extLst>
          </p:cNvPr>
          <p:cNvSpPr txBox="1"/>
          <p:nvPr/>
        </p:nvSpPr>
        <p:spPr>
          <a:xfrm>
            <a:off x="3516125" y="3165273"/>
            <a:ext cx="788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6653ED-CC5F-4703-93A0-1BE9BD0B9FE9}"/>
              </a:ext>
            </a:extLst>
          </p:cNvPr>
          <p:cNvCxnSpPr>
            <a:cxnSpLocks/>
          </p:cNvCxnSpPr>
          <p:nvPr/>
        </p:nvCxnSpPr>
        <p:spPr>
          <a:xfrm>
            <a:off x="4572561" y="1504950"/>
            <a:ext cx="0" cy="261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D4D033-CE47-473E-8A68-A8DEE20543F7}"/>
              </a:ext>
            </a:extLst>
          </p:cNvPr>
          <p:cNvSpPr txBox="1"/>
          <p:nvPr/>
        </p:nvSpPr>
        <p:spPr>
          <a:xfrm>
            <a:off x="4304460" y="1156421"/>
            <a:ext cx="66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rear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C59154-A882-41CF-8339-6736537E6254}"/>
              </a:ext>
            </a:extLst>
          </p:cNvPr>
          <p:cNvCxnSpPr>
            <a:cxnSpLocks/>
          </p:cNvCxnSpPr>
          <p:nvPr/>
        </p:nvCxnSpPr>
        <p:spPr>
          <a:xfrm flipH="1">
            <a:off x="8181977" y="2314575"/>
            <a:ext cx="59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CA0532-2D05-418C-B870-058D27F0C4D7}"/>
              </a:ext>
            </a:extLst>
          </p:cNvPr>
          <p:cNvSpPr txBox="1"/>
          <p:nvPr/>
        </p:nvSpPr>
        <p:spPr>
          <a:xfrm>
            <a:off x="8772525" y="2136261"/>
            <a:ext cx="1587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push(enqueue)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A9432A2-5BB4-4AAA-9F6A-D5B3D036F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83267"/>
              </p:ext>
            </p:extLst>
          </p:nvPr>
        </p:nvGraphicFramePr>
        <p:xfrm>
          <a:off x="3464018" y="4292411"/>
          <a:ext cx="4552878" cy="73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13">
                  <a:extLst>
                    <a:ext uri="{9D8B030D-6E8A-4147-A177-3AD203B41FA5}">
                      <a16:colId xmlns:a16="http://schemas.microsoft.com/office/drawing/2014/main" val="2662861717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40086548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55729651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1782179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25097080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500453223"/>
                    </a:ext>
                  </a:extLst>
                </a:gridCol>
              </a:tblGrid>
              <a:tr h="735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09896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02AEAD-EC16-40D3-A556-3ED15EFBAEF5}"/>
              </a:ext>
            </a:extLst>
          </p:cNvPr>
          <p:cNvCxnSpPr>
            <a:cxnSpLocks/>
          </p:cNvCxnSpPr>
          <p:nvPr/>
        </p:nvCxnSpPr>
        <p:spPr>
          <a:xfrm flipV="1">
            <a:off x="3843618" y="5238751"/>
            <a:ext cx="0" cy="323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A4796E-B1A0-4CC7-B091-976C5B22ED4B}"/>
              </a:ext>
            </a:extLst>
          </p:cNvPr>
          <p:cNvSpPr txBox="1"/>
          <p:nvPr/>
        </p:nvSpPr>
        <p:spPr>
          <a:xfrm>
            <a:off x="3516125" y="5591447"/>
            <a:ext cx="788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147F25-436E-4972-A562-9086E73F4928}"/>
              </a:ext>
            </a:extLst>
          </p:cNvPr>
          <p:cNvCxnSpPr>
            <a:cxnSpLocks/>
          </p:cNvCxnSpPr>
          <p:nvPr/>
        </p:nvCxnSpPr>
        <p:spPr>
          <a:xfrm>
            <a:off x="5334561" y="3829050"/>
            <a:ext cx="0" cy="299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CC8DC3-5B68-4B32-8DDD-37CA2DBD12F6}"/>
              </a:ext>
            </a:extLst>
          </p:cNvPr>
          <p:cNvSpPr txBox="1"/>
          <p:nvPr/>
        </p:nvSpPr>
        <p:spPr>
          <a:xfrm>
            <a:off x="5066460" y="3479453"/>
            <a:ext cx="66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rear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FF303B7-00CD-483C-8B4C-C3C5228DE435}"/>
              </a:ext>
            </a:extLst>
          </p:cNvPr>
          <p:cNvCxnSpPr>
            <a:cxnSpLocks/>
          </p:cNvCxnSpPr>
          <p:nvPr/>
        </p:nvCxnSpPr>
        <p:spPr>
          <a:xfrm flipH="1">
            <a:off x="8181977" y="4676775"/>
            <a:ext cx="59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553A65-096C-4DE4-806E-288B37D5EEF8}"/>
              </a:ext>
            </a:extLst>
          </p:cNvPr>
          <p:cNvSpPr txBox="1"/>
          <p:nvPr/>
        </p:nvSpPr>
        <p:spPr>
          <a:xfrm>
            <a:off x="8772525" y="4498461"/>
            <a:ext cx="1587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push(enqueue)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4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(Queue)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39" y="2011513"/>
            <a:ext cx="110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큐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464E2F2-05A8-4DEF-85CE-AC51D83A6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1733"/>
              </p:ext>
            </p:extLst>
          </p:nvPr>
        </p:nvGraphicFramePr>
        <p:xfrm>
          <a:off x="3464018" y="1930211"/>
          <a:ext cx="4552878" cy="73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13">
                  <a:extLst>
                    <a:ext uri="{9D8B030D-6E8A-4147-A177-3AD203B41FA5}">
                      <a16:colId xmlns:a16="http://schemas.microsoft.com/office/drawing/2014/main" val="2662861717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40086548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55729651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1782179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25097080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500453223"/>
                    </a:ext>
                  </a:extLst>
                </a:gridCol>
              </a:tblGrid>
              <a:tr h="735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09896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38C870-2DDA-47E4-A356-2229CCC678D4}"/>
              </a:ext>
            </a:extLst>
          </p:cNvPr>
          <p:cNvCxnSpPr>
            <a:cxnSpLocks/>
          </p:cNvCxnSpPr>
          <p:nvPr/>
        </p:nvCxnSpPr>
        <p:spPr>
          <a:xfrm flipV="1">
            <a:off x="3843618" y="2876551"/>
            <a:ext cx="0" cy="25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395F2F-A23C-4E8D-B524-3A7640717AFB}"/>
              </a:ext>
            </a:extLst>
          </p:cNvPr>
          <p:cNvSpPr txBox="1"/>
          <p:nvPr/>
        </p:nvSpPr>
        <p:spPr>
          <a:xfrm>
            <a:off x="3516125" y="3165273"/>
            <a:ext cx="788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6653ED-CC5F-4703-93A0-1BE9BD0B9FE9}"/>
              </a:ext>
            </a:extLst>
          </p:cNvPr>
          <p:cNvCxnSpPr>
            <a:cxnSpLocks/>
          </p:cNvCxnSpPr>
          <p:nvPr/>
        </p:nvCxnSpPr>
        <p:spPr>
          <a:xfrm>
            <a:off x="6106086" y="1504950"/>
            <a:ext cx="0" cy="261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D4D033-CE47-473E-8A68-A8DEE20543F7}"/>
              </a:ext>
            </a:extLst>
          </p:cNvPr>
          <p:cNvSpPr txBox="1"/>
          <p:nvPr/>
        </p:nvSpPr>
        <p:spPr>
          <a:xfrm>
            <a:off x="5837985" y="1156421"/>
            <a:ext cx="66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rear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C59154-A882-41CF-8339-6736537E6254}"/>
              </a:ext>
            </a:extLst>
          </p:cNvPr>
          <p:cNvCxnSpPr>
            <a:cxnSpLocks/>
          </p:cNvCxnSpPr>
          <p:nvPr/>
        </p:nvCxnSpPr>
        <p:spPr>
          <a:xfrm flipH="1">
            <a:off x="8181977" y="2314575"/>
            <a:ext cx="59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CA0532-2D05-418C-B870-058D27F0C4D7}"/>
              </a:ext>
            </a:extLst>
          </p:cNvPr>
          <p:cNvSpPr txBox="1"/>
          <p:nvPr/>
        </p:nvSpPr>
        <p:spPr>
          <a:xfrm>
            <a:off x="8772525" y="2136261"/>
            <a:ext cx="1587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push(enqueue)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A9432A2-5BB4-4AAA-9F6A-D5B3D036F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55306"/>
              </p:ext>
            </p:extLst>
          </p:nvPr>
        </p:nvGraphicFramePr>
        <p:xfrm>
          <a:off x="3464018" y="4292411"/>
          <a:ext cx="4552878" cy="73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13">
                  <a:extLst>
                    <a:ext uri="{9D8B030D-6E8A-4147-A177-3AD203B41FA5}">
                      <a16:colId xmlns:a16="http://schemas.microsoft.com/office/drawing/2014/main" val="2662861717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40086548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55729651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1782179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25097080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500453223"/>
                    </a:ext>
                  </a:extLst>
                </a:gridCol>
              </a:tblGrid>
              <a:tr h="735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09896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02AEAD-EC16-40D3-A556-3ED15EFBAEF5}"/>
              </a:ext>
            </a:extLst>
          </p:cNvPr>
          <p:cNvCxnSpPr>
            <a:cxnSpLocks/>
          </p:cNvCxnSpPr>
          <p:nvPr/>
        </p:nvCxnSpPr>
        <p:spPr>
          <a:xfrm flipV="1">
            <a:off x="3843618" y="5238751"/>
            <a:ext cx="0" cy="323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A4796E-B1A0-4CC7-B091-976C5B22ED4B}"/>
              </a:ext>
            </a:extLst>
          </p:cNvPr>
          <p:cNvSpPr txBox="1"/>
          <p:nvPr/>
        </p:nvSpPr>
        <p:spPr>
          <a:xfrm>
            <a:off x="3516125" y="5591447"/>
            <a:ext cx="788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147F25-436E-4972-A562-9086E73F4928}"/>
              </a:ext>
            </a:extLst>
          </p:cNvPr>
          <p:cNvCxnSpPr>
            <a:cxnSpLocks/>
          </p:cNvCxnSpPr>
          <p:nvPr/>
        </p:nvCxnSpPr>
        <p:spPr>
          <a:xfrm>
            <a:off x="6839511" y="3829050"/>
            <a:ext cx="0" cy="299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CC8DC3-5B68-4B32-8DDD-37CA2DBD12F6}"/>
              </a:ext>
            </a:extLst>
          </p:cNvPr>
          <p:cNvSpPr txBox="1"/>
          <p:nvPr/>
        </p:nvSpPr>
        <p:spPr>
          <a:xfrm>
            <a:off x="6571410" y="3479453"/>
            <a:ext cx="66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rear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FF303B7-00CD-483C-8B4C-C3C5228DE435}"/>
              </a:ext>
            </a:extLst>
          </p:cNvPr>
          <p:cNvCxnSpPr>
            <a:cxnSpLocks/>
          </p:cNvCxnSpPr>
          <p:nvPr/>
        </p:nvCxnSpPr>
        <p:spPr>
          <a:xfrm flipH="1">
            <a:off x="8181977" y="4676775"/>
            <a:ext cx="59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553A65-096C-4DE4-806E-288B37D5EEF8}"/>
              </a:ext>
            </a:extLst>
          </p:cNvPr>
          <p:cNvSpPr txBox="1"/>
          <p:nvPr/>
        </p:nvSpPr>
        <p:spPr>
          <a:xfrm>
            <a:off x="8772525" y="4498461"/>
            <a:ext cx="1587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push(enqueue)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86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(Queue)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39" y="2011513"/>
            <a:ext cx="110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큐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464E2F2-05A8-4DEF-85CE-AC51D83A6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53811"/>
              </p:ext>
            </p:extLst>
          </p:nvPr>
        </p:nvGraphicFramePr>
        <p:xfrm>
          <a:off x="5064218" y="1977836"/>
          <a:ext cx="4552878" cy="73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13">
                  <a:extLst>
                    <a:ext uri="{9D8B030D-6E8A-4147-A177-3AD203B41FA5}">
                      <a16:colId xmlns:a16="http://schemas.microsoft.com/office/drawing/2014/main" val="2662861717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40086548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55729651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1782179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25097080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500453223"/>
                    </a:ext>
                  </a:extLst>
                </a:gridCol>
              </a:tblGrid>
              <a:tr h="7352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09896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38C870-2DDA-47E4-A356-2229CCC678D4}"/>
              </a:ext>
            </a:extLst>
          </p:cNvPr>
          <p:cNvCxnSpPr>
            <a:cxnSpLocks/>
          </p:cNvCxnSpPr>
          <p:nvPr/>
        </p:nvCxnSpPr>
        <p:spPr>
          <a:xfrm flipV="1">
            <a:off x="6186768" y="2924176"/>
            <a:ext cx="0" cy="25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395F2F-A23C-4E8D-B524-3A7640717AFB}"/>
              </a:ext>
            </a:extLst>
          </p:cNvPr>
          <p:cNvSpPr txBox="1"/>
          <p:nvPr/>
        </p:nvSpPr>
        <p:spPr>
          <a:xfrm>
            <a:off x="5859275" y="3212898"/>
            <a:ext cx="788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6653ED-CC5F-4703-93A0-1BE9BD0B9FE9}"/>
              </a:ext>
            </a:extLst>
          </p:cNvPr>
          <p:cNvCxnSpPr>
            <a:cxnSpLocks/>
          </p:cNvCxnSpPr>
          <p:nvPr/>
        </p:nvCxnSpPr>
        <p:spPr>
          <a:xfrm>
            <a:off x="8449236" y="1552575"/>
            <a:ext cx="0" cy="261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D4D033-CE47-473E-8A68-A8DEE20543F7}"/>
              </a:ext>
            </a:extLst>
          </p:cNvPr>
          <p:cNvSpPr txBox="1"/>
          <p:nvPr/>
        </p:nvSpPr>
        <p:spPr>
          <a:xfrm>
            <a:off x="8181135" y="1204046"/>
            <a:ext cx="66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rear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C59154-A882-41CF-8339-6736537E6254}"/>
              </a:ext>
            </a:extLst>
          </p:cNvPr>
          <p:cNvCxnSpPr>
            <a:cxnSpLocks/>
          </p:cNvCxnSpPr>
          <p:nvPr/>
        </p:nvCxnSpPr>
        <p:spPr>
          <a:xfrm flipH="1">
            <a:off x="4248152" y="2362200"/>
            <a:ext cx="59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CA0532-2D05-418C-B870-058D27F0C4D7}"/>
              </a:ext>
            </a:extLst>
          </p:cNvPr>
          <p:cNvSpPr txBox="1"/>
          <p:nvPr/>
        </p:nvSpPr>
        <p:spPr>
          <a:xfrm>
            <a:off x="2800350" y="2183886"/>
            <a:ext cx="1587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pop(dequeue)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F49D980C-4BF8-46DF-A62B-21815129D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08750"/>
              </p:ext>
            </p:extLst>
          </p:nvPr>
        </p:nvGraphicFramePr>
        <p:xfrm>
          <a:off x="5064218" y="4324508"/>
          <a:ext cx="4552878" cy="73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13">
                  <a:extLst>
                    <a:ext uri="{9D8B030D-6E8A-4147-A177-3AD203B41FA5}">
                      <a16:colId xmlns:a16="http://schemas.microsoft.com/office/drawing/2014/main" val="2662861717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40086548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55729651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1782179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25097080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500453223"/>
                    </a:ext>
                  </a:extLst>
                </a:gridCol>
              </a:tblGrid>
              <a:tr h="7352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0989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E54C27C-F740-48AB-B414-5EFFAE49F145}"/>
              </a:ext>
            </a:extLst>
          </p:cNvPr>
          <p:cNvCxnSpPr>
            <a:cxnSpLocks/>
          </p:cNvCxnSpPr>
          <p:nvPr/>
        </p:nvCxnSpPr>
        <p:spPr>
          <a:xfrm flipV="1">
            <a:off x="6948768" y="5270848"/>
            <a:ext cx="0" cy="25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61C7AA-E00D-4E1F-80DF-88F3700DE985}"/>
              </a:ext>
            </a:extLst>
          </p:cNvPr>
          <p:cNvSpPr txBox="1"/>
          <p:nvPr/>
        </p:nvSpPr>
        <p:spPr>
          <a:xfrm>
            <a:off x="6621275" y="5559570"/>
            <a:ext cx="788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004D546-C37D-432C-A88E-9F1DD2496B5B}"/>
              </a:ext>
            </a:extLst>
          </p:cNvPr>
          <p:cNvCxnSpPr>
            <a:cxnSpLocks/>
          </p:cNvCxnSpPr>
          <p:nvPr/>
        </p:nvCxnSpPr>
        <p:spPr>
          <a:xfrm>
            <a:off x="8449236" y="3899247"/>
            <a:ext cx="0" cy="261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74BE9D-E548-4A7F-A745-E4A3015C6779}"/>
              </a:ext>
            </a:extLst>
          </p:cNvPr>
          <p:cNvSpPr txBox="1"/>
          <p:nvPr/>
        </p:nvSpPr>
        <p:spPr>
          <a:xfrm>
            <a:off x="8181135" y="3550718"/>
            <a:ext cx="66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rear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90D79E4-EA5E-48A6-85E0-A54121732800}"/>
              </a:ext>
            </a:extLst>
          </p:cNvPr>
          <p:cNvCxnSpPr>
            <a:cxnSpLocks/>
          </p:cNvCxnSpPr>
          <p:nvPr/>
        </p:nvCxnSpPr>
        <p:spPr>
          <a:xfrm flipH="1">
            <a:off x="4248152" y="4708872"/>
            <a:ext cx="59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33F04F-8B4B-467D-8AE7-F54DB3FDE49F}"/>
              </a:ext>
            </a:extLst>
          </p:cNvPr>
          <p:cNvSpPr txBox="1"/>
          <p:nvPr/>
        </p:nvSpPr>
        <p:spPr>
          <a:xfrm>
            <a:off x="2800350" y="4530558"/>
            <a:ext cx="1587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pop(dequeue)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1805B6-9272-41F6-946F-C45D1F23F6E2}"/>
              </a:ext>
            </a:extLst>
          </p:cNvPr>
          <p:cNvSpPr txBox="1"/>
          <p:nvPr/>
        </p:nvSpPr>
        <p:spPr>
          <a:xfrm>
            <a:off x="1069039" y="3312190"/>
            <a:ext cx="110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단점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32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(Queue)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39" y="2011513"/>
            <a:ext cx="110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원형 큐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464E2F2-05A8-4DEF-85CE-AC51D83A6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28616"/>
              </p:ext>
            </p:extLst>
          </p:nvPr>
        </p:nvGraphicFramePr>
        <p:xfrm>
          <a:off x="3464018" y="2825561"/>
          <a:ext cx="4552878" cy="73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13">
                  <a:extLst>
                    <a:ext uri="{9D8B030D-6E8A-4147-A177-3AD203B41FA5}">
                      <a16:colId xmlns:a16="http://schemas.microsoft.com/office/drawing/2014/main" val="2662861717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40086548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55729651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1782179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25097080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500453223"/>
                    </a:ext>
                  </a:extLst>
                </a:gridCol>
              </a:tblGrid>
              <a:tr h="7352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09896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38C870-2DDA-47E4-A356-2229CCC678D4}"/>
              </a:ext>
            </a:extLst>
          </p:cNvPr>
          <p:cNvCxnSpPr>
            <a:cxnSpLocks/>
          </p:cNvCxnSpPr>
          <p:nvPr/>
        </p:nvCxnSpPr>
        <p:spPr>
          <a:xfrm flipV="1">
            <a:off x="5367618" y="3771900"/>
            <a:ext cx="0" cy="466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395F2F-A23C-4E8D-B524-3A7640717AFB}"/>
              </a:ext>
            </a:extLst>
          </p:cNvPr>
          <p:cNvSpPr txBox="1"/>
          <p:nvPr/>
        </p:nvSpPr>
        <p:spPr>
          <a:xfrm>
            <a:off x="5040125" y="4313605"/>
            <a:ext cx="788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6653ED-CC5F-4703-93A0-1BE9BD0B9FE9}"/>
              </a:ext>
            </a:extLst>
          </p:cNvPr>
          <p:cNvCxnSpPr>
            <a:cxnSpLocks/>
          </p:cNvCxnSpPr>
          <p:nvPr/>
        </p:nvCxnSpPr>
        <p:spPr>
          <a:xfrm>
            <a:off x="7630086" y="2280679"/>
            <a:ext cx="0" cy="381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D4D033-CE47-473E-8A68-A8DEE20543F7}"/>
              </a:ext>
            </a:extLst>
          </p:cNvPr>
          <p:cNvSpPr txBox="1"/>
          <p:nvPr/>
        </p:nvSpPr>
        <p:spPr>
          <a:xfrm>
            <a:off x="7361985" y="1920024"/>
            <a:ext cx="66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rear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C59154-A882-41CF-8339-6736537E6254}"/>
              </a:ext>
            </a:extLst>
          </p:cNvPr>
          <p:cNvCxnSpPr>
            <a:cxnSpLocks/>
          </p:cNvCxnSpPr>
          <p:nvPr/>
        </p:nvCxnSpPr>
        <p:spPr>
          <a:xfrm flipH="1">
            <a:off x="8181977" y="3209925"/>
            <a:ext cx="59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CA0532-2D05-418C-B870-058D27F0C4D7}"/>
              </a:ext>
            </a:extLst>
          </p:cNvPr>
          <p:cNvSpPr txBox="1"/>
          <p:nvPr/>
        </p:nvSpPr>
        <p:spPr>
          <a:xfrm>
            <a:off x="8772525" y="3031611"/>
            <a:ext cx="1587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push(enqueue)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306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(Queue)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39" y="2011513"/>
            <a:ext cx="110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원형 큐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464E2F2-05A8-4DEF-85CE-AC51D83A6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998"/>
              </p:ext>
            </p:extLst>
          </p:nvPr>
        </p:nvGraphicFramePr>
        <p:xfrm>
          <a:off x="3464018" y="2825561"/>
          <a:ext cx="4552878" cy="73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13">
                  <a:extLst>
                    <a:ext uri="{9D8B030D-6E8A-4147-A177-3AD203B41FA5}">
                      <a16:colId xmlns:a16="http://schemas.microsoft.com/office/drawing/2014/main" val="2662861717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40086548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55729651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1782179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25097080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500453223"/>
                    </a:ext>
                  </a:extLst>
                </a:gridCol>
              </a:tblGrid>
              <a:tr h="7352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09896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38C870-2DDA-47E4-A356-2229CCC678D4}"/>
              </a:ext>
            </a:extLst>
          </p:cNvPr>
          <p:cNvCxnSpPr>
            <a:cxnSpLocks/>
          </p:cNvCxnSpPr>
          <p:nvPr/>
        </p:nvCxnSpPr>
        <p:spPr>
          <a:xfrm flipV="1">
            <a:off x="5367618" y="3771900"/>
            <a:ext cx="0" cy="466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395F2F-A23C-4E8D-B524-3A7640717AFB}"/>
              </a:ext>
            </a:extLst>
          </p:cNvPr>
          <p:cNvSpPr txBox="1"/>
          <p:nvPr/>
        </p:nvSpPr>
        <p:spPr>
          <a:xfrm>
            <a:off x="5040125" y="4313605"/>
            <a:ext cx="788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6653ED-CC5F-4703-93A0-1BE9BD0B9FE9}"/>
              </a:ext>
            </a:extLst>
          </p:cNvPr>
          <p:cNvCxnSpPr>
            <a:cxnSpLocks/>
          </p:cNvCxnSpPr>
          <p:nvPr/>
        </p:nvCxnSpPr>
        <p:spPr>
          <a:xfrm>
            <a:off x="3829611" y="2280679"/>
            <a:ext cx="0" cy="381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D4D033-CE47-473E-8A68-A8DEE20543F7}"/>
              </a:ext>
            </a:extLst>
          </p:cNvPr>
          <p:cNvSpPr txBox="1"/>
          <p:nvPr/>
        </p:nvSpPr>
        <p:spPr>
          <a:xfrm>
            <a:off x="3561510" y="1920024"/>
            <a:ext cx="66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rear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C59154-A882-41CF-8339-6736537E6254}"/>
              </a:ext>
            </a:extLst>
          </p:cNvPr>
          <p:cNvCxnSpPr>
            <a:cxnSpLocks/>
          </p:cNvCxnSpPr>
          <p:nvPr/>
        </p:nvCxnSpPr>
        <p:spPr>
          <a:xfrm flipH="1">
            <a:off x="8181977" y="3209925"/>
            <a:ext cx="59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CA0532-2D05-418C-B870-058D27F0C4D7}"/>
              </a:ext>
            </a:extLst>
          </p:cNvPr>
          <p:cNvSpPr txBox="1"/>
          <p:nvPr/>
        </p:nvSpPr>
        <p:spPr>
          <a:xfrm>
            <a:off x="8772525" y="3031611"/>
            <a:ext cx="1587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push(enqueue)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6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17608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막대기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23E04-B041-427A-BE69-79ED440B1BB6}"/>
              </a:ext>
            </a:extLst>
          </p:cNvPr>
          <p:cNvSpPr txBox="1"/>
          <p:nvPr/>
        </p:nvSpPr>
        <p:spPr>
          <a:xfrm>
            <a:off x="943535" y="186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Sol 1) Naive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하게 해결하기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38" y="2612149"/>
            <a:ext cx="441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막대기가 오른쪽에서 보이는가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01855-8103-4F17-B021-85C18878438C}"/>
              </a:ext>
            </a:extLst>
          </p:cNvPr>
          <p:cNvSpPr txBox="1"/>
          <p:nvPr/>
        </p:nvSpPr>
        <p:spPr>
          <a:xfrm>
            <a:off x="1069037" y="3353725"/>
            <a:ext cx="441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= 100,000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7A8608-91F4-4B43-B1DC-E3A7F62753F7}"/>
                  </a:ext>
                </a:extLst>
              </p:cNvPr>
              <p:cNvSpPr txBox="1"/>
              <p:nvPr/>
            </p:nvSpPr>
            <p:spPr>
              <a:xfrm>
                <a:off x="1069036" y="4095301"/>
                <a:ext cx="44173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altLang="ko-KR" sz="200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b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 </a:t>
                </a:r>
                <a:r>
                  <a:rPr lang="ko-KR" altLang="en-US" sz="2000" b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</a:t>
                </a:r>
                <a:r>
                  <a:rPr lang="ko-KR" altLang="en-US" sz="2000" b="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시간 초과</a:t>
                </a:r>
                <a:endParaRPr lang="en-US" altLang="ko-KR" sz="2000" b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7A8608-91F4-4B43-B1DC-E3A7F627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36" y="4095301"/>
                <a:ext cx="4417359" cy="400110"/>
              </a:xfrm>
              <a:prstGeom prst="rect">
                <a:avLst/>
              </a:prstGeom>
              <a:blipFill>
                <a:blip r:embed="rId2"/>
                <a:stretch>
                  <a:fillRect l="-1241"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(Queue)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39" y="2011513"/>
            <a:ext cx="110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원형 큐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464E2F2-05A8-4DEF-85CE-AC51D83A6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62917"/>
              </p:ext>
            </p:extLst>
          </p:nvPr>
        </p:nvGraphicFramePr>
        <p:xfrm>
          <a:off x="3464018" y="2825561"/>
          <a:ext cx="4552878" cy="73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13">
                  <a:extLst>
                    <a:ext uri="{9D8B030D-6E8A-4147-A177-3AD203B41FA5}">
                      <a16:colId xmlns:a16="http://schemas.microsoft.com/office/drawing/2014/main" val="2662861717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40086548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55729651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1782179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25097080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500453223"/>
                    </a:ext>
                  </a:extLst>
                </a:gridCol>
              </a:tblGrid>
              <a:tr h="735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09896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38C870-2DDA-47E4-A356-2229CCC678D4}"/>
              </a:ext>
            </a:extLst>
          </p:cNvPr>
          <p:cNvCxnSpPr>
            <a:cxnSpLocks/>
          </p:cNvCxnSpPr>
          <p:nvPr/>
        </p:nvCxnSpPr>
        <p:spPr>
          <a:xfrm flipV="1">
            <a:off x="5367618" y="3771900"/>
            <a:ext cx="0" cy="466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395F2F-A23C-4E8D-B524-3A7640717AFB}"/>
              </a:ext>
            </a:extLst>
          </p:cNvPr>
          <p:cNvSpPr txBox="1"/>
          <p:nvPr/>
        </p:nvSpPr>
        <p:spPr>
          <a:xfrm>
            <a:off x="5040125" y="4313605"/>
            <a:ext cx="788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6653ED-CC5F-4703-93A0-1BE9BD0B9FE9}"/>
              </a:ext>
            </a:extLst>
          </p:cNvPr>
          <p:cNvCxnSpPr>
            <a:cxnSpLocks/>
          </p:cNvCxnSpPr>
          <p:nvPr/>
        </p:nvCxnSpPr>
        <p:spPr>
          <a:xfrm>
            <a:off x="4582086" y="2280679"/>
            <a:ext cx="0" cy="381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D4D033-CE47-473E-8A68-A8DEE20543F7}"/>
              </a:ext>
            </a:extLst>
          </p:cNvPr>
          <p:cNvSpPr txBox="1"/>
          <p:nvPr/>
        </p:nvSpPr>
        <p:spPr>
          <a:xfrm>
            <a:off x="4313985" y="1920024"/>
            <a:ext cx="66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rear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C59154-A882-41CF-8339-6736537E6254}"/>
              </a:ext>
            </a:extLst>
          </p:cNvPr>
          <p:cNvCxnSpPr>
            <a:cxnSpLocks/>
          </p:cNvCxnSpPr>
          <p:nvPr/>
        </p:nvCxnSpPr>
        <p:spPr>
          <a:xfrm flipH="1">
            <a:off x="8181977" y="3209925"/>
            <a:ext cx="59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CA0532-2D05-418C-B870-058D27F0C4D7}"/>
              </a:ext>
            </a:extLst>
          </p:cNvPr>
          <p:cNvSpPr txBox="1"/>
          <p:nvPr/>
        </p:nvSpPr>
        <p:spPr>
          <a:xfrm>
            <a:off x="8772525" y="3031611"/>
            <a:ext cx="1587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push(enqueue)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691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Queue in C++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F424EE-79A8-407A-B4EB-B77CE131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1738312"/>
            <a:ext cx="7124701" cy="579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735325-84D1-4E32-B202-E823EB18F56E}"/>
              </a:ext>
            </a:extLst>
          </p:cNvPr>
          <p:cNvSpPr txBox="1"/>
          <p:nvPr/>
        </p:nvSpPr>
        <p:spPr>
          <a:xfrm>
            <a:off x="1069040" y="2573578"/>
            <a:ext cx="6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push(k) : queue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추가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F8BF09-BCF7-4126-AC1B-E6330FCB4956}"/>
              </a:ext>
            </a:extLst>
          </p:cNvPr>
          <p:cNvSpPr txBox="1"/>
          <p:nvPr/>
        </p:nvSpPr>
        <p:spPr>
          <a:xfrm>
            <a:off x="1069040" y="3126504"/>
            <a:ext cx="6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pop() : queue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원소 중 제일 먼저 넣은 원소를 제거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AB785-5C20-46DB-9CC0-610BCD5EDD37}"/>
              </a:ext>
            </a:extLst>
          </p:cNvPr>
          <p:cNvSpPr txBox="1"/>
          <p:nvPr/>
        </p:nvSpPr>
        <p:spPr>
          <a:xfrm>
            <a:off x="1069040" y="3681554"/>
            <a:ext cx="6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front() : queue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원소 중 제일 먼저 넣은 원소를 반환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104ACA-63E4-4C83-8409-ABB34ACF5E0F}"/>
              </a:ext>
            </a:extLst>
          </p:cNvPr>
          <p:cNvSpPr txBox="1"/>
          <p:nvPr/>
        </p:nvSpPr>
        <p:spPr>
          <a:xfrm>
            <a:off x="1069040" y="4789823"/>
            <a:ext cx="6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size() : queue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들어있는 원소의 개수 반환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27831A-796C-4FC0-91C0-D0D6F7CF0611}"/>
              </a:ext>
            </a:extLst>
          </p:cNvPr>
          <p:cNvSpPr txBox="1"/>
          <p:nvPr/>
        </p:nvSpPr>
        <p:spPr>
          <a:xfrm>
            <a:off x="1069040" y="5345216"/>
            <a:ext cx="6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empty() : queue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비어있으면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true,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아니면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false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반환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F7A0CB-D977-4B43-AAD7-94757BFCD537}"/>
              </a:ext>
            </a:extLst>
          </p:cNvPr>
          <p:cNvSpPr txBox="1"/>
          <p:nvPr/>
        </p:nvSpPr>
        <p:spPr>
          <a:xfrm>
            <a:off x="1069040" y="4236947"/>
            <a:ext cx="6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back() : queue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원소 중 제일 마지막에 넣은 원소를 반환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49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덱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(Deque)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39" y="2011513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큐의 형태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B8A90-9B07-4438-A84F-1750E6D66468}"/>
              </a:ext>
            </a:extLst>
          </p:cNvPr>
          <p:cNvSpPr txBox="1"/>
          <p:nvPr/>
        </p:nvSpPr>
        <p:spPr>
          <a:xfrm>
            <a:off x="1069039" y="2711275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양쪽 끝에서 삽입과 삭제가 모두 가능한 자료구조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FC0B1-7AA9-4C81-B53F-63344120F9FF}"/>
              </a:ext>
            </a:extLst>
          </p:cNvPr>
          <p:cNvSpPr txBox="1"/>
          <p:nvPr/>
        </p:nvSpPr>
        <p:spPr>
          <a:xfrm>
            <a:off x="1069039" y="3411037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순차 컨테이너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(Sequence Container)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일종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63505-8212-403D-AC43-E90CCB47D5FF}"/>
              </a:ext>
            </a:extLst>
          </p:cNvPr>
          <p:cNvSpPr txBox="1"/>
          <p:nvPr/>
        </p:nvSpPr>
        <p:spPr>
          <a:xfrm>
            <a:off x="1069039" y="4110799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#include&lt;deque&gt;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245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덱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(Deque)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16FFB05B-7E1F-4349-BC32-480E16743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20915"/>
              </p:ext>
            </p:extLst>
          </p:nvPr>
        </p:nvGraphicFramePr>
        <p:xfrm>
          <a:off x="3419476" y="2842292"/>
          <a:ext cx="4552878" cy="73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13">
                  <a:extLst>
                    <a:ext uri="{9D8B030D-6E8A-4147-A177-3AD203B41FA5}">
                      <a16:colId xmlns:a16="http://schemas.microsoft.com/office/drawing/2014/main" val="2662861717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40086548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3455729651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1782179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2509708050"/>
                    </a:ext>
                  </a:extLst>
                </a:gridCol>
                <a:gridCol w="758813">
                  <a:extLst>
                    <a:ext uri="{9D8B030D-6E8A-4147-A177-3AD203B41FA5}">
                      <a16:colId xmlns:a16="http://schemas.microsoft.com/office/drawing/2014/main" val="1500453223"/>
                    </a:ext>
                  </a:extLst>
                </a:gridCol>
              </a:tblGrid>
              <a:tr h="7352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5425" marR="75425" marT="37712" marB="37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09896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39FDB1-1213-4F73-BB11-061FC3FDB25D}"/>
              </a:ext>
            </a:extLst>
          </p:cNvPr>
          <p:cNvCxnSpPr>
            <a:cxnSpLocks/>
          </p:cNvCxnSpPr>
          <p:nvPr/>
        </p:nvCxnSpPr>
        <p:spPr>
          <a:xfrm flipH="1">
            <a:off x="8181977" y="3389221"/>
            <a:ext cx="59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C49744-FFA8-43F7-A739-6B1A399C5376}"/>
              </a:ext>
            </a:extLst>
          </p:cNvPr>
          <p:cNvSpPr txBox="1"/>
          <p:nvPr/>
        </p:nvSpPr>
        <p:spPr>
          <a:xfrm>
            <a:off x="8772525" y="3210908"/>
            <a:ext cx="1587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push_back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74FF67-8E89-4CCA-B936-214373C65549}"/>
              </a:ext>
            </a:extLst>
          </p:cNvPr>
          <p:cNvCxnSpPr>
            <a:cxnSpLocks/>
          </p:cNvCxnSpPr>
          <p:nvPr/>
        </p:nvCxnSpPr>
        <p:spPr>
          <a:xfrm>
            <a:off x="2725270" y="3372490"/>
            <a:ext cx="555813" cy="77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66222B-4745-429D-8F83-8E9B31901DC0}"/>
              </a:ext>
            </a:extLst>
          </p:cNvPr>
          <p:cNvSpPr txBox="1"/>
          <p:nvPr/>
        </p:nvSpPr>
        <p:spPr>
          <a:xfrm>
            <a:off x="1446822" y="3218669"/>
            <a:ext cx="1587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push_front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35367C-CC46-46E1-AAAF-1117E9A09F47}"/>
              </a:ext>
            </a:extLst>
          </p:cNvPr>
          <p:cNvCxnSpPr>
            <a:cxnSpLocks/>
          </p:cNvCxnSpPr>
          <p:nvPr/>
        </p:nvCxnSpPr>
        <p:spPr>
          <a:xfrm flipH="1">
            <a:off x="2690535" y="3031452"/>
            <a:ext cx="59054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652560-21DC-4B71-96A9-DB1C90D6AD1D}"/>
              </a:ext>
            </a:extLst>
          </p:cNvPr>
          <p:cNvSpPr txBox="1"/>
          <p:nvPr/>
        </p:nvSpPr>
        <p:spPr>
          <a:xfrm>
            <a:off x="1527507" y="2833743"/>
            <a:ext cx="10917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pop_front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08CE24-3806-4363-8AF7-FC3A5CB874FE}"/>
              </a:ext>
            </a:extLst>
          </p:cNvPr>
          <p:cNvCxnSpPr>
            <a:cxnSpLocks/>
          </p:cNvCxnSpPr>
          <p:nvPr/>
        </p:nvCxnSpPr>
        <p:spPr>
          <a:xfrm>
            <a:off x="8181977" y="3031452"/>
            <a:ext cx="59054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BFD87A-7D12-4C77-B53B-7DA9B4C1FFA1}"/>
              </a:ext>
            </a:extLst>
          </p:cNvPr>
          <p:cNvSpPr txBox="1"/>
          <p:nvPr/>
        </p:nvSpPr>
        <p:spPr>
          <a:xfrm>
            <a:off x="8772521" y="2833743"/>
            <a:ext cx="10917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pop_back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466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Deque in C++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D4F738-C2BC-42C5-952A-04F0BF62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91" y="1715341"/>
            <a:ext cx="7628685" cy="477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FB8A7B-83D1-4D8C-BD3E-953DDA6D0001}"/>
              </a:ext>
            </a:extLst>
          </p:cNvPr>
          <p:cNvSpPr txBox="1"/>
          <p:nvPr/>
        </p:nvSpPr>
        <p:spPr>
          <a:xfrm>
            <a:off x="1033180" y="2412213"/>
            <a:ext cx="6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push_front(k) / push_back(k) : deque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앞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뒤에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추가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8120E-03C9-44E5-9DA4-0E6F906E7736}"/>
              </a:ext>
            </a:extLst>
          </p:cNvPr>
          <p:cNvSpPr txBox="1"/>
          <p:nvPr/>
        </p:nvSpPr>
        <p:spPr>
          <a:xfrm>
            <a:off x="1033180" y="2965139"/>
            <a:ext cx="6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pop_front() / pop_back() : deque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제일 앞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뒤의 원소 제거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53BAA-032C-4B89-92D3-7ABC8F173516}"/>
              </a:ext>
            </a:extLst>
          </p:cNvPr>
          <p:cNvSpPr txBox="1"/>
          <p:nvPr/>
        </p:nvSpPr>
        <p:spPr>
          <a:xfrm>
            <a:off x="1033180" y="3520189"/>
            <a:ext cx="6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front() / back() : deque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원소 중 제일 앞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뒤의 원소를 반환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AAD4D-60A9-4BAE-A23F-CE4042837EC3}"/>
              </a:ext>
            </a:extLst>
          </p:cNvPr>
          <p:cNvSpPr txBox="1"/>
          <p:nvPr/>
        </p:nvSpPr>
        <p:spPr>
          <a:xfrm>
            <a:off x="1033180" y="4075239"/>
            <a:ext cx="6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size() : deque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들어있는 원소의 개수 반환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A72E58-0D38-4745-99F0-3D3188AC9A75}"/>
              </a:ext>
            </a:extLst>
          </p:cNvPr>
          <p:cNvSpPr txBox="1"/>
          <p:nvPr/>
        </p:nvSpPr>
        <p:spPr>
          <a:xfrm>
            <a:off x="1033180" y="4630632"/>
            <a:ext cx="6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empty() : deque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비어있으면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true,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아니면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false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반환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3CFEAA-99A5-4EAF-A400-EEB424CB6DEE}"/>
              </a:ext>
            </a:extLst>
          </p:cNvPr>
          <p:cNvSpPr txBox="1"/>
          <p:nvPr/>
        </p:nvSpPr>
        <p:spPr>
          <a:xfrm>
            <a:off x="1033180" y="5186025"/>
            <a:ext cx="775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vector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사용되는 기능들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(Random Access, begin/end, clear, insert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73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3860423" y="2312895"/>
            <a:ext cx="4399432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4697894" y="2696556"/>
            <a:ext cx="3032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예시 문제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71EB8F-F611-4D5C-A2CB-BBD4053E9C3E}"/>
              </a:ext>
            </a:extLst>
          </p:cNvPr>
          <p:cNvCxnSpPr>
            <a:cxnSpLocks/>
          </p:cNvCxnSpPr>
          <p:nvPr/>
        </p:nvCxnSpPr>
        <p:spPr>
          <a:xfrm>
            <a:off x="3860423" y="3935507"/>
            <a:ext cx="4399432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17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029635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955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1158 (</a:t>
            </a:r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요세푸스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 문제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80CB07-D8AB-48BA-B7E6-9821B7B9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05" y="1809164"/>
            <a:ext cx="104108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17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029635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955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1158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요세푸스 문제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25A14-3841-4F85-B739-19007B5275E3}"/>
              </a:ext>
            </a:extLst>
          </p:cNvPr>
          <p:cNvSpPr txBox="1"/>
          <p:nvPr/>
        </p:nvSpPr>
        <p:spPr>
          <a:xfrm>
            <a:off x="943533" y="2011513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사람들이 원을 이루면서 앉아있음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43CBC-4EA2-417B-907C-FAE472D48416}"/>
              </a:ext>
            </a:extLst>
          </p:cNvPr>
          <p:cNvSpPr txBox="1"/>
          <p:nvPr/>
        </p:nvSpPr>
        <p:spPr>
          <a:xfrm>
            <a:off x="943533" y="2696248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사람은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k+1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사람을 기준으로 가장 마지막 사람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24579-CA4C-4229-B627-C66EE20033FF}"/>
              </a:ext>
            </a:extLst>
          </p:cNvPr>
          <p:cNvSpPr txBox="1"/>
          <p:nvPr/>
        </p:nvSpPr>
        <p:spPr>
          <a:xfrm>
            <a:off x="943533" y="3380983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사람이 제거되지 않는다면 마지막에 다시 확인해야 함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C0E28-C681-4715-A3EC-063F79116C64}"/>
              </a:ext>
            </a:extLst>
          </p:cNvPr>
          <p:cNvSpPr txBox="1"/>
          <p:nvPr/>
        </p:nvSpPr>
        <p:spPr>
          <a:xfrm>
            <a:off x="1185580" y="4252921"/>
            <a:ext cx="266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(Queue)</a:t>
            </a:r>
            <a:endParaRPr lang="ko-KR" altLang="en-US" sz="28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527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029635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955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9012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괄호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A50479-9DE8-4221-ADA8-8A7CB09D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0" y="1781962"/>
            <a:ext cx="10075047" cy="26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72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029635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955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9012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괄호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4C7BF-8C9A-4BF3-B96E-769AD457844D}"/>
              </a:ext>
            </a:extLst>
          </p:cNvPr>
          <p:cNvSpPr txBox="1"/>
          <p:nvPr/>
        </p:nvSpPr>
        <p:spPr>
          <a:xfrm>
            <a:off x="943533" y="2011513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올바른 괄호 문자열이 되기 위한 조건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D0636-3F67-48C9-88BA-AE6545B90CE7}"/>
              </a:ext>
            </a:extLst>
          </p:cNvPr>
          <p:cNvSpPr txBox="1"/>
          <p:nvPr/>
        </p:nvSpPr>
        <p:spPr>
          <a:xfrm>
            <a:off x="943533" y="2696248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‘(‘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개수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== ‘)’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개수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5FD65-5633-4280-9B98-E84D346BA255}"/>
              </a:ext>
            </a:extLst>
          </p:cNvPr>
          <p:cNvSpPr txBox="1"/>
          <p:nvPr/>
        </p:nvSpPr>
        <p:spPr>
          <a:xfrm>
            <a:off x="943532" y="3380983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올바른 괄호 문자열 생략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10064-AA03-442A-90C9-9DEB4EC172CE}"/>
              </a:ext>
            </a:extLst>
          </p:cNvPr>
          <p:cNvSpPr txBox="1"/>
          <p:nvPr/>
        </p:nvSpPr>
        <p:spPr>
          <a:xfrm>
            <a:off x="943532" y="4065718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‘)’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앞에 있으면서 가장 뒤에 존재하는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‘(‘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연결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BCD3E-9849-40F4-BB6F-AF73F727CDAB}"/>
              </a:ext>
            </a:extLst>
          </p:cNvPr>
          <p:cNvSpPr txBox="1"/>
          <p:nvPr/>
        </p:nvSpPr>
        <p:spPr>
          <a:xfrm>
            <a:off x="1185580" y="4775034"/>
            <a:ext cx="266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8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12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17608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막대기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23E04-B041-427A-BE69-79ED440B1BB6}"/>
              </a:ext>
            </a:extLst>
          </p:cNvPr>
          <p:cNvSpPr txBox="1"/>
          <p:nvPr/>
        </p:nvSpPr>
        <p:spPr>
          <a:xfrm>
            <a:off x="943535" y="186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Sol 2)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뒤에서부터 확인하기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40" y="2612149"/>
            <a:ext cx="672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막대기보다 크거나 같은 막대기가 오른쪽에 존재하는가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36557C-3D39-4276-9BB5-D022C40D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2" y="3164101"/>
            <a:ext cx="4090705" cy="2093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67C73D-22B9-48EF-91F6-39B55DA6D2A3}"/>
              </a:ext>
            </a:extLst>
          </p:cNvPr>
          <p:cNvSpPr txBox="1"/>
          <p:nvPr/>
        </p:nvSpPr>
        <p:spPr>
          <a:xfrm>
            <a:off x="1069040" y="3352470"/>
            <a:ext cx="672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O(N)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4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029635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955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3078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좋은 친구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A664F-5339-496E-BDCA-9C9D1E952F6B}"/>
              </a:ext>
            </a:extLst>
          </p:cNvPr>
          <p:cNvSpPr txBox="1"/>
          <p:nvPr/>
        </p:nvSpPr>
        <p:spPr>
          <a:xfrm>
            <a:off x="865337" y="1877189"/>
            <a:ext cx="180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요약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E6846-0FF3-43DD-A1F0-A310FB284E21}"/>
              </a:ext>
            </a:extLst>
          </p:cNvPr>
          <p:cNvSpPr txBox="1"/>
          <p:nvPr/>
        </p:nvSpPr>
        <p:spPr>
          <a:xfrm>
            <a:off x="993539" y="2627655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학생의 이름이 성적순으로 주어짐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20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025AF-4516-4662-BC6D-44FC2423D660}"/>
              </a:ext>
            </a:extLst>
          </p:cNvPr>
          <p:cNvSpPr txBox="1"/>
          <p:nvPr/>
        </p:nvSpPr>
        <p:spPr>
          <a:xfrm>
            <a:off x="993539" y="3121611"/>
            <a:ext cx="773940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좋은 친구의 조건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60000" indent="360000">
              <a:lnSpc>
                <a:spcPct val="150000"/>
              </a:lnSpc>
              <a:buAutoNum type="arabicParenR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자신의 등수와의 차이가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이하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60000" indent="360000">
              <a:lnSpc>
                <a:spcPct val="150000"/>
              </a:lnSpc>
              <a:buAutoNum type="arabicParenR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이름의 길이가 같음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9F5D5-D6F7-43CF-A1E4-85A7722F9AFE}"/>
              </a:ext>
            </a:extLst>
          </p:cNvPr>
          <p:cNvSpPr txBox="1"/>
          <p:nvPr/>
        </p:nvSpPr>
        <p:spPr>
          <a:xfrm>
            <a:off x="993539" y="4741998"/>
            <a:ext cx="773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좋은 친구가 총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몇쌍인가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C4EB9A-171A-470D-90F1-1CEE2615A762}"/>
              </a:ext>
            </a:extLst>
          </p:cNvPr>
          <p:cNvSpPr/>
          <p:nvPr/>
        </p:nvSpPr>
        <p:spPr>
          <a:xfrm>
            <a:off x="732863" y="1778466"/>
            <a:ext cx="8067188" cy="355501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01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029635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955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3078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좋은 친구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043ED-D029-4BC9-8FF4-F4D430F44FDF}"/>
              </a:ext>
            </a:extLst>
          </p:cNvPr>
          <p:cNvSpPr txBox="1"/>
          <p:nvPr/>
        </p:nvSpPr>
        <p:spPr>
          <a:xfrm>
            <a:off x="943533" y="2011513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학생들이 성적순으로 주어짐 → 순서대로 탐색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87CC2-C9E6-4ACD-B0F8-9540CE112040}"/>
              </a:ext>
            </a:extLst>
          </p:cNvPr>
          <p:cNvSpPr txBox="1"/>
          <p:nvPr/>
        </p:nvSpPr>
        <p:spPr>
          <a:xfrm>
            <a:off x="943533" y="2696248"/>
            <a:ext cx="6975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학생과 좋은 친구가 될 수 있는 등수 범위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[X-K , X+K]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7D8E6-0DAC-434B-AF11-6CDB57CD4678}"/>
              </a:ext>
            </a:extLst>
          </p:cNvPr>
          <p:cNvSpPr txBox="1"/>
          <p:nvPr/>
        </p:nvSpPr>
        <p:spPr>
          <a:xfrm>
            <a:off x="943533" y="3381803"/>
            <a:ext cx="6975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X-K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학생은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X+1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학생과 좋은 친구가 될 수 없음 → 제외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805A01-E93B-4DA2-9034-056945CA1F6C}"/>
              </a:ext>
            </a:extLst>
          </p:cNvPr>
          <p:cNvSpPr txBox="1"/>
          <p:nvPr/>
        </p:nvSpPr>
        <p:spPr>
          <a:xfrm>
            <a:off x="943533" y="4917601"/>
            <a:ext cx="6975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큐에 있으면서 길이가 같은 학생의 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A4F9E-22A6-4195-8FE4-96182B904FDC}"/>
              </a:ext>
            </a:extLst>
          </p:cNvPr>
          <p:cNvSpPr txBox="1"/>
          <p:nvPr/>
        </p:nvSpPr>
        <p:spPr>
          <a:xfrm>
            <a:off x="1185580" y="4088147"/>
            <a:ext cx="266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(Queue)</a:t>
            </a:r>
            <a:endParaRPr lang="ko-KR" altLang="en-US" sz="28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66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029635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955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18115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카드 놓기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0D4948-3618-4B41-AC16-0E537C70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7" y="1797279"/>
            <a:ext cx="9785389" cy="400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8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029635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955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18115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카드 놓기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A5C3E-C406-43F0-BB16-B79CE153B776}"/>
              </a:ext>
            </a:extLst>
          </p:cNvPr>
          <p:cNvSpPr txBox="1"/>
          <p:nvPr/>
        </p:nvSpPr>
        <p:spPr>
          <a:xfrm>
            <a:off x="943533" y="2011513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최종적으로 위에서부터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1, 2, … 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쌓여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22610-AA5E-44CA-93A4-245A41BB3EC4}"/>
              </a:ext>
            </a:extLst>
          </p:cNvPr>
          <p:cNvSpPr txBox="1"/>
          <p:nvPr/>
        </p:nvSpPr>
        <p:spPr>
          <a:xfrm>
            <a:off x="943533" y="2658023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N, N-1, … 2, 1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순서대로 바닥에 내려놔야 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8F722-FA31-4540-A9EC-41EA165E505F}"/>
              </a:ext>
            </a:extLst>
          </p:cNvPr>
          <p:cNvSpPr txBox="1"/>
          <p:nvPr/>
        </p:nvSpPr>
        <p:spPr>
          <a:xfrm>
            <a:off x="943533" y="3304533"/>
            <a:ext cx="665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카드 더미를 거꾸로 구성해보자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3838B2-4EC9-4D26-91BE-22388E86DF54}"/>
              </a:ext>
            </a:extLst>
          </p:cNvPr>
          <p:cNvSpPr txBox="1"/>
          <p:nvPr/>
        </p:nvSpPr>
        <p:spPr>
          <a:xfrm>
            <a:off x="1185580" y="4088147"/>
            <a:ext cx="266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덱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(Deque)</a:t>
            </a:r>
            <a:endParaRPr lang="ko-KR" altLang="en-US" sz="28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283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944907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B5B84-642E-4200-86B8-F57A055D4859}"/>
              </a:ext>
            </a:extLst>
          </p:cNvPr>
          <p:cNvSpPr txBox="1"/>
          <p:nvPr/>
        </p:nvSpPr>
        <p:spPr>
          <a:xfrm>
            <a:off x="1069524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[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필수문제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9661E-F591-47F4-ABF8-E0F238541EE2}"/>
              </a:ext>
            </a:extLst>
          </p:cNvPr>
          <p:cNvSpPr txBox="1"/>
          <p:nvPr/>
        </p:nvSpPr>
        <p:spPr>
          <a:xfrm>
            <a:off x="6966984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3772B-765D-4282-B12F-11CA1EB3C7B1}"/>
              </a:ext>
            </a:extLst>
          </p:cNvPr>
          <p:cNvSpPr txBox="1"/>
          <p:nvPr/>
        </p:nvSpPr>
        <p:spPr>
          <a:xfrm>
            <a:off x="1197493" y="2491500"/>
            <a:ext cx="2386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 2504]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괄호의 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B2262-9C46-4A39-B922-02B3EB24965F}"/>
              </a:ext>
            </a:extLst>
          </p:cNvPr>
          <p:cNvSpPr txBox="1"/>
          <p:nvPr/>
        </p:nvSpPr>
        <p:spPr>
          <a:xfrm>
            <a:off x="7145287" y="2464236"/>
            <a:ext cx="2386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 2812]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크게 만들기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BD4CD-26A5-4C34-91EF-9C1E9BD8F2F5}"/>
              </a:ext>
            </a:extLst>
          </p:cNvPr>
          <p:cNvSpPr txBox="1"/>
          <p:nvPr/>
        </p:nvSpPr>
        <p:spPr>
          <a:xfrm>
            <a:off x="7145287" y="3287373"/>
            <a:ext cx="2386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 9012]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괄호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E2BB1-D3C0-416A-8EEF-B6AC06162FDC}"/>
              </a:ext>
            </a:extLst>
          </p:cNvPr>
          <p:cNvSpPr txBox="1"/>
          <p:nvPr/>
        </p:nvSpPr>
        <p:spPr>
          <a:xfrm>
            <a:off x="1197493" y="3490763"/>
            <a:ext cx="2386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 10828]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EBE37-F920-4E14-8404-37BE71D9A87D}"/>
              </a:ext>
            </a:extLst>
          </p:cNvPr>
          <p:cNvSpPr txBox="1"/>
          <p:nvPr/>
        </p:nvSpPr>
        <p:spPr>
          <a:xfrm>
            <a:off x="7145287" y="2880646"/>
            <a:ext cx="2386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 1935]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후위 표기식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56159D-4020-4660-85FD-E5B0510CAA16}"/>
              </a:ext>
            </a:extLst>
          </p:cNvPr>
          <p:cNvSpPr txBox="1"/>
          <p:nvPr/>
        </p:nvSpPr>
        <p:spPr>
          <a:xfrm>
            <a:off x="1197493" y="2996700"/>
            <a:ext cx="2386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 2304]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창고 다각형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21974-0A32-4337-BC49-EC79E2AF4831}"/>
              </a:ext>
            </a:extLst>
          </p:cNvPr>
          <p:cNvSpPr txBox="1"/>
          <p:nvPr/>
        </p:nvSpPr>
        <p:spPr>
          <a:xfrm>
            <a:off x="7145287" y="3694100"/>
            <a:ext cx="2386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 10799]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쇠막대기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8A968-B14A-41A1-8D97-C59E19C69040}"/>
              </a:ext>
            </a:extLst>
          </p:cNvPr>
          <p:cNvSpPr txBox="1"/>
          <p:nvPr/>
        </p:nvSpPr>
        <p:spPr>
          <a:xfrm>
            <a:off x="7145287" y="4115369"/>
            <a:ext cx="2636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 20301]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반전 </a:t>
            </a:r>
            <a:r>
              <a:rPr lang="ko-KR" altLang="en-US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요세푸스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46751-9DB9-4E0A-B7B2-8E6E0009926C}"/>
              </a:ext>
            </a:extLst>
          </p:cNvPr>
          <p:cNvSpPr txBox="1"/>
          <p:nvPr/>
        </p:nvSpPr>
        <p:spPr>
          <a:xfrm>
            <a:off x="1197493" y="3984826"/>
            <a:ext cx="2386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 3078]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좋은 친구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E4DF2-FF39-4449-9673-BA5CA5C4E0F3}"/>
              </a:ext>
            </a:extLst>
          </p:cNvPr>
          <p:cNvSpPr txBox="1"/>
          <p:nvPr/>
        </p:nvSpPr>
        <p:spPr>
          <a:xfrm>
            <a:off x="7145287" y="4525872"/>
            <a:ext cx="2636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5430] AC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8B4B9-B782-4621-81EE-408A4D136685}"/>
              </a:ext>
            </a:extLst>
          </p:cNvPr>
          <p:cNvSpPr txBox="1"/>
          <p:nvPr/>
        </p:nvSpPr>
        <p:spPr>
          <a:xfrm>
            <a:off x="7145287" y="4947052"/>
            <a:ext cx="2636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1966]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프린터 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4D2BCF-B10E-4B6F-8023-5CE9D2C43392}"/>
              </a:ext>
            </a:extLst>
          </p:cNvPr>
          <p:cNvSpPr txBox="1"/>
          <p:nvPr/>
        </p:nvSpPr>
        <p:spPr>
          <a:xfrm>
            <a:off x="7145287" y="5353240"/>
            <a:ext cx="2636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3190]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291D65-D6B6-4FF5-BC73-5C118AE8BFFD}"/>
              </a:ext>
            </a:extLst>
          </p:cNvPr>
          <p:cNvSpPr txBox="1"/>
          <p:nvPr/>
        </p:nvSpPr>
        <p:spPr>
          <a:xfrm>
            <a:off x="1197493" y="4489778"/>
            <a:ext cx="30069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 20923</a:t>
            </a:r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숫자 </a:t>
            </a:r>
            <a:r>
              <a:rPr lang="ko-KR" altLang="en-US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할리갈리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게임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B9AAC-D5A9-4EF6-981D-78FCE0A3E2C9}"/>
              </a:ext>
            </a:extLst>
          </p:cNvPr>
          <p:cNvSpPr txBox="1"/>
          <p:nvPr/>
        </p:nvSpPr>
        <p:spPr>
          <a:xfrm>
            <a:off x="1197493" y="4994730"/>
            <a:ext cx="30069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[BOJ 18115]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카드 놓기</a:t>
            </a:r>
          </a:p>
        </p:txBody>
      </p:sp>
    </p:spTree>
    <p:extLst>
      <p:ext uri="{BB962C8B-B14F-4D97-AF65-F5344CB8AC3E}">
        <p14:creationId xmlns:p14="http://schemas.microsoft.com/office/powerpoint/2010/main" val="78185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17608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막대기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23E04-B041-427A-BE69-79ED440B1BB6}"/>
              </a:ext>
            </a:extLst>
          </p:cNvPr>
          <p:cNvSpPr txBox="1"/>
          <p:nvPr/>
        </p:nvSpPr>
        <p:spPr>
          <a:xfrm>
            <a:off x="943535" y="186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Sol 3)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앞에서부터 확인하기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40" y="2612149"/>
            <a:ext cx="672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가려지지 않는 막대기가 될 가능성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27597-9B07-4E93-B275-517BC7470BF6}"/>
              </a:ext>
            </a:extLst>
          </p:cNvPr>
          <p:cNvSpPr txBox="1"/>
          <p:nvPr/>
        </p:nvSpPr>
        <p:spPr>
          <a:xfrm>
            <a:off x="1069040" y="4095301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4A052C-31FA-4363-A1C9-BC0635872A18}"/>
              </a:ext>
            </a:extLst>
          </p:cNvPr>
          <p:cNvSpPr txBox="1"/>
          <p:nvPr/>
        </p:nvSpPr>
        <p:spPr>
          <a:xfrm>
            <a:off x="1239370" y="4860892"/>
            <a:ext cx="2642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Stack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F7391-1A33-4EBF-9481-61F7B659DBEB}"/>
              </a:ext>
            </a:extLst>
          </p:cNvPr>
          <p:cNvSpPr txBox="1"/>
          <p:nvPr/>
        </p:nvSpPr>
        <p:spPr>
          <a:xfrm>
            <a:off x="1069040" y="3353725"/>
            <a:ext cx="672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막대기로 가려지는 왼쪽의 막대기를 제거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82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What?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23E04-B041-427A-BE69-79ED440B1BB6}"/>
              </a:ext>
            </a:extLst>
          </p:cNvPr>
          <p:cNvSpPr txBox="1"/>
          <p:nvPr/>
        </p:nvSpPr>
        <p:spPr>
          <a:xfrm>
            <a:off x="943535" y="186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[Stack, Queue, Deque]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40" y="2612149"/>
            <a:ext cx="672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위치에서만 원소를 넣고 뺄 수 있는 제한된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자료구조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49F0A-0AA1-4214-9133-CEF18667A519}"/>
              </a:ext>
            </a:extLst>
          </p:cNvPr>
          <p:cNvSpPr txBox="1"/>
          <p:nvPr/>
        </p:nvSpPr>
        <p:spPr>
          <a:xfrm>
            <a:off x="1069040" y="3356916"/>
            <a:ext cx="672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C++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STL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7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E0DCC-B47D-47F0-A353-C2498B5C80ED}"/>
              </a:ext>
            </a:extLst>
          </p:cNvPr>
          <p:cNvSpPr txBox="1"/>
          <p:nvPr/>
        </p:nvSpPr>
        <p:spPr>
          <a:xfrm>
            <a:off x="1069040" y="2011513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쪽 끝에서만 원소를 넣고 뺄 수 있는 자료구조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69EAA-B69C-4FEA-8071-F89D585C2D94}"/>
              </a:ext>
            </a:extLst>
          </p:cNvPr>
          <p:cNvSpPr txBox="1"/>
          <p:nvPr/>
        </p:nvSpPr>
        <p:spPr>
          <a:xfrm>
            <a:off x="1069040" y="269624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LIFO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(Last In First Out)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217FF-2F13-4EBD-85F0-407FF81ED2B6}"/>
              </a:ext>
            </a:extLst>
          </p:cNvPr>
          <p:cNvSpPr txBox="1"/>
          <p:nvPr/>
        </p:nvSpPr>
        <p:spPr>
          <a:xfrm>
            <a:off x="1069040" y="406571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컨테이너 어댑터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(Container Adaptor)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일종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96CF4-881B-483C-BDD2-762521F6B234}"/>
              </a:ext>
            </a:extLst>
          </p:cNvPr>
          <p:cNvSpPr txBox="1"/>
          <p:nvPr/>
        </p:nvSpPr>
        <p:spPr>
          <a:xfrm>
            <a:off x="1069040" y="3380983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push / pop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FFC32-BDAD-438D-A58D-A889C4AD14C8}"/>
              </a:ext>
            </a:extLst>
          </p:cNvPr>
          <p:cNvSpPr txBox="1"/>
          <p:nvPr/>
        </p:nvSpPr>
        <p:spPr>
          <a:xfrm>
            <a:off x="1069040" y="4750453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#include&lt;stack&gt;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71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A33845-942D-4CFB-B888-D55C2A85B915}"/>
              </a:ext>
            </a:extLst>
          </p:cNvPr>
          <p:cNvSpPr txBox="1"/>
          <p:nvPr/>
        </p:nvSpPr>
        <p:spPr>
          <a:xfrm>
            <a:off x="946895" y="2013267"/>
            <a:ext cx="373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(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막대기 문제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8BC6D9-CA57-4EB0-AF95-FA0A1C3B26CF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B0D8C0-C575-467B-B9FA-C83766221658}"/>
              </a:ext>
            </a:extLst>
          </p:cNvPr>
          <p:cNvSpPr/>
          <p:nvPr/>
        </p:nvSpPr>
        <p:spPr>
          <a:xfrm>
            <a:off x="7509062" y="1798730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609D714-2294-4B32-A809-1DE6656BC53C}"/>
              </a:ext>
            </a:extLst>
          </p:cNvPr>
          <p:cNvCxnSpPr>
            <a:cxnSpLocks/>
          </p:cNvCxnSpPr>
          <p:nvPr/>
        </p:nvCxnSpPr>
        <p:spPr>
          <a:xfrm flipV="1">
            <a:off x="1622611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7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B7471-E78D-4278-AD35-9C04164ADCB4}"/>
              </a:ext>
            </a:extLst>
          </p:cNvPr>
          <p:cNvSpPr/>
          <p:nvPr/>
        </p:nvSpPr>
        <p:spPr>
          <a:xfrm>
            <a:off x="4966447" y="4509248"/>
            <a:ext cx="1846729" cy="519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22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(Stack)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4C5EED-38E0-4A7E-B354-88F66E0C90B3}"/>
              </a:ext>
            </a:extLst>
          </p:cNvPr>
          <p:cNvGrpSpPr/>
          <p:nvPr/>
        </p:nvGrpSpPr>
        <p:grpSpPr>
          <a:xfrm>
            <a:off x="4966448" y="2133600"/>
            <a:ext cx="1846729" cy="2895599"/>
            <a:chOff x="4078941" y="2133600"/>
            <a:chExt cx="1846729" cy="289559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32BDA1-A5EC-4FB9-A5C8-6F4E19A000C1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41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C8FD96-60FD-4401-9FBD-453FCBE04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670" y="2133600"/>
              <a:ext cx="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68FBBD-6972-420D-9CEA-7C456BC9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941" y="5029199"/>
              <a:ext cx="18467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785244-D27D-4A33-A46B-56FA761F1AC3}"/>
              </a:ext>
            </a:extLst>
          </p:cNvPr>
          <p:cNvSpPr txBox="1"/>
          <p:nvPr/>
        </p:nvSpPr>
        <p:spPr>
          <a:xfrm>
            <a:off x="1307726" y="3765124"/>
            <a:ext cx="1417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 = </a:t>
            </a:r>
            <a:r>
              <a:rPr lang="en-US" altLang="ko-KR" sz="25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25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741EC-A87A-4275-BA25-F38B839C0816}"/>
              </a:ext>
            </a:extLst>
          </p:cNvPr>
          <p:cNvSpPr txBox="1"/>
          <p:nvPr/>
        </p:nvSpPr>
        <p:spPr>
          <a:xfrm>
            <a:off x="946896" y="2013267"/>
            <a:ext cx="355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10  8  6  9  4  7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CB181-C306-458E-9063-A797B1A29E8A}"/>
              </a:ext>
            </a:extLst>
          </p:cNvPr>
          <p:cNvCxnSpPr>
            <a:cxnSpLocks/>
          </p:cNvCxnSpPr>
          <p:nvPr/>
        </p:nvCxnSpPr>
        <p:spPr>
          <a:xfrm flipV="1">
            <a:off x="1622611" y="2503025"/>
            <a:ext cx="0" cy="410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원호 40">
            <a:extLst>
              <a:ext uri="{FF2B5EF4-FFF2-40B4-BE49-F238E27FC236}">
                <a16:creationId xmlns:a16="http://schemas.microsoft.com/office/drawing/2014/main" id="{860BA077-1AE7-46C6-9285-49E2F92318EF}"/>
              </a:ext>
            </a:extLst>
          </p:cNvPr>
          <p:cNvSpPr/>
          <p:nvPr/>
        </p:nvSpPr>
        <p:spPr>
          <a:xfrm rot="16200000">
            <a:off x="6228231" y="1403697"/>
            <a:ext cx="1619249" cy="1619249"/>
          </a:xfrm>
          <a:prstGeom prst="arc">
            <a:avLst>
              <a:gd name="adj1" fmla="val 16200000"/>
              <a:gd name="adj2" fmla="val 2626208"/>
            </a:avLst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EC8D43-99E5-48B5-812C-B166505CC2DD}"/>
              </a:ext>
            </a:extLst>
          </p:cNvPr>
          <p:cNvSpPr txBox="1"/>
          <p:nvPr/>
        </p:nvSpPr>
        <p:spPr>
          <a:xfrm>
            <a:off x="6575051" y="1023227"/>
            <a:ext cx="721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08F814-6FF6-4554-A06D-7238B492A56E}"/>
              </a:ext>
            </a:extLst>
          </p:cNvPr>
          <p:cNvSpPr txBox="1"/>
          <p:nvPr/>
        </p:nvSpPr>
        <p:spPr>
          <a:xfrm>
            <a:off x="7126100" y="4607641"/>
            <a:ext cx="675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C5F06E-2A16-4AD1-8BB6-25AE89B53EE0}"/>
              </a:ext>
            </a:extLst>
          </p:cNvPr>
          <p:cNvCxnSpPr>
            <a:cxnSpLocks/>
          </p:cNvCxnSpPr>
          <p:nvPr/>
        </p:nvCxnSpPr>
        <p:spPr>
          <a:xfrm>
            <a:off x="6964175" y="4769224"/>
            <a:ext cx="190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3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2C5C259B9BC84A9D6F6055B197A833" ma:contentTypeVersion="0" ma:contentTypeDescription="새 문서를 만듭니다." ma:contentTypeScope="" ma:versionID="3afa2904cdba82a08df52f506887e6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c267aaf03eeeef3f865088e62563b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567CB-BCDF-42EC-9E5E-B5CBFC6A7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3C8F49-8BDD-40BE-93C5-F07B539E0BE9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E4D6C65-545A-41D6-84C7-E7BFD3709B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5301</TotalTime>
  <Words>1540</Words>
  <Application>Microsoft Office PowerPoint</Application>
  <PresentationFormat>와이드스크린</PresentationFormat>
  <Paragraphs>371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Cambria Math</vt:lpstr>
      <vt:lpstr>나눔스퀘어_ac ExtraBold</vt:lpstr>
      <vt:lpstr>나눔스퀘어_ac Bold</vt:lpstr>
      <vt:lpstr>위메프 SemiBold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박재형</dc:creator>
  <cp:lastModifiedBy>박재형</cp:lastModifiedBy>
  <cp:revision>148</cp:revision>
  <dcterms:created xsi:type="dcterms:W3CDTF">2021-06-20T23:40:31Z</dcterms:created>
  <dcterms:modified xsi:type="dcterms:W3CDTF">2021-07-17T06:43:44Z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0x010100762C5C259B9BC84A9D6F6055B197A833</vt:lpwstr>
  </property>
</Properties>
</file>