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85"/>
  </p:notesMasterIdLst>
  <p:sldIdLst>
    <p:sldId id="256" r:id="rId5"/>
    <p:sldId id="258" r:id="rId6"/>
    <p:sldId id="285" r:id="rId7"/>
    <p:sldId id="317" r:id="rId8"/>
    <p:sldId id="286" r:id="rId9"/>
    <p:sldId id="287" r:id="rId10"/>
    <p:sldId id="288" r:id="rId11"/>
    <p:sldId id="295" r:id="rId12"/>
    <p:sldId id="289" r:id="rId13"/>
    <p:sldId id="296" r:id="rId14"/>
    <p:sldId id="290" r:id="rId15"/>
    <p:sldId id="297" r:id="rId16"/>
    <p:sldId id="298" r:id="rId17"/>
    <p:sldId id="291" r:id="rId18"/>
    <p:sldId id="292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21" r:id="rId40"/>
    <p:sldId id="320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61" r:id="rId78"/>
    <p:sldId id="362" r:id="rId79"/>
    <p:sldId id="363" r:id="rId80"/>
    <p:sldId id="358" r:id="rId81"/>
    <p:sldId id="359" r:id="rId82"/>
    <p:sldId id="360" r:id="rId83"/>
    <p:sldId id="284" r:id="rId84"/>
  </p:sldIdLst>
  <p:sldSz cx="12192000" cy="6858000"/>
  <p:notesSz cx="6858000" cy="9144000"/>
  <p:embeddedFontLst>
    <p:embeddedFont>
      <p:font typeface="Cambria Math" panose="02040503050406030204" pitchFamily="18" charset="0"/>
      <p:regular r:id="rId86"/>
    </p:embeddedFont>
    <p:embeddedFont>
      <p:font typeface="나눔스퀘어_ac Bold" panose="020B0600000101010101" pitchFamily="50" charset="-127"/>
      <p:bold r:id="rId87"/>
    </p:embeddedFont>
    <p:embeddedFont>
      <p:font typeface="나눔스퀘어_ac ExtraBold" panose="020B0600000101010101" pitchFamily="50" charset="-127"/>
      <p:bold r:id="rId88"/>
    </p:embeddedFont>
    <p:embeddedFont>
      <p:font typeface="맑은 고딕" panose="020B0503020000020004" pitchFamily="50" charset="-127"/>
      <p:regular r:id="rId89"/>
      <p:bold r:id="rId90"/>
    </p:embeddedFont>
    <p:embeddedFont>
      <p:font typeface="위메프 SemiBold" panose="020B0600000101010101" pitchFamily="50" charset="-127"/>
      <p:bold r:id="rId9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9E7"/>
    <a:srgbClr val="ECF3FA"/>
    <a:srgbClr val="0192FF"/>
    <a:srgbClr val="FFFFFF"/>
    <a:srgbClr val="EAEAEA"/>
    <a:srgbClr val="A50021"/>
    <a:srgbClr val="CC9900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font" Target="fonts/font2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font" Target="fonts/font5.fntdata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font" Target="fonts/font1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4276159" y="2785202"/>
            <a:ext cx="3639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DFS &amp; BFS</a:t>
            </a:r>
            <a:endParaRPr lang="ko-KR" altLang="en-US" sz="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초급반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 dirty="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0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1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5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9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5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3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탐색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탐색이란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51FBE-0877-4BDD-B555-C538A60C6B69}"/>
              </a:ext>
            </a:extLst>
          </p:cNvPr>
          <p:cNvSpPr txBox="1"/>
          <p:nvPr/>
        </p:nvSpPr>
        <p:spPr>
          <a:xfrm>
            <a:off x="1009649" y="2844617"/>
            <a:ext cx="9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그래프의 한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정점으로부터 출발해서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정점을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번씩 방문하여 그래프에 대한 정보를 얻는 것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4DD83-1330-4CDE-945B-D8678DB1E2C8}"/>
              </a:ext>
            </a:extLst>
          </p:cNvPr>
          <p:cNvSpPr txBox="1"/>
          <p:nvPr/>
        </p:nvSpPr>
        <p:spPr>
          <a:xfrm>
            <a:off x="1009649" y="3556971"/>
            <a:ext cx="9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 방문 순서에 따라 크게 두 방식으로 나뉨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030CD-AAD3-46A2-971B-15256AA5082F}"/>
              </a:ext>
            </a:extLst>
          </p:cNvPr>
          <p:cNvSpPr txBox="1"/>
          <p:nvPr/>
        </p:nvSpPr>
        <p:spPr>
          <a:xfrm>
            <a:off x="1009649" y="4269325"/>
            <a:ext cx="396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우선 탐색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8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1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1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1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5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1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9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6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9CCE8B-C5A6-4FF0-9F19-A7A623FDC6CF}"/>
              </a:ext>
            </a:extLst>
          </p:cNvPr>
          <p:cNvSpPr txBox="1"/>
          <p:nvPr/>
        </p:nvSpPr>
        <p:spPr>
          <a:xfrm>
            <a:off x="1009649" y="2139802"/>
            <a:ext cx="396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Depth First Search (DFS)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31081-B6AB-44BD-8A50-07F3769D40C3}"/>
              </a:ext>
            </a:extLst>
          </p:cNvPr>
          <p:cNvSpPr txBox="1"/>
          <p:nvPr/>
        </p:nvSpPr>
        <p:spPr>
          <a:xfrm>
            <a:off x="1009649" y="284718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분기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(brunch)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넘어가기 전에 현재 분기를 완전히 탐색하는 방법 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7020F-799F-4487-BC19-5CD32D7532A7}"/>
              </a:ext>
            </a:extLst>
          </p:cNvPr>
          <p:cNvSpPr txBox="1"/>
          <p:nvPr/>
        </p:nvSpPr>
        <p:spPr>
          <a:xfrm>
            <a:off x="1009649" y="3554568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트리의 전위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(preorder)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탐색이 그래프로 확장된 개념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97EB6-9056-4DCE-91E1-317C399DA5E4}"/>
              </a:ext>
            </a:extLst>
          </p:cNvPr>
          <p:cNvSpPr txBox="1"/>
          <p:nvPr/>
        </p:nvSpPr>
        <p:spPr>
          <a:xfrm>
            <a:off x="1009649" y="426037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재귀 함수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스택으로 구현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4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8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7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86EE55-178D-4EAA-B6D4-C0FF0CD276DB}"/>
              </a:ext>
            </a:extLst>
          </p:cNvPr>
          <p:cNvSpPr txBox="1"/>
          <p:nvPr/>
        </p:nvSpPr>
        <p:spPr>
          <a:xfrm>
            <a:off x="9565402" y="4973865"/>
            <a:ext cx="9711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END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411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26D543-3D32-4237-B04A-13E6BA9CE243}"/>
              </a:ext>
            </a:extLst>
          </p:cNvPr>
          <p:cNvSpPr txBox="1"/>
          <p:nvPr/>
        </p:nvSpPr>
        <p:spPr>
          <a:xfrm>
            <a:off x="4791107" y="1375306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E4FC6-30B9-47C6-928C-B789EAAEC29F}"/>
              </a:ext>
            </a:extLst>
          </p:cNvPr>
          <p:cNvSpPr txBox="1"/>
          <p:nvPr/>
        </p:nvSpPr>
        <p:spPr>
          <a:xfrm>
            <a:off x="3425035" y="2129319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6C56AD-AABE-4BD1-90B7-FCC261C09D19}"/>
              </a:ext>
            </a:extLst>
          </p:cNvPr>
          <p:cNvSpPr txBox="1"/>
          <p:nvPr/>
        </p:nvSpPr>
        <p:spPr>
          <a:xfrm>
            <a:off x="2725269" y="3358005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AD1D2-7694-4A9D-B007-8447C5736550}"/>
              </a:ext>
            </a:extLst>
          </p:cNvPr>
          <p:cNvSpPr txBox="1"/>
          <p:nvPr/>
        </p:nvSpPr>
        <p:spPr>
          <a:xfrm>
            <a:off x="4007390" y="4852227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D99DD-79B9-491E-B752-4439F1C3D305}"/>
              </a:ext>
            </a:extLst>
          </p:cNvPr>
          <p:cNvSpPr txBox="1"/>
          <p:nvPr/>
        </p:nvSpPr>
        <p:spPr>
          <a:xfrm>
            <a:off x="4722179" y="2663266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D413A6-C1A8-427E-9340-A7AD183FFFB9}"/>
              </a:ext>
            </a:extLst>
          </p:cNvPr>
          <p:cNvSpPr txBox="1"/>
          <p:nvPr/>
        </p:nvSpPr>
        <p:spPr>
          <a:xfrm>
            <a:off x="6319266" y="1711380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2C2B25-C8A8-46F7-B25D-8ACFA30E01C6}"/>
              </a:ext>
            </a:extLst>
          </p:cNvPr>
          <p:cNvSpPr txBox="1"/>
          <p:nvPr/>
        </p:nvSpPr>
        <p:spPr>
          <a:xfrm>
            <a:off x="5511650" y="3372519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1E33DA-A3E0-418E-85A2-BBD8D74E957C}"/>
              </a:ext>
            </a:extLst>
          </p:cNvPr>
          <p:cNvSpPr txBox="1"/>
          <p:nvPr/>
        </p:nvSpPr>
        <p:spPr>
          <a:xfrm>
            <a:off x="5604892" y="4544345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ECD5DD-CCF5-40BC-971F-A8B5E2F4A15F}"/>
              </a:ext>
            </a:extLst>
          </p:cNvPr>
          <p:cNvSpPr txBox="1"/>
          <p:nvPr/>
        </p:nvSpPr>
        <p:spPr>
          <a:xfrm>
            <a:off x="6837107" y="3630490"/>
            <a:ext cx="3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00478-D5EA-40D6-B731-199B1CB4744F}"/>
              </a:ext>
            </a:extLst>
          </p:cNvPr>
          <p:cNvSpPr txBox="1"/>
          <p:nvPr/>
        </p:nvSpPr>
        <p:spPr>
          <a:xfrm>
            <a:off x="7746904" y="4567486"/>
            <a:ext cx="45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4DF247-0F9F-4FA6-A072-49FC6C80FC92}"/>
              </a:ext>
            </a:extLst>
          </p:cNvPr>
          <p:cNvSpPr txBox="1"/>
          <p:nvPr/>
        </p:nvSpPr>
        <p:spPr>
          <a:xfrm>
            <a:off x="7729387" y="2016998"/>
            <a:ext cx="45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EABC94-41DF-4A14-907D-8382BE732C7B}"/>
              </a:ext>
            </a:extLst>
          </p:cNvPr>
          <p:cNvSpPr txBox="1"/>
          <p:nvPr/>
        </p:nvSpPr>
        <p:spPr>
          <a:xfrm>
            <a:off x="1039591" y="2002840"/>
            <a:ext cx="16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&lt;DFS Tree&gt;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63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9BE1B9-7F78-47EE-A364-61BE947F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" y="2008090"/>
            <a:ext cx="4923863" cy="3497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629E74-4CE9-4287-911E-A69593DA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80" y="2008090"/>
            <a:ext cx="3069121" cy="1976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3915A6-5A51-4D89-9006-4F69F587EFA1}"/>
              </a:ext>
            </a:extLst>
          </p:cNvPr>
          <p:cNvSpPr txBox="1"/>
          <p:nvPr/>
        </p:nvSpPr>
        <p:spPr>
          <a:xfrm>
            <a:off x="6516780" y="4209306"/>
            <a:ext cx="389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Range-based for loop 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(since C++11)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15EAA-1CEC-46DE-BD48-324900C380D7}"/>
              </a:ext>
            </a:extLst>
          </p:cNvPr>
          <p:cNvSpPr txBox="1"/>
          <p:nvPr/>
        </p:nvSpPr>
        <p:spPr>
          <a:xfrm>
            <a:off x="6516780" y="4782933"/>
            <a:ext cx="424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auto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키워드도 알아보기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(since C++11)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6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9CCE8B-C5A6-4FF0-9F19-A7A623FDC6CF}"/>
              </a:ext>
            </a:extLst>
          </p:cNvPr>
          <p:cNvSpPr txBox="1"/>
          <p:nvPr/>
        </p:nvSpPr>
        <p:spPr>
          <a:xfrm>
            <a:off x="1009649" y="2139802"/>
            <a:ext cx="396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Breadth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First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 (BFS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31081-B6AB-44BD-8A50-07F3769D40C3}"/>
              </a:ext>
            </a:extLst>
          </p:cNvPr>
          <p:cNvSpPr txBox="1"/>
          <p:nvPr/>
        </p:nvSpPr>
        <p:spPr>
          <a:xfrm>
            <a:off x="1009649" y="284718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인접한 정점들을 먼저 탐색하는 방법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7020F-799F-4487-BC19-5CD32D7532A7}"/>
              </a:ext>
            </a:extLst>
          </p:cNvPr>
          <p:cNvSpPr txBox="1"/>
          <p:nvPr/>
        </p:nvSpPr>
        <p:spPr>
          <a:xfrm>
            <a:off x="1009649" y="3554568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가까운 정점을 먼저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 정점을 나중에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97EB6-9056-4DCE-91E1-317C399DA5E4}"/>
              </a:ext>
            </a:extLst>
          </p:cNvPr>
          <p:cNvSpPr txBox="1"/>
          <p:nvPr/>
        </p:nvSpPr>
        <p:spPr>
          <a:xfrm>
            <a:off x="1009649" y="426037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(queue)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구현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9CCE8B-C5A6-4FF0-9F19-A7A623FDC6CF}"/>
              </a:ext>
            </a:extLst>
          </p:cNvPr>
          <p:cNvSpPr txBox="1"/>
          <p:nvPr/>
        </p:nvSpPr>
        <p:spPr>
          <a:xfrm>
            <a:off x="1009649" y="2139802"/>
            <a:ext cx="396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개를 선택한다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31081-B6AB-44BD-8A50-07F3769D40C3}"/>
              </a:ext>
            </a:extLst>
          </p:cNvPr>
          <p:cNvSpPr txBox="1"/>
          <p:nvPr/>
        </p:nvSpPr>
        <p:spPr>
          <a:xfrm>
            <a:off x="1009649" y="284718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정점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(u)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이웃한 정점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 방문하지 않은 정점을 모두 방문한다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7020F-799F-4487-BC19-5CD32D7532A7}"/>
              </a:ext>
            </a:extLst>
          </p:cNvPr>
          <p:cNvSpPr txBox="1"/>
          <p:nvPr/>
        </p:nvSpPr>
        <p:spPr>
          <a:xfrm>
            <a:off x="1009649" y="3554568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가장 먼저 방문한 이웃한 정점으로 이동한다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97EB6-9056-4DCE-91E1-317C399DA5E4}"/>
              </a:ext>
            </a:extLst>
          </p:cNvPr>
          <p:cNvSpPr txBox="1"/>
          <p:nvPr/>
        </p:nvSpPr>
        <p:spPr>
          <a:xfrm>
            <a:off x="1009649" y="4260375"/>
            <a:ext cx="82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정점을 방문할 때까지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2~3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반복한다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1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5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7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9CCE8B-C5A6-4FF0-9F19-A7A623FDC6CF}"/>
              </a:ext>
            </a:extLst>
          </p:cNvPr>
          <p:cNvSpPr txBox="1"/>
          <p:nvPr/>
        </p:nvSpPr>
        <p:spPr>
          <a:xfrm>
            <a:off x="1009649" y="2139802"/>
            <a:ext cx="396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BAF42-295C-4DC7-BBBE-A3AE3959EDD8}"/>
              </a:ext>
            </a:extLst>
          </p:cNvPr>
          <p:cNvSpPr txBox="1"/>
          <p:nvPr/>
        </p:nvSpPr>
        <p:spPr>
          <a:xfrm>
            <a:off x="1009649" y="2853984"/>
            <a:ext cx="771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정점과 이웃한 정점 중 아직 방문하지 않은 정점 중 하나를 방문한다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1C65A-5455-4E3D-AF7B-FB8166708C0C}"/>
              </a:ext>
            </a:extLst>
          </p:cNvPr>
          <p:cNvSpPr txBox="1"/>
          <p:nvPr/>
        </p:nvSpPr>
        <p:spPr>
          <a:xfrm>
            <a:off x="1009649" y="3568166"/>
            <a:ext cx="826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이상 방문할 수 있는 정점이 없는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정점의 이전 정점으로 돌아간다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F3EC1-E82C-4022-A61A-3376FC125B51}"/>
              </a:ext>
            </a:extLst>
          </p:cNvPr>
          <p:cNvSpPr txBox="1"/>
          <p:nvPr/>
        </p:nvSpPr>
        <p:spPr>
          <a:xfrm>
            <a:off x="1009649" y="4282348"/>
            <a:ext cx="826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정점을 방문할 때까지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2~3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반복한다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47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9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38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63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2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50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88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47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82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9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43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04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24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39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90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45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64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25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15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3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43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12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039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50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393417-7DE2-416E-B86C-C0F26528BEFB}"/>
              </a:ext>
            </a:extLst>
          </p:cNvPr>
          <p:cNvSpPr txBox="1"/>
          <p:nvPr/>
        </p:nvSpPr>
        <p:spPr>
          <a:xfrm>
            <a:off x="9565402" y="4973865"/>
            <a:ext cx="9711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END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071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F91E6C-4E00-4E28-A55C-666641F45346}"/>
              </a:ext>
            </a:extLst>
          </p:cNvPr>
          <p:cNvSpPr txBox="1"/>
          <p:nvPr/>
        </p:nvSpPr>
        <p:spPr>
          <a:xfrm>
            <a:off x="1039591" y="2002840"/>
            <a:ext cx="16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&lt;BFS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Tree&gt;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14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너비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(BFS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13EDFE-08E2-4E6A-9A05-9413578D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5" y="1620250"/>
            <a:ext cx="4581525" cy="4467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5879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DFS vs BFS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D013-0C8C-4687-91F1-EBF59D5A8AD1}"/>
              </a:ext>
            </a:extLst>
          </p:cNvPr>
          <p:cNvSpPr txBox="1"/>
          <p:nvPr/>
        </p:nvSpPr>
        <p:spPr>
          <a:xfrm>
            <a:off x="732864" y="1769891"/>
            <a:ext cx="1652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공통점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4F5E-8BCC-481E-93C6-06A90E45EA73}"/>
              </a:ext>
            </a:extLst>
          </p:cNvPr>
          <p:cNvSpPr txBox="1"/>
          <p:nvPr/>
        </p:nvSpPr>
        <p:spPr>
          <a:xfrm>
            <a:off x="1009649" y="2729596"/>
            <a:ext cx="529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그래프의 모든 정점을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번씩 방문할 수 있음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21A69-4120-4F84-A902-31478C11ED03}"/>
              </a:ext>
            </a:extLst>
          </p:cNvPr>
          <p:cNvSpPr txBox="1"/>
          <p:nvPr/>
        </p:nvSpPr>
        <p:spPr>
          <a:xfrm>
            <a:off x="1009649" y="3419417"/>
            <a:ext cx="529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시간복잡도가 동일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9D52E4-D6B7-44E0-ADB4-BF02412951D6}"/>
                  </a:ext>
                </a:extLst>
              </p:cNvPr>
              <p:cNvSpPr txBox="1"/>
              <p:nvPr/>
            </p:nvSpPr>
            <p:spPr>
              <a:xfrm>
                <a:off x="1235448" y="4151441"/>
                <a:ext cx="5292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인접 행렬 </a:t>
                </a:r>
                <a:r>
                  <a:rPr lang="en-US" altLang="ko-KR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            </a:t>
                </a:r>
                <a:r>
                  <a: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인접 리스트 </a:t>
                </a:r>
                <a:r>
                  <a:rPr lang="en-US" altLang="ko-KR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𝐸</m:t>
                    </m:r>
                  </m:oMath>
                </a14:m>
                <a:r>
                  <a:rPr lang="en-US" altLang="ko-KR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endParaRPr lang="en-US" altLang="ko-KR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9D52E4-D6B7-44E0-ADB4-BF024129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48" y="4151441"/>
                <a:ext cx="5292539" cy="646331"/>
              </a:xfrm>
              <a:prstGeom prst="rect">
                <a:avLst/>
              </a:prstGeom>
              <a:blipFill>
                <a:blip r:embed="rId2"/>
                <a:stretch>
                  <a:fillRect l="-1037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7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DFS vs BFS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FD013-0C8C-4687-91F1-EBF59D5A8AD1}"/>
              </a:ext>
            </a:extLst>
          </p:cNvPr>
          <p:cNvSpPr txBox="1"/>
          <p:nvPr/>
        </p:nvSpPr>
        <p:spPr>
          <a:xfrm>
            <a:off x="740705" y="1770333"/>
            <a:ext cx="1652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차이점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21A69-4120-4F84-A902-31478C11ED03}"/>
              </a:ext>
            </a:extLst>
          </p:cNvPr>
          <p:cNvSpPr txBox="1"/>
          <p:nvPr/>
        </p:nvSpPr>
        <p:spPr>
          <a:xfrm>
            <a:off x="1909482" y="2644775"/>
            <a:ext cx="133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[DFS]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1CF15-CB16-436D-8EA1-C1E2DEB8D4F9}"/>
              </a:ext>
            </a:extLst>
          </p:cNvPr>
          <p:cNvSpPr txBox="1"/>
          <p:nvPr/>
        </p:nvSpPr>
        <p:spPr>
          <a:xfrm>
            <a:off x="8145555" y="2644775"/>
            <a:ext cx="133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[BFS]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F97C7-7760-4992-A6BE-E74882F83506}"/>
              </a:ext>
            </a:extLst>
          </p:cNvPr>
          <p:cNvSpPr txBox="1"/>
          <p:nvPr/>
        </p:nvSpPr>
        <p:spPr>
          <a:xfrm>
            <a:off x="870137" y="3309028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재귀 호출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 사용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A116A-B719-4689-9A7E-A23A4883FB71}"/>
              </a:ext>
            </a:extLst>
          </p:cNvPr>
          <p:cNvSpPr txBox="1"/>
          <p:nvPr/>
        </p:nvSpPr>
        <p:spPr>
          <a:xfrm>
            <a:off x="6831107" y="3309028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 사용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6FD69-A441-43AA-865D-3ABDE535E2A1}"/>
              </a:ext>
            </a:extLst>
          </p:cNvPr>
          <p:cNvSpPr txBox="1"/>
          <p:nvPr/>
        </p:nvSpPr>
        <p:spPr>
          <a:xfrm>
            <a:off x="870137" y="406014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재귀 호출로 인한 시간 소모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E8595-B904-4EE6-B53B-CDBA6DBFF04E}"/>
              </a:ext>
            </a:extLst>
          </p:cNvPr>
          <p:cNvSpPr txBox="1"/>
          <p:nvPr/>
        </p:nvSpPr>
        <p:spPr>
          <a:xfrm>
            <a:off x="6831106" y="4060141"/>
            <a:ext cx="498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다음에 방문할 정점 저장으로 인한 메모리 소모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12821-3337-4B94-98F8-0D24C5FF8822}"/>
              </a:ext>
            </a:extLst>
          </p:cNvPr>
          <p:cNvSpPr txBox="1"/>
          <p:nvPr/>
        </p:nvSpPr>
        <p:spPr>
          <a:xfrm>
            <a:off x="870136" y="4811254"/>
            <a:ext cx="449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지나온 경로를 알아야 할 때 주로 사용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49223-F8DC-4C89-AB43-8C9D1B56227E}"/>
              </a:ext>
            </a:extLst>
          </p:cNvPr>
          <p:cNvSpPr txBox="1"/>
          <p:nvPr/>
        </p:nvSpPr>
        <p:spPr>
          <a:xfrm>
            <a:off x="6831107" y="4809004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거리를 구할 때 주로 사용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0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6" grpId="0"/>
      <p:bldP spid="17" grpId="0"/>
      <p:bldP spid="18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1012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유기농 배추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159540-B9A6-45B4-9EC8-85F42E58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469234"/>
            <a:ext cx="10049435" cy="48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4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1012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유기농 배추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C17C-B776-48F5-85F7-A47894A4A829}"/>
              </a:ext>
            </a:extLst>
          </p:cNvPr>
          <p:cNvSpPr txBox="1"/>
          <p:nvPr/>
        </p:nvSpPr>
        <p:spPr>
          <a:xfrm>
            <a:off x="870137" y="215258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지렁이의 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7251F-39E9-4127-9EBC-4E7E297E923E}"/>
              </a:ext>
            </a:extLst>
          </p:cNvPr>
          <p:cNvSpPr txBox="1"/>
          <p:nvPr/>
        </p:nvSpPr>
        <p:spPr>
          <a:xfrm>
            <a:off x="3218890" y="215258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붙어 있는 배추의 그룹의 수</a:t>
            </a:r>
            <a:endParaRPr lang="en-US" altLang="ko-KR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DB3AD-42AB-464E-9528-A4A3AEE065A0}"/>
              </a:ext>
            </a:extLst>
          </p:cNvPr>
          <p:cNvSpPr txBox="1"/>
          <p:nvPr/>
        </p:nvSpPr>
        <p:spPr>
          <a:xfrm>
            <a:off x="1111623" y="3682593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격자칸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14D0B-7B59-4B11-A3E9-A2825FDD885F}"/>
              </a:ext>
            </a:extLst>
          </p:cNvPr>
          <p:cNvSpPr txBox="1"/>
          <p:nvPr/>
        </p:nvSpPr>
        <p:spPr>
          <a:xfrm>
            <a:off x="870137" y="2953595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그래프화 시키기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3">
            <a:extLst>
              <a:ext uri="{FF2B5EF4-FFF2-40B4-BE49-F238E27FC236}">
                <a16:creationId xmlns:a16="http://schemas.microsoft.com/office/drawing/2014/main" id="{9249D1AE-1E5E-4A21-B616-78C120C8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18347"/>
              </p:ext>
            </p:extLst>
          </p:nvPr>
        </p:nvGraphicFramePr>
        <p:xfrm>
          <a:off x="5933144" y="3196415"/>
          <a:ext cx="1939362" cy="1878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454">
                  <a:extLst>
                    <a:ext uri="{9D8B030D-6E8A-4147-A177-3AD203B41FA5}">
                      <a16:colId xmlns:a16="http://schemas.microsoft.com/office/drawing/2014/main" val="2041970996"/>
                    </a:ext>
                  </a:extLst>
                </a:gridCol>
                <a:gridCol w="646454">
                  <a:extLst>
                    <a:ext uri="{9D8B030D-6E8A-4147-A177-3AD203B41FA5}">
                      <a16:colId xmlns:a16="http://schemas.microsoft.com/office/drawing/2014/main" val="3927931054"/>
                    </a:ext>
                  </a:extLst>
                </a:gridCol>
                <a:gridCol w="646454">
                  <a:extLst>
                    <a:ext uri="{9D8B030D-6E8A-4147-A177-3AD203B41FA5}">
                      <a16:colId xmlns:a16="http://schemas.microsoft.com/office/drawing/2014/main" val="319058329"/>
                    </a:ext>
                  </a:extLst>
                </a:gridCol>
              </a:tblGrid>
              <a:tr h="623168"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extLst>
                  <a:ext uri="{0D108BD9-81ED-4DB2-BD59-A6C34878D82A}">
                    <a16:rowId xmlns:a16="http://schemas.microsoft.com/office/drawing/2014/main" val="427470647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extLst>
                  <a:ext uri="{0D108BD9-81ED-4DB2-BD59-A6C34878D82A}">
                    <a16:rowId xmlns:a16="http://schemas.microsoft.com/office/drawing/2014/main" val="1566388677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100"/>
                    </a:p>
                  </a:txBody>
                  <a:tcPr marL="153658" marR="153658" marT="76828" marB="76828"/>
                </a:tc>
                <a:extLst>
                  <a:ext uri="{0D108BD9-81ED-4DB2-BD59-A6C34878D82A}">
                    <a16:rowId xmlns:a16="http://schemas.microsoft.com/office/drawing/2014/main" val="264112514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8F6A18E-AE14-40BE-9F62-9E12DCF5207E}"/>
              </a:ext>
            </a:extLst>
          </p:cNvPr>
          <p:cNvSpPr/>
          <p:nvPr/>
        </p:nvSpPr>
        <p:spPr>
          <a:xfrm>
            <a:off x="9908834" y="323223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6511F7-12D0-4782-9B37-776A93ABF6B8}"/>
              </a:ext>
            </a:extLst>
          </p:cNvPr>
          <p:cNvSpPr/>
          <p:nvPr/>
        </p:nvSpPr>
        <p:spPr>
          <a:xfrm>
            <a:off x="9191658" y="323223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42A6E0-BC6E-4845-8F23-A14730E89C7E}"/>
              </a:ext>
            </a:extLst>
          </p:cNvPr>
          <p:cNvSpPr/>
          <p:nvPr/>
        </p:nvSpPr>
        <p:spPr>
          <a:xfrm>
            <a:off x="10626010" y="323223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5F8FB6-44BF-42BF-8C1F-C2FE5574695D}"/>
              </a:ext>
            </a:extLst>
          </p:cNvPr>
          <p:cNvSpPr/>
          <p:nvPr/>
        </p:nvSpPr>
        <p:spPr>
          <a:xfrm>
            <a:off x="10626010" y="390837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4906DC-4453-4C56-B46F-56948D7AD6C0}"/>
              </a:ext>
            </a:extLst>
          </p:cNvPr>
          <p:cNvSpPr/>
          <p:nvPr/>
        </p:nvSpPr>
        <p:spPr>
          <a:xfrm>
            <a:off x="9908834" y="390837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137DD27-36D5-4B0A-B6F7-2F52D3C2C48B}"/>
              </a:ext>
            </a:extLst>
          </p:cNvPr>
          <p:cNvSpPr/>
          <p:nvPr/>
        </p:nvSpPr>
        <p:spPr>
          <a:xfrm>
            <a:off x="9191657" y="390837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838A79-570B-4219-BBCD-CD6B804154CC}"/>
              </a:ext>
            </a:extLst>
          </p:cNvPr>
          <p:cNvSpPr/>
          <p:nvPr/>
        </p:nvSpPr>
        <p:spPr>
          <a:xfrm>
            <a:off x="9191657" y="458451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DA2EED-C8C7-40C9-B280-E9E32378D896}"/>
              </a:ext>
            </a:extLst>
          </p:cNvPr>
          <p:cNvSpPr/>
          <p:nvPr/>
        </p:nvSpPr>
        <p:spPr>
          <a:xfrm>
            <a:off x="9908833" y="458451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B5A06-661A-4CA6-93C4-4E732FD43E54}"/>
              </a:ext>
            </a:extLst>
          </p:cNvPr>
          <p:cNvSpPr/>
          <p:nvPr/>
        </p:nvSpPr>
        <p:spPr>
          <a:xfrm>
            <a:off x="10626010" y="458451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F1D894-72C2-4A94-B049-C41DFD7BAC65}"/>
              </a:ext>
            </a:extLst>
          </p:cNvPr>
          <p:cNvCxnSpPr>
            <a:cxnSpLocks/>
          </p:cNvCxnSpPr>
          <p:nvPr/>
        </p:nvCxnSpPr>
        <p:spPr>
          <a:xfrm>
            <a:off x="9646024" y="3481828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AC27DA-3A30-4AEB-926F-4812711C5C86}"/>
              </a:ext>
            </a:extLst>
          </p:cNvPr>
          <p:cNvCxnSpPr>
            <a:cxnSpLocks/>
          </p:cNvCxnSpPr>
          <p:nvPr/>
        </p:nvCxnSpPr>
        <p:spPr>
          <a:xfrm>
            <a:off x="9646024" y="4148045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45FBA1-69D4-4723-8AEC-4D994EFDCE5B}"/>
              </a:ext>
            </a:extLst>
          </p:cNvPr>
          <p:cNvCxnSpPr>
            <a:cxnSpLocks/>
          </p:cNvCxnSpPr>
          <p:nvPr/>
        </p:nvCxnSpPr>
        <p:spPr>
          <a:xfrm>
            <a:off x="9646024" y="4811701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8A8DED-8687-465A-A055-70FAF814FD51}"/>
              </a:ext>
            </a:extLst>
          </p:cNvPr>
          <p:cNvCxnSpPr>
            <a:cxnSpLocks/>
          </p:cNvCxnSpPr>
          <p:nvPr/>
        </p:nvCxnSpPr>
        <p:spPr>
          <a:xfrm>
            <a:off x="10363201" y="4811701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81804B-2C48-460E-8653-8F428366114C}"/>
              </a:ext>
            </a:extLst>
          </p:cNvPr>
          <p:cNvCxnSpPr>
            <a:cxnSpLocks/>
          </p:cNvCxnSpPr>
          <p:nvPr/>
        </p:nvCxnSpPr>
        <p:spPr>
          <a:xfrm>
            <a:off x="10363201" y="4148045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0BE1F9-234E-494C-84AF-C431D7C27124}"/>
              </a:ext>
            </a:extLst>
          </p:cNvPr>
          <p:cNvCxnSpPr>
            <a:cxnSpLocks/>
          </p:cNvCxnSpPr>
          <p:nvPr/>
        </p:nvCxnSpPr>
        <p:spPr>
          <a:xfrm>
            <a:off x="10363201" y="3488179"/>
            <a:ext cx="2628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2B69E7-3879-4E77-BB9E-DBA9ECEA5DA6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9418841" y="3686599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538E8B2-7CA3-48DB-B1D8-86FF8C0DC775}"/>
              </a:ext>
            </a:extLst>
          </p:cNvPr>
          <p:cNvCxnSpPr>
            <a:cxnSpLocks/>
          </p:cNvCxnSpPr>
          <p:nvPr/>
        </p:nvCxnSpPr>
        <p:spPr>
          <a:xfrm flipH="1">
            <a:off x="10136015" y="3686599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C6815F-45E5-4D03-98BA-BF12C1E1B850}"/>
              </a:ext>
            </a:extLst>
          </p:cNvPr>
          <p:cNvCxnSpPr>
            <a:cxnSpLocks/>
          </p:cNvCxnSpPr>
          <p:nvPr/>
        </p:nvCxnSpPr>
        <p:spPr>
          <a:xfrm flipH="1">
            <a:off x="10865216" y="3686599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5B38E1-9556-498C-AC18-17E83597E095}"/>
              </a:ext>
            </a:extLst>
          </p:cNvPr>
          <p:cNvCxnSpPr>
            <a:cxnSpLocks/>
          </p:cNvCxnSpPr>
          <p:nvPr/>
        </p:nvCxnSpPr>
        <p:spPr>
          <a:xfrm flipH="1">
            <a:off x="10865216" y="4362742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75EFC6-DE7A-4521-ADFF-EB576BCE486F}"/>
              </a:ext>
            </a:extLst>
          </p:cNvPr>
          <p:cNvCxnSpPr>
            <a:cxnSpLocks/>
          </p:cNvCxnSpPr>
          <p:nvPr/>
        </p:nvCxnSpPr>
        <p:spPr>
          <a:xfrm flipH="1">
            <a:off x="10136015" y="4362742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7D845AC-B97F-413C-A229-4372D9B6B6FB}"/>
              </a:ext>
            </a:extLst>
          </p:cNvPr>
          <p:cNvCxnSpPr>
            <a:cxnSpLocks/>
          </p:cNvCxnSpPr>
          <p:nvPr/>
        </p:nvCxnSpPr>
        <p:spPr>
          <a:xfrm flipH="1">
            <a:off x="9421901" y="4362742"/>
            <a:ext cx="1" cy="2217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D77E897-0658-4A91-9E36-5E025AA631FB}"/>
              </a:ext>
            </a:extLst>
          </p:cNvPr>
          <p:cNvCxnSpPr>
            <a:cxnSpLocks/>
          </p:cNvCxnSpPr>
          <p:nvPr/>
        </p:nvCxnSpPr>
        <p:spPr>
          <a:xfrm>
            <a:off x="8202706" y="4135559"/>
            <a:ext cx="6544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0EBAC1-DEAE-4B63-B2D9-3AE257885069}"/>
              </a:ext>
            </a:extLst>
          </p:cNvPr>
          <p:cNvSpPr txBox="1"/>
          <p:nvPr/>
        </p:nvSpPr>
        <p:spPr>
          <a:xfrm>
            <a:off x="1111623" y="441159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간선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인접한 배추로 이동하는 경로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1012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유기농 배추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3">
            <a:extLst>
              <a:ext uri="{FF2B5EF4-FFF2-40B4-BE49-F238E27FC236}">
                <a16:creationId xmlns:a16="http://schemas.microsoft.com/office/drawing/2014/main" id="{9249D1AE-1E5E-4A21-B616-78C120C8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3688"/>
              </p:ext>
            </p:extLst>
          </p:nvPr>
        </p:nvGraphicFramePr>
        <p:xfrm>
          <a:off x="1046113" y="1778072"/>
          <a:ext cx="3095575" cy="31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15">
                  <a:extLst>
                    <a:ext uri="{9D8B030D-6E8A-4147-A177-3AD203B41FA5}">
                      <a16:colId xmlns:a16="http://schemas.microsoft.com/office/drawing/2014/main" val="2041970996"/>
                    </a:ext>
                  </a:extLst>
                </a:gridCol>
                <a:gridCol w="619115">
                  <a:extLst>
                    <a:ext uri="{9D8B030D-6E8A-4147-A177-3AD203B41FA5}">
                      <a16:colId xmlns:a16="http://schemas.microsoft.com/office/drawing/2014/main" val="3927931054"/>
                    </a:ext>
                  </a:extLst>
                </a:gridCol>
                <a:gridCol w="619115">
                  <a:extLst>
                    <a:ext uri="{9D8B030D-6E8A-4147-A177-3AD203B41FA5}">
                      <a16:colId xmlns:a16="http://schemas.microsoft.com/office/drawing/2014/main" val="319058329"/>
                    </a:ext>
                  </a:extLst>
                </a:gridCol>
                <a:gridCol w="619115">
                  <a:extLst>
                    <a:ext uri="{9D8B030D-6E8A-4147-A177-3AD203B41FA5}">
                      <a16:colId xmlns:a16="http://schemas.microsoft.com/office/drawing/2014/main" val="2142904791"/>
                    </a:ext>
                  </a:extLst>
                </a:gridCol>
                <a:gridCol w="619115">
                  <a:extLst>
                    <a:ext uri="{9D8B030D-6E8A-4147-A177-3AD203B41FA5}">
                      <a16:colId xmlns:a16="http://schemas.microsoft.com/office/drawing/2014/main" val="1107276144"/>
                    </a:ext>
                  </a:extLst>
                </a:gridCol>
              </a:tblGrid>
              <a:tr h="62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extLst>
                  <a:ext uri="{0D108BD9-81ED-4DB2-BD59-A6C34878D82A}">
                    <a16:rowId xmlns:a16="http://schemas.microsoft.com/office/drawing/2014/main" val="427470647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extLst>
                  <a:ext uri="{0D108BD9-81ED-4DB2-BD59-A6C34878D82A}">
                    <a16:rowId xmlns:a16="http://schemas.microsoft.com/office/drawing/2014/main" val="1566388677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extLst>
                  <a:ext uri="{0D108BD9-81ED-4DB2-BD59-A6C34878D82A}">
                    <a16:rowId xmlns:a16="http://schemas.microsoft.com/office/drawing/2014/main" val="2641125143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extLst>
                  <a:ext uri="{0D108BD9-81ED-4DB2-BD59-A6C34878D82A}">
                    <a16:rowId xmlns:a16="http://schemas.microsoft.com/office/drawing/2014/main" val="680607768"/>
                  </a:ext>
                </a:extLst>
              </a:tr>
              <a:tr h="62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25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53658" marR="153658" marT="76828" marB="76828" anchor="ctr"/>
                </a:tc>
                <a:extLst>
                  <a:ext uri="{0D108BD9-81ED-4DB2-BD59-A6C34878D82A}">
                    <a16:rowId xmlns:a16="http://schemas.microsoft.com/office/drawing/2014/main" val="1611733668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8F6A18E-AE14-40BE-9F62-9E12DCF5207E}"/>
              </a:ext>
            </a:extLst>
          </p:cNvPr>
          <p:cNvSpPr/>
          <p:nvPr/>
        </p:nvSpPr>
        <p:spPr>
          <a:xfrm>
            <a:off x="6424633" y="177807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6511F7-12D0-4782-9B37-776A93ABF6B8}"/>
              </a:ext>
            </a:extLst>
          </p:cNvPr>
          <p:cNvSpPr/>
          <p:nvPr/>
        </p:nvSpPr>
        <p:spPr>
          <a:xfrm>
            <a:off x="5707457" y="177807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42A6E0-BC6E-4845-8F23-A14730E89C7E}"/>
              </a:ext>
            </a:extLst>
          </p:cNvPr>
          <p:cNvSpPr/>
          <p:nvPr/>
        </p:nvSpPr>
        <p:spPr>
          <a:xfrm>
            <a:off x="7141809" y="177807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5F8FB6-44BF-42BF-8C1F-C2FE5574695D}"/>
              </a:ext>
            </a:extLst>
          </p:cNvPr>
          <p:cNvSpPr/>
          <p:nvPr/>
        </p:nvSpPr>
        <p:spPr>
          <a:xfrm>
            <a:off x="7141809" y="245421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4906DC-4453-4C56-B46F-56948D7AD6C0}"/>
              </a:ext>
            </a:extLst>
          </p:cNvPr>
          <p:cNvSpPr/>
          <p:nvPr/>
        </p:nvSpPr>
        <p:spPr>
          <a:xfrm>
            <a:off x="6424633" y="245421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137DD27-36D5-4B0A-B6F7-2F52D3C2C48B}"/>
              </a:ext>
            </a:extLst>
          </p:cNvPr>
          <p:cNvSpPr/>
          <p:nvPr/>
        </p:nvSpPr>
        <p:spPr>
          <a:xfrm>
            <a:off x="5707456" y="245421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838A79-570B-4219-BBCD-CD6B804154CC}"/>
              </a:ext>
            </a:extLst>
          </p:cNvPr>
          <p:cNvSpPr/>
          <p:nvPr/>
        </p:nvSpPr>
        <p:spPr>
          <a:xfrm>
            <a:off x="5707456" y="313035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DA2EED-C8C7-40C9-B280-E9E32378D896}"/>
              </a:ext>
            </a:extLst>
          </p:cNvPr>
          <p:cNvSpPr/>
          <p:nvPr/>
        </p:nvSpPr>
        <p:spPr>
          <a:xfrm>
            <a:off x="6424632" y="313035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B5A06-661A-4CA6-93C4-4E732FD43E54}"/>
              </a:ext>
            </a:extLst>
          </p:cNvPr>
          <p:cNvSpPr/>
          <p:nvPr/>
        </p:nvSpPr>
        <p:spPr>
          <a:xfrm>
            <a:off x="7141809" y="313035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81804B-2C48-460E-8653-8F428366114C}"/>
              </a:ext>
            </a:extLst>
          </p:cNvPr>
          <p:cNvCxnSpPr>
            <a:cxnSpLocks/>
          </p:cNvCxnSpPr>
          <p:nvPr/>
        </p:nvCxnSpPr>
        <p:spPr>
          <a:xfrm>
            <a:off x="6879000" y="2003603"/>
            <a:ext cx="2628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D77E897-0658-4A91-9E36-5E025AA631FB}"/>
              </a:ext>
            </a:extLst>
          </p:cNvPr>
          <p:cNvCxnSpPr>
            <a:cxnSpLocks/>
          </p:cNvCxnSpPr>
          <p:nvPr/>
        </p:nvCxnSpPr>
        <p:spPr>
          <a:xfrm>
            <a:off x="4605331" y="3416766"/>
            <a:ext cx="6544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DDE9034-5DE1-4643-B759-7E4CCE0697EF}"/>
              </a:ext>
            </a:extLst>
          </p:cNvPr>
          <p:cNvSpPr/>
          <p:nvPr/>
        </p:nvSpPr>
        <p:spPr>
          <a:xfrm>
            <a:off x="7903575" y="177807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2A371E-637A-4042-92AB-AE0E0672A148}"/>
              </a:ext>
            </a:extLst>
          </p:cNvPr>
          <p:cNvSpPr/>
          <p:nvPr/>
        </p:nvSpPr>
        <p:spPr>
          <a:xfrm>
            <a:off x="8620751" y="1778072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D6E558B-F6A4-44E3-A818-99B60139A51D}"/>
              </a:ext>
            </a:extLst>
          </p:cNvPr>
          <p:cNvSpPr/>
          <p:nvPr/>
        </p:nvSpPr>
        <p:spPr>
          <a:xfrm>
            <a:off x="8620751" y="245421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0F1859-09E2-45EE-B72B-01A019D3091D}"/>
              </a:ext>
            </a:extLst>
          </p:cNvPr>
          <p:cNvSpPr/>
          <p:nvPr/>
        </p:nvSpPr>
        <p:spPr>
          <a:xfrm>
            <a:off x="7903575" y="2454215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4CB048A-4F7D-459D-8EFF-5E8260D4CB40}"/>
              </a:ext>
            </a:extLst>
          </p:cNvPr>
          <p:cNvSpPr/>
          <p:nvPr/>
        </p:nvSpPr>
        <p:spPr>
          <a:xfrm>
            <a:off x="7903574" y="313035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0A23632-5E53-40B5-A5D5-80225C8086EB}"/>
              </a:ext>
            </a:extLst>
          </p:cNvPr>
          <p:cNvSpPr/>
          <p:nvPr/>
        </p:nvSpPr>
        <p:spPr>
          <a:xfrm>
            <a:off x="8620751" y="313035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7E53901-6A96-4518-A6A8-9D88E97D84BA}"/>
              </a:ext>
            </a:extLst>
          </p:cNvPr>
          <p:cNvSpPr/>
          <p:nvPr/>
        </p:nvSpPr>
        <p:spPr>
          <a:xfrm>
            <a:off x="7141809" y="383522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0ABC93-C672-4E41-A295-96743FA10D1E}"/>
              </a:ext>
            </a:extLst>
          </p:cNvPr>
          <p:cNvSpPr/>
          <p:nvPr/>
        </p:nvSpPr>
        <p:spPr>
          <a:xfrm>
            <a:off x="6424633" y="383522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4691105-9536-401C-AE4B-146836375747}"/>
              </a:ext>
            </a:extLst>
          </p:cNvPr>
          <p:cNvSpPr/>
          <p:nvPr/>
        </p:nvSpPr>
        <p:spPr>
          <a:xfrm>
            <a:off x="5707456" y="383522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73DFA98-02FA-4D9A-8E47-7CFFFE19F4B9}"/>
              </a:ext>
            </a:extLst>
          </p:cNvPr>
          <p:cNvSpPr/>
          <p:nvPr/>
        </p:nvSpPr>
        <p:spPr>
          <a:xfrm>
            <a:off x="5707456" y="4511371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4B0E5D-DC91-4CE2-BE51-59612EC0EB2D}"/>
              </a:ext>
            </a:extLst>
          </p:cNvPr>
          <p:cNvSpPr/>
          <p:nvPr/>
        </p:nvSpPr>
        <p:spPr>
          <a:xfrm>
            <a:off x="6424632" y="4511371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56603A-F4A4-4B3C-BFA8-67E986556F46}"/>
              </a:ext>
            </a:extLst>
          </p:cNvPr>
          <p:cNvSpPr/>
          <p:nvPr/>
        </p:nvSpPr>
        <p:spPr>
          <a:xfrm>
            <a:off x="7141809" y="4511371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8CA4ABF-62F9-4B32-8187-2BDFE306DFFA}"/>
              </a:ext>
            </a:extLst>
          </p:cNvPr>
          <p:cNvSpPr/>
          <p:nvPr/>
        </p:nvSpPr>
        <p:spPr>
          <a:xfrm>
            <a:off x="8620751" y="383522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8FA7C7D-4595-43E8-8464-C2149F4027F1}"/>
              </a:ext>
            </a:extLst>
          </p:cNvPr>
          <p:cNvSpPr/>
          <p:nvPr/>
        </p:nvSpPr>
        <p:spPr>
          <a:xfrm>
            <a:off x="7903575" y="3835228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14AF8E2-B40D-4E75-B7ED-13CC0888C79F}"/>
              </a:ext>
            </a:extLst>
          </p:cNvPr>
          <p:cNvSpPr/>
          <p:nvPr/>
        </p:nvSpPr>
        <p:spPr>
          <a:xfrm>
            <a:off x="7903574" y="4511371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3DF361-CEDA-4E49-9A86-274F8C06C238}"/>
              </a:ext>
            </a:extLst>
          </p:cNvPr>
          <p:cNvSpPr/>
          <p:nvPr/>
        </p:nvSpPr>
        <p:spPr>
          <a:xfrm>
            <a:off x="8620751" y="4511371"/>
            <a:ext cx="454367" cy="4543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FDA9BE6-5ABF-4ABB-9143-696642C780E9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6651817" y="2232439"/>
            <a:ext cx="0" cy="2217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A6B3568-D14E-4360-BB0D-320F9D277593}"/>
              </a:ext>
            </a:extLst>
          </p:cNvPr>
          <p:cNvCxnSpPr>
            <a:cxnSpLocks/>
          </p:cNvCxnSpPr>
          <p:nvPr/>
        </p:nvCxnSpPr>
        <p:spPr>
          <a:xfrm>
            <a:off x="6879000" y="2666992"/>
            <a:ext cx="2628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96D9859-D04F-4EF2-B5C9-E28618F26E15}"/>
              </a:ext>
            </a:extLst>
          </p:cNvPr>
          <p:cNvCxnSpPr>
            <a:cxnSpLocks/>
          </p:cNvCxnSpPr>
          <p:nvPr/>
        </p:nvCxnSpPr>
        <p:spPr>
          <a:xfrm>
            <a:off x="7377958" y="2232439"/>
            <a:ext cx="0" cy="2217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AA9BB82-AE63-4CDE-82C8-5BBBC3A04768}"/>
              </a:ext>
            </a:extLst>
          </p:cNvPr>
          <p:cNvCxnSpPr>
            <a:cxnSpLocks/>
          </p:cNvCxnSpPr>
          <p:nvPr/>
        </p:nvCxnSpPr>
        <p:spPr>
          <a:xfrm>
            <a:off x="6651817" y="2908582"/>
            <a:ext cx="0" cy="2217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B807056-A39E-4E41-849A-8A6C7DDEFB12}"/>
              </a:ext>
            </a:extLst>
          </p:cNvPr>
          <p:cNvCxnSpPr>
            <a:cxnSpLocks/>
          </p:cNvCxnSpPr>
          <p:nvPr/>
        </p:nvCxnSpPr>
        <p:spPr>
          <a:xfrm>
            <a:off x="6161823" y="3339345"/>
            <a:ext cx="2628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10B501C-924A-4C04-9CF8-90CF27CCD794}"/>
              </a:ext>
            </a:extLst>
          </p:cNvPr>
          <p:cNvCxnSpPr>
            <a:cxnSpLocks/>
          </p:cNvCxnSpPr>
          <p:nvPr/>
        </p:nvCxnSpPr>
        <p:spPr>
          <a:xfrm>
            <a:off x="8357942" y="3339345"/>
            <a:ext cx="2628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C826489-D1DC-4188-8ACE-FE22AA4DA77B}"/>
              </a:ext>
            </a:extLst>
          </p:cNvPr>
          <p:cNvCxnSpPr>
            <a:cxnSpLocks/>
          </p:cNvCxnSpPr>
          <p:nvPr/>
        </p:nvCxnSpPr>
        <p:spPr>
          <a:xfrm>
            <a:off x="8122029" y="3584725"/>
            <a:ext cx="0" cy="2217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BC20436-4CBD-41DD-B0DD-F599EFEC2146}"/>
              </a:ext>
            </a:extLst>
          </p:cNvPr>
          <p:cNvCxnSpPr>
            <a:cxnSpLocks/>
          </p:cNvCxnSpPr>
          <p:nvPr/>
        </p:nvCxnSpPr>
        <p:spPr>
          <a:xfrm>
            <a:off x="6161823" y="4746804"/>
            <a:ext cx="2628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99EE95-4A9C-4402-99C0-FED7958AEC5C}"/>
              </a:ext>
            </a:extLst>
          </p:cNvPr>
          <p:cNvSpPr txBox="1"/>
          <p:nvPr/>
        </p:nvSpPr>
        <p:spPr>
          <a:xfrm>
            <a:off x="732864" y="5495950"/>
            <a:ext cx="3764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Flood Fill Algorithm</a:t>
            </a:r>
            <a:endParaRPr lang="en-US" altLang="ko-KR" sz="3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7AC678-16AD-4596-8013-3E473D85DC73}"/>
              </a:ext>
            </a:extLst>
          </p:cNvPr>
          <p:cNvSpPr txBox="1"/>
          <p:nvPr/>
        </p:nvSpPr>
        <p:spPr>
          <a:xfrm>
            <a:off x="4320988" y="5623228"/>
            <a:ext cx="4419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어떤 칸과 연결된 영역을 찾는 알고리즘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9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9" grpId="0"/>
      <p:bldP spid="7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1012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유기농 배추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BEDEB59-D4EA-4E51-BCB8-CF0A8485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34" y="2592350"/>
            <a:ext cx="5211666" cy="3605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785B6AD-E95B-4A64-A850-006C7064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83" y="1688997"/>
            <a:ext cx="4217894" cy="4509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2D13238-8EDC-4DD0-AB8E-FEB25E790421}"/>
              </a:ext>
            </a:extLst>
          </p:cNvPr>
          <p:cNvSpPr txBox="1"/>
          <p:nvPr/>
        </p:nvSpPr>
        <p:spPr>
          <a:xfrm>
            <a:off x="1013011" y="190073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&lt;DFS solution&gt;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475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1012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유기농 배추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13238-8EDC-4DD0-AB8E-FEB25E790421}"/>
              </a:ext>
            </a:extLst>
          </p:cNvPr>
          <p:cNvSpPr txBox="1"/>
          <p:nvPr/>
        </p:nvSpPr>
        <p:spPr>
          <a:xfrm>
            <a:off x="1013011" y="190073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&lt;BFS solution&gt;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F166687-F936-46A0-900C-B000378C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1" y="1513114"/>
            <a:ext cx="5988424" cy="477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762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433048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4726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2206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벽 부수고 이동하기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E7AA5-CF0F-4A45-AC74-73EB0311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1628457"/>
            <a:ext cx="11214847" cy="2454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4AA9C5-4176-4D98-9B31-912CE8B6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5" y="4083320"/>
            <a:ext cx="6082554" cy="22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20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433048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4726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2206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벽 부수고 이동하기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34E7E-1673-4A57-A937-1A2037D6165F}"/>
              </a:ext>
            </a:extLst>
          </p:cNvPr>
          <p:cNvSpPr txBox="1"/>
          <p:nvPr/>
        </p:nvSpPr>
        <p:spPr>
          <a:xfrm>
            <a:off x="870136" y="2807658"/>
            <a:ext cx="702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(1, 1)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(N, M)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간선을 통해 이동하는 경로 중 최단 거리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BED1F-635E-44E5-9085-00463E793C6F}"/>
              </a:ext>
            </a:extLst>
          </p:cNvPr>
          <p:cNvSpPr txBox="1"/>
          <p:nvPr/>
        </p:nvSpPr>
        <p:spPr>
          <a:xfrm>
            <a:off x="870136" y="1958956"/>
            <a:ext cx="522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격자판을 그래프화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11A82-070E-4B60-8074-C1DD12FE95C2}"/>
              </a:ext>
            </a:extLst>
          </p:cNvPr>
          <p:cNvSpPr txBox="1"/>
          <p:nvPr/>
        </p:nvSpPr>
        <p:spPr>
          <a:xfrm>
            <a:off x="7400783" y="2807658"/>
            <a:ext cx="126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BFS</a:t>
            </a:r>
            <a:endParaRPr lang="en-US" altLang="ko-KR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0ABBA-EAF3-45FD-A8D0-6C4F84AB16CE}"/>
              </a:ext>
            </a:extLst>
          </p:cNvPr>
          <p:cNvSpPr txBox="1"/>
          <p:nvPr/>
        </p:nvSpPr>
        <p:spPr>
          <a:xfrm>
            <a:off x="870136" y="3650233"/>
            <a:ext cx="522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거리는 어떻게 구하는가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9A24D-0853-4732-BD76-0A72163532AB}"/>
              </a:ext>
            </a:extLst>
          </p:cNvPr>
          <p:cNvSpPr txBox="1"/>
          <p:nvPr/>
        </p:nvSpPr>
        <p:spPr>
          <a:xfrm>
            <a:off x="1898555" y="5251823"/>
            <a:ext cx="34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bool visited[1001][1001]</a:t>
            </a:r>
            <a:endParaRPr lang="en-US" altLang="ko-KR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02C24-0CBB-4464-84F3-1D265AF2644D}"/>
              </a:ext>
            </a:extLst>
          </p:cNvPr>
          <p:cNvSpPr txBox="1"/>
          <p:nvPr/>
        </p:nvSpPr>
        <p:spPr>
          <a:xfrm>
            <a:off x="2367242" y="4514957"/>
            <a:ext cx="250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&lt;Before&gt; </a:t>
            </a:r>
            <a:r>
              <a:rPr lang="en-US" altLang="ko-KR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방문 체크</a:t>
            </a:r>
            <a:r>
              <a:rPr lang="en-US" altLang="ko-KR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BB836-B1C5-4518-9E79-59424F4AB9B4}"/>
              </a:ext>
            </a:extLst>
          </p:cNvPr>
          <p:cNvSpPr txBox="1"/>
          <p:nvPr/>
        </p:nvSpPr>
        <p:spPr>
          <a:xfrm>
            <a:off x="6541992" y="5251823"/>
            <a:ext cx="34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dist[1001][1001]</a:t>
            </a:r>
            <a:endParaRPr lang="en-US" altLang="ko-KR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B8AC0-25D2-457C-9A81-B331E24528CB}"/>
              </a:ext>
            </a:extLst>
          </p:cNvPr>
          <p:cNvSpPr txBox="1"/>
          <p:nvPr/>
        </p:nvSpPr>
        <p:spPr>
          <a:xfrm>
            <a:off x="7010679" y="4514957"/>
            <a:ext cx="222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&lt;After&gt; </a:t>
            </a:r>
            <a:r>
              <a:rPr lang="en-US" altLang="ko-KR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시간</a:t>
            </a:r>
            <a:r>
              <a:rPr lang="en-US" altLang="ko-KR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1C0D54-3D54-4367-9589-5B26D7F6BB1A}"/>
              </a:ext>
            </a:extLst>
          </p:cNvPr>
          <p:cNvCxnSpPr/>
          <p:nvPr/>
        </p:nvCxnSpPr>
        <p:spPr>
          <a:xfrm>
            <a:off x="5394230" y="5127812"/>
            <a:ext cx="7017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433048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4726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2206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벽 부수고 이동하기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D114F-4CB7-4447-A276-8A666711D2BA}"/>
              </a:ext>
            </a:extLst>
          </p:cNvPr>
          <p:cNvSpPr txBox="1"/>
          <p:nvPr/>
        </p:nvSpPr>
        <p:spPr>
          <a:xfrm>
            <a:off x="870136" y="1961804"/>
            <a:ext cx="522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벽을 한 번 부술 수 있는 기회 존재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AE545-B1F7-47FB-84F1-BD52654D9F19}"/>
              </a:ext>
            </a:extLst>
          </p:cNvPr>
          <p:cNvSpPr txBox="1"/>
          <p:nvPr/>
        </p:nvSpPr>
        <p:spPr>
          <a:xfrm>
            <a:off x="870136" y="2838878"/>
            <a:ext cx="702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지금까지 벽을 부순 적이 있는가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  True or False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or 1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73C33-ADC3-4A66-A49D-9DA0821B7E52}"/>
              </a:ext>
            </a:extLst>
          </p:cNvPr>
          <p:cNvSpPr txBox="1"/>
          <p:nvPr/>
        </p:nvSpPr>
        <p:spPr>
          <a:xfrm>
            <a:off x="870136" y="3715952"/>
            <a:ext cx="702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dist[1001][1001][2]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8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1697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숨바꼭질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3E6610-6684-4FBF-95F4-B45D668F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1980463"/>
            <a:ext cx="11259671" cy="2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6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1697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숨바꼭질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ED5DF-7DAF-49CD-A338-DA13D3552CF7}"/>
              </a:ext>
            </a:extLst>
          </p:cNvPr>
          <p:cNvSpPr txBox="1"/>
          <p:nvPr/>
        </p:nvSpPr>
        <p:spPr>
          <a:xfrm>
            <a:off x="870137" y="2111666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F957A-BECB-4573-832A-D270A0C1CD75}"/>
              </a:ext>
            </a:extLst>
          </p:cNvPr>
          <p:cNvSpPr txBox="1"/>
          <p:nvPr/>
        </p:nvSpPr>
        <p:spPr>
          <a:xfrm>
            <a:off x="870137" y="4310200"/>
            <a:ext cx="570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 초마다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도착하는 경우가 있는지 확인해보자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63F66-03D1-4CE2-A792-C9E417A57E56}"/>
              </a:ext>
            </a:extLst>
          </p:cNvPr>
          <p:cNvSpPr txBox="1"/>
          <p:nvPr/>
        </p:nvSpPr>
        <p:spPr>
          <a:xfrm>
            <a:off x="1094255" y="2793498"/>
            <a:ext cx="570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도달하는 모든 경우 중 최소 시간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C3049-6DBC-4D34-90EF-14985078EA01}"/>
              </a:ext>
            </a:extLst>
          </p:cNvPr>
          <p:cNvSpPr txBox="1"/>
          <p:nvPr/>
        </p:nvSpPr>
        <p:spPr>
          <a:xfrm>
            <a:off x="1094255" y="3429000"/>
            <a:ext cx="570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- 4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 (Cycle)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6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3588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1697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숨바꼭질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ED5DF-7DAF-49CD-A338-DA13D3552CF7}"/>
              </a:ext>
            </a:extLst>
          </p:cNvPr>
          <p:cNvSpPr txBox="1"/>
          <p:nvPr/>
        </p:nvSpPr>
        <p:spPr>
          <a:xfrm>
            <a:off x="870137" y="410183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최단거리 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BFS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4265-F30A-4659-A532-CDFE7FC98953}"/>
              </a:ext>
            </a:extLst>
          </p:cNvPr>
          <p:cNvSpPr txBox="1"/>
          <p:nvPr/>
        </p:nvSpPr>
        <p:spPr>
          <a:xfrm>
            <a:off x="870137" y="4851418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N /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K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FD7690-0922-4B62-9420-713C94EE7FEA}"/>
              </a:ext>
            </a:extLst>
          </p:cNvPr>
          <p:cNvSpPr txBox="1"/>
          <p:nvPr/>
        </p:nvSpPr>
        <p:spPr>
          <a:xfrm>
            <a:off x="870137" y="2006582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그래프화 시키기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DB6CF-B908-4998-8968-6CFD9E661376}"/>
              </a:ext>
            </a:extLst>
          </p:cNvPr>
          <p:cNvSpPr txBox="1"/>
          <p:nvPr/>
        </p:nvSpPr>
        <p:spPr>
          <a:xfrm>
            <a:off x="1210796" y="2694797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위치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29041-638F-4C22-A11A-D1625D10B940}"/>
              </a:ext>
            </a:extLst>
          </p:cNvPr>
          <p:cNvSpPr txBox="1"/>
          <p:nvPr/>
        </p:nvSpPr>
        <p:spPr>
          <a:xfrm>
            <a:off x="1210796" y="3335714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간선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X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X+1 , X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X-1 , X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X*2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7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512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96698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DA050-744B-4CA7-8739-11959BA6C6D7}"/>
              </a:ext>
            </a:extLst>
          </p:cNvPr>
          <p:cNvSpPr txBox="1"/>
          <p:nvPr/>
        </p:nvSpPr>
        <p:spPr>
          <a:xfrm>
            <a:off x="1069524" y="3205802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2210]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숫자판 점프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F52DA-2D5C-4527-BB45-97622D6B21A1}"/>
              </a:ext>
            </a:extLst>
          </p:cNvPr>
          <p:cNvSpPr txBox="1"/>
          <p:nvPr/>
        </p:nvSpPr>
        <p:spPr>
          <a:xfrm>
            <a:off x="1069524" y="3772739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1697]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숨바꼭질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304FD-BE51-4C86-818F-04A835CDC9F9}"/>
              </a:ext>
            </a:extLst>
          </p:cNvPr>
          <p:cNvSpPr txBox="1"/>
          <p:nvPr/>
        </p:nvSpPr>
        <p:spPr>
          <a:xfrm>
            <a:off x="1069524" y="4339038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14940]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쉬운 최단거리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B0282-6425-40B7-AD94-3BCBAA61CB85}"/>
              </a:ext>
            </a:extLst>
          </p:cNvPr>
          <p:cNvSpPr txBox="1"/>
          <p:nvPr/>
        </p:nvSpPr>
        <p:spPr>
          <a:xfrm>
            <a:off x="1069524" y="4905337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22352]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항체 인식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3A293-418F-44C6-AD88-337045C2E2D0}"/>
              </a:ext>
            </a:extLst>
          </p:cNvPr>
          <p:cNvSpPr txBox="1"/>
          <p:nvPr/>
        </p:nvSpPr>
        <p:spPr>
          <a:xfrm>
            <a:off x="1069524" y="2632853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1987]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알파벳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B2A80-FE8A-412B-A263-E69C1A91FF81}"/>
              </a:ext>
            </a:extLst>
          </p:cNvPr>
          <p:cNvSpPr txBox="1"/>
          <p:nvPr/>
        </p:nvSpPr>
        <p:spPr>
          <a:xfrm>
            <a:off x="1069524" y="5471636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20924]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트리의 기둥과 가지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C09FD-A726-48B8-8A5B-F1047042645A}"/>
              </a:ext>
            </a:extLst>
          </p:cNvPr>
          <p:cNvSpPr txBox="1"/>
          <p:nvPr/>
        </p:nvSpPr>
        <p:spPr>
          <a:xfrm>
            <a:off x="6966984" y="2562343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7576]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토마토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5C8E0-469F-4AC5-94C4-99803B150178}"/>
              </a:ext>
            </a:extLst>
          </p:cNvPr>
          <p:cNvSpPr txBox="1"/>
          <p:nvPr/>
        </p:nvSpPr>
        <p:spPr>
          <a:xfrm>
            <a:off x="6966984" y="3097542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5859]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거짓말쟁이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234E1-1346-4192-8C4B-EC95E9F9D60D}"/>
              </a:ext>
            </a:extLst>
          </p:cNvPr>
          <p:cNvSpPr txBox="1"/>
          <p:nvPr/>
        </p:nvSpPr>
        <p:spPr>
          <a:xfrm>
            <a:off x="6966984" y="362401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16928]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뱀과 사다리 게임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D0299-419A-458D-98BD-BE05E6D12682}"/>
              </a:ext>
            </a:extLst>
          </p:cNvPr>
          <p:cNvSpPr txBox="1"/>
          <p:nvPr/>
        </p:nvSpPr>
        <p:spPr>
          <a:xfrm>
            <a:off x="6966984" y="4137843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2206]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벽 부수고 이동하기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6174D-363D-434D-9BE5-E91CCFAC4B5A}"/>
              </a:ext>
            </a:extLst>
          </p:cNvPr>
          <p:cNvSpPr txBox="1"/>
          <p:nvPr/>
        </p:nvSpPr>
        <p:spPr>
          <a:xfrm>
            <a:off x="6966984" y="4658554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7562]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나이트의 이동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7F807-7008-4629-BDB9-18630DAF4B63}"/>
              </a:ext>
            </a:extLst>
          </p:cNvPr>
          <p:cNvSpPr txBox="1"/>
          <p:nvPr/>
        </p:nvSpPr>
        <p:spPr>
          <a:xfrm>
            <a:off x="6966984" y="5178143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14466]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소가 길을 건너간 이유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4DC2D-F4E4-44BA-8595-D57B1AD3956B}"/>
              </a:ext>
            </a:extLst>
          </p:cNvPr>
          <p:cNvSpPr txBox="1"/>
          <p:nvPr/>
        </p:nvSpPr>
        <p:spPr>
          <a:xfrm>
            <a:off x="6966984" y="5671691"/>
            <a:ext cx="44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21738]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얼음깨기 펭귄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73126-F70E-4026-AD81-99B73FE6AE99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깊이 우선 탐색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(DFS)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13EC95-74F8-456E-B204-6A6ADB91383E}"/>
              </a:ext>
            </a:extLst>
          </p:cNvPr>
          <p:cNvSpPr/>
          <p:nvPr/>
        </p:nvSpPr>
        <p:spPr>
          <a:xfrm>
            <a:off x="4668802" y="1670924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9E302-E0D8-4756-B424-8861EA536AE4}"/>
              </a:ext>
            </a:extLst>
          </p:cNvPr>
          <p:cNvSpPr/>
          <p:nvPr/>
        </p:nvSpPr>
        <p:spPr>
          <a:xfrm>
            <a:off x="3304195" y="2459489"/>
            <a:ext cx="577523" cy="57752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4BC23D-939D-4E40-878B-822604DC0153}"/>
              </a:ext>
            </a:extLst>
          </p:cNvPr>
          <p:cNvSpPr/>
          <p:nvPr/>
        </p:nvSpPr>
        <p:spPr>
          <a:xfrm>
            <a:off x="4596507" y="292697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8CF84B-E7D4-4112-B639-9EDBAA03DE71}"/>
              </a:ext>
            </a:extLst>
          </p:cNvPr>
          <p:cNvSpPr/>
          <p:nvPr/>
        </p:nvSpPr>
        <p:spPr>
          <a:xfrm>
            <a:off x="2725270" y="3604366"/>
            <a:ext cx="577523" cy="5775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934E36-3F26-448B-8DF4-36A1981B7BED}"/>
              </a:ext>
            </a:extLst>
          </p:cNvPr>
          <p:cNvSpPr/>
          <p:nvPr/>
        </p:nvSpPr>
        <p:spPr>
          <a:xfrm>
            <a:off x="3881718" y="4278725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698C3E-6FAE-4A90-ADFF-23C73D9B00AC}"/>
              </a:ext>
            </a:extLst>
          </p:cNvPr>
          <p:cNvSpPr/>
          <p:nvPr/>
        </p:nvSpPr>
        <p:spPr>
          <a:xfrm>
            <a:off x="6190416" y="2010190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ED0B9-AB82-4B3C-AE8E-E96E0175BFA1}"/>
              </a:ext>
            </a:extLst>
          </p:cNvPr>
          <p:cNvSpPr/>
          <p:nvPr/>
        </p:nvSpPr>
        <p:spPr>
          <a:xfrm>
            <a:off x="5518476" y="3620636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EB0BEC-88C5-4597-B90B-540C43B6818B}"/>
              </a:ext>
            </a:extLst>
          </p:cNvPr>
          <p:cNvSpPr/>
          <p:nvPr/>
        </p:nvSpPr>
        <p:spPr>
          <a:xfrm>
            <a:off x="7097416" y="364951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BEDFB0-2442-4C4E-AB77-26FF3DA61435}"/>
              </a:ext>
            </a:extLst>
          </p:cNvPr>
          <p:cNvSpPr/>
          <p:nvPr/>
        </p:nvSpPr>
        <p:spPr>
          <a:xfrm>
            <a:off x="5807238" y="4653963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C58D09-F63A-4DFE-82F4-259EAF9B2BF3}"/>
              </a:ext>
            </a:extLst>
          </p:cNvPr>
          <p:cNvSpPr/>
          <p:nvPr/>
        </p:nvSpPr>
        <p:spPr>
          <a:xfrm>
            <a:off x="7521310" y="2282408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812DAA-A367-4366-8FED-8FC812BF00AE}"/>
              </a:ext>
            </a:extLst>
          </p:cNvPr>
          <p:cNvSpPr/>
          <p:nvPr/>
        </p:nvSpPr>
        <p:spPr>
          <a:xfrm>
            <a:off x="8098833" y="4436314"/>
            <a:ext cx="577523" cy="577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F03F0-32ED-4C81-B25E-6B582EE2432D}"/>
              </a:ext>
            </a:extLst>
          </p:cNvPr>
          <p:cNvCxnSpPr>
            <a:stCxn id="2" idx="2"/>
            <a:endCxn id="15" idx="7"/>
          </p:cNvCxnSpPr>
          <p:nvPr/>
        </p:nvCxnSpPr>
        <p:spPr>
          <a:xfrm flipH="1">
            <a:off x="3797142" y="1959686"/>
            <a:ext cx="871660" cy="58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CA760-CAA3-410B-973C-7C87904A85CE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3014032" y="2952436"/>
            <a:ext cx="374739" cy="651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94832C-9A61-4E87-96F3-C255D2E502F6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>
            <a:off x="3218217" y="4097313"/>
            <a:ext cx="663501" cy="47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116C94-C5F3-496C-820A-B3D8F267D34B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3797142" y="2952436"/>
            <a:ext cx="373338" cy="1326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FE836-72FC-4B6F-A9A9-DC0FFA166243}"/>
              </a:ext>
            </a:extLst>
          </p:cNvPr>
          <p:cNvCxnSpPr>
            <a:cxnSpLocks/>
            <a:stCxn id="16" idx="4"/>
            <a:endCxn id="18" idx="7"/>
          </p:cNvCxnSpPr>
          <p:nvPr/>
        </p:nvCxnSpPr>
        <p:spPr>
          <a:xfrm flipH="1">
            <a:off x="4374665" y="3504501"/>
            <a:ext cx="510604" cy="8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A7C4D-F88A-4B60-8BAE-D6B5B2C524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4885269" y="2248447"/>
            <a:ext cx="72295" cy="678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D8D810-5B35-4F5E-893D-0AE35F2AC255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246325" y="1959686"/>
            <a:ext cx="944091" cy="339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00C5D-6B3E-46F3-899B-BD0751589A75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5807238" y="2503137"/>
            <a:ext cx="467754" cy="111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53063B-A2E3-4299-9C4B-52AE4D53AD6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5807238" y="4198159"/>
            <a:ext cx="288762" cy="455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96B909-223D-4CF9-B48D-E84E9821DCDD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6683363" y="2503137"/>
            <a:ext cx="498629" cy="123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A5CC7-A2DC-4B22-B4D3-E556FA34C33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 flipV="1">
            <a:off x="6767939" y="2298952"/>
            <a:ext cx="753371" cy="272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49811A-E519-4764-BDB2-E651795A6182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7590363" y="4142465"/>
            <a:ext cx="593046" cy="378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040F08-14C7-4BDD-8383-DAB6909AD6C6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8014257" y="2775355"/>
            <a:ext cx="373338" cy="1660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7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C8F49-8BDD-40BE-93C5-F07B539E0BE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2290</Words>
  <Application>Microsoft Office PowerPoint</Application>
  <PresentationFormat>와이드스크린</PresentationFormat>
  <Paragraphs>997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8" baseType="lpstr">
      <vt:lpstr>Arial</vt:lpstr>
      <vt:lpstr>Wingdings</vt:lpstr>
      <vt:lpstr>나눔스퀘어_ac ExtraBold</vt:lpstr>
      <vt:lpstr>위메프 SemiBold</vt:lpstr>
      <vt:lpstr>Cambria Math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217</cp:revision>
  <dcterms:created xsi:type="dcterms:W3CDTF">2021-06-20T23:40:31Z</dcterms:created>
  <dcterms:modified xsi:type="dcterms:W3CDTF">2021-08-10T01:09:51Z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