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1" r:id="rId6"/>
    <p:sldId id="262" r:id="rId7"/>
    <p:sldId id="263" r:id="rId8"/>
    <p:sldId id="264" r:id="rId9"/>
    <p:sldId id="278" r:id="rId10"/>
    <p:sldId id="279" r:id="rId11"/>
    <p:sldId id="265" r:id="rId12"/>
    <p:sldId id="266" r:id="rId13"/>
    <p:sldId id="267" r:id="rId14"/>
    <p:sldId id="268" r:id="rId15"/>
    <p:sldId id="269" r:id="rId16"/>
    <p:sldId id="270" r:id="rId17"/>
    <p:sldId id="272" r:id="rId18"/>
    <p:sldId id="273" r:id="rId19"/>
    <p:sldId id="274" r:id="rId20"/>
    <p:sldId id="271"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04" autoAdjust="0"/>
  </p:normalViewPr>
  <p:slideViewPr>
    <p:cSldViewPr snapToGrid="0">
      <p:cViewPr>
        <p:scale>
          <a:sx n="74" d="100"/>
          <a:sy n="74" d="100"/>
        </p:scale>
        <p:origin x="37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7DD45-8566-4ECA-895D-BAC56DAD9B69}"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C242C-E8C7-48E7-BA72-DA758C5F3B7C}" type="slidenum">
              <a:rPr lang="en-IN" smtClean="0"/>
              <a:t>‹#›</a:t>
            </a:fld>
            <a:endParaRPr lang="en-IN"/>
          </a:p>
        </p:txBody>
      </p:sp>
    </p:spTree>
    <p:extLst>
      <p:ext uri="{BB962C8B-B14F-4D97-AF65-F5344CB8AC3E}">
        <p14:creationId xmlns:p14="http://schemas.microsoft.com/office/powerpoint/2010/main" val="4010022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head and tail defines the first and last five columns , rows of the given dataset.</a:t>
            </a:r>
          </a:p>
        </p:txBody>
      </p:sp>
      <p:sp>
        <p:nvSpPr>
          <p:cNvPr id="4" name="Slide Number Placeholder 3"/>
          <p:cNvSpPr>
            <a:spLocks noGrp="1"/>
          </p:cNvSpPr>
          <p:nvPr>
            <p:ph type="sldNum" sz="quarter" idx="5"/>
          </p:nvPr>
        </p:nvSpPr>
        <p:spPr/>
        <p:txBody>
          <a:bodyPr/>
          <a:lstStyle/>
          <a:p>
            <a:fld id="{2C9C242C-E8C7-48E7-BA72-DA758C5F3B7C}" type="slidenum">
              <a:rPr lang="en-IN" smtClean="0"/>
              <a:t>6</a:t>
            </a:fld>
            <a:endParaRPr lang="en-IN"/>
          </a:p>
        </p:txBody>
      </p:sp>
    </p:spTree>
    <p:extLst>
      <p:ext uri="{BB962C8B-B14F-4D97-AF65-F5344CB8AC3E}">
        <p14:creationId xmlns:p14="http://schemas.microsoft.com/office/powerpoint/2010/main" val="283878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Info is used to identify the data type ex- </a:t>
            </a:r>
            <a:r>
              <a:rPr lang="en-IN" dirty="0" err="1"/>
              <a:t>interger</a:t>
            </a:r>
            <a:r>
              <a:rPr lang="en-IN" dirty="0"/>
              <a:t>, float, object etc</a:t>
            </a:r>
          </a:p>
        </p:txBody>
      </p:sp>
      <p:sp>
        <p:nvSpPr>
          <p:cNvPr id="4" name="Slide Number Placeholder 3"/>
          <p:cNvSpPr>
            <a:spLocks noGrp="1"/>
          </p:cNvSpPr>
          <p:nvPr>
            <p:ph type="sldNum" sz="quarter" idx="5"/>
          </p:nvPr>
        </p:nvSpPr>
        <p:spPr/>
        <p:txBody>
          <a:bodyPr/>
          <a:lstStyle/>
          <a:p>
            <a:fld id="{2C9C242C-E8C7-48E7-BA72-DA758C5F3B7C}" type="slidenum">
              <a:rPr lang="en-IN" smtClean="0"/>
              <a:t>7</a:t>
            </a:fld>
            <a:endParaRPr lang="en-IN"/>
          </a:p>
        </p:txBody>
      </p:sp>
    </p:spTree>
    <p:extLst>
      <p:ext uri="{BB962C8B-B14F-4D97-AF65-F5344CB8AC3E}">
        <p14:creationId xmlns:p14="http://schemas.microsoft.com/office/powerpoint/2010/main" val="146190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t>
            </a:r>
            <a:r>
              <a:rPr lang="en-IN" dirty="0" err="1"/>
              <a:t>groupby</a:t>
            </a:r>
            <a:r>
              <a:rPr lang="en-IN" dirty="0"/>
              <a:t> is used to group the rows under one column.</a:t>
            </a:r>
          </a:p>
        </p:txBody>
      </p:sp>
      <p:sp>
        <p:nvSpPr>
          <p:cNvPr id="4" name="Slide Number Placeholder 3"/>
          <p:cNvSpPr>
            <a:spLocks noGrp="1"/>
          </p:cNvSpPr>
          <p:nvPr>
            <p:ph type="sldNum" sz="quarter" idx="5"/>
          </p:nvPr>
        </p:nvSpPr>
        <p:spPr/>
        <p:txBody>
          <a:bodyPr/>
          <a:lstStyle/>
          <a:p>
            <a:fld id="{2C9C242C-E8C7-48E7-BA72-DA758C5F3B7C}" type="slidenum">
              <a:rPr lang="en-IN" smtClean="0"/>
              <a:t>12</a:t>
            </a:fld>
            <a:endParaRPr lang="en-IN"/>
          </a:p>
        </p:txBody>
      </p:sp>
    </p:spTree>
    <p:extLst>
      <p:ext uri="{BB962C8B-B14F-4D97-AF65-F5344CB8AC3E}">
        <p14:creationId xmlns:p14="http://schemas.microsoft.com/office/powerpoint/2010/main" val="656559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800" dirty="0">
                <a:solidFill>
                  <a:schemeClr val="tx1">
                    <a:lumMod val="85000"/>
                    <a:lumOff val="15000"/>
                  </a:schemeClr>
                </a:solidFill>
              </a:rPr>
              <a:t>The above graph shows the visual representation of the processing method and the varieties in the coffee bean</a:t>
            </a:r>
            <a:r>
              <a:rPr lang="en-IN" sz="2000" dirty="0"/>
              <a:t>.</a:t>
            </a:r>
          </a:p>
        </p:txBody>
      </p:sp>
      <p:sp>
        <p:nvSpPr>
          <p:cNvPr id="4" name="Slide Number Placeholder 3"/>
          <p:cNvSpPr>
            <a:spLocks noGrp="1"/>
          </p:cNvSpPr>
          <p:nvPr>
            <p:ph type="sldNum" sz="quarter" idx="5"/>
          </p:nvPr>
        </p:nvSpPr>
        <p:spPr/>
        <p:txBody>
          <a:bodyPr/>
          <a:lstStyle/>
          <a:p>
            <a:fld id="{2C9C242C-E8C7-48E7-BA72-DA758C5F3B7C}" type="slidenum">
              <a:rPr lang="en-IN" smtClean="0"/>
              <a:t>13</a:t>
            </a:fld>
            <a:endParaRPr lang="en-IN"/>
          </a:p>
        </p:txBody>
      </p:sp>
    </p:spTree>
    <p:extLst>
      <p:ext uri="{BB962C8B-B14F-4D97-AF65-F5344CB8AC3E}">
        <p14:creationId xmlns:p14="http://schemas.microsoft.com/office/powerpoint/2010/main" val="277134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9C242C-E8C7-48E7-BA72-DA758C5F3B7C}" type="slidenum">
              <a:rPr lang="en-IN" smtClean="0"/>
              <a:t>15</a:t>
            </a:fld>
            <a:endParaRPr lang="en-IN"/>
          </a:p>
        </p:txBody>
      </p:sp>
    </p:spTree>
    <p:extLst>
      <p:ext uri="{BB962C8B-B14F-4D97-AF65-F5344CB8AC3E}">
        <p14:creationId xmlns:p14="http://schemas.microsoft.com/office/powerpoint/2010/main" val="341008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9C242C-E8C7-48E7-BA72-DA758C5F3B7C}" type="slidenum">
              <a:rPr lang="en-IN" smtClean="0"/>
              <a:t>20</a:t>
            </a:fld>
            <a:endParaRPr lang="en-IN"/>
          </a:p>
        </p:txBody>
      </p:sp>
    </p:spTree>
    <p:extLst>
      <p:ext uri="{BB962C8B-B14F-4D97-AF65-F5344CB8AC3E}">
        <p14:creationId xmlns:p14="http://schemas.microsoft.com/office/powerpoint/2010/main" val="295813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FB1C8B5-A6E4-48C8-985B-4386520BAB34}" type="datetimeFigureOut">
              <a:rPr lang="en-IN" smtClean="0"/>
              <a:t>22-07-2024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53EC56C-59A4-4736-ACB1-C41C23A6F8C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134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B1C8B5-A6E4-48C8-985B-4386520BAB34}"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EC56C-59A4-4736-ACB1-C41C23A6F8C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7685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B1C8B5-A6E4-48C8-985B-4386520BAB34}"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EC56C-59A4-4736-ACB1-C41C23A6F8C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95302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B1C8B5-A6E4-48C8-985B-4386520BAB34}"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EC56C-59A4-4736-ACB1-C41C23A6F8C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666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B1C8B5-A6E4-48C8-985B-4386520BAB34}"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3EC56C-59A4-4736-ACB1-C41C23A6F8C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53841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FB1C8B5-A6E4-48C8-985B-4386520BAB34}"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3EC56C-59A4-4736-ACB1-C41C23A6F8C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49624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FB1C8B5-A6E4-48C8-985B-4386520BAB34}"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3EC56C-59A4-4736-ACB1-C41C23A6F8C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3656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FB1C8B5-A6E4-48C8-985B-4386520BAB34}"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3EC56C-59A4-4736-ACB1-C41C23A6F8C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696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1C8B5-A6E4-48C8-985B-4386520BAB34}" type="datetimeFigureOut">
              <a:rPr lang="en-IN" smtClean="0"/>
              <a:t>22-07-2024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3EC56C-59A4-4736-ACB1-C41C23A6F8C0}" type="slidenum">
              <a:rPr lang="en-IN" smtClean="0"/>
              <a:t>‹#›</a:t>
            </a:fld>
            <a:endParaRPr lang="en-IN"/>
          </a:p>
        </p:txBody>
      </p:sp>
    </p:spTree>
    <p:extLst>
      <p:ext uri="{BB962C8B-B14F-4D97-AF65-F5344CB8AC3E}">
        <p14:creationId xmlns:p14="http://schemas.microsoft.com/office/powerpoint/2010/main" val="3274675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FB1C8B5-A6E4-48C8-985B-4386520BAB34}"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3EC56C-59A4-4736-ACB1-C41C23A6F8C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7301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FB1C8B5-A6E4-48C8-985B-4386520BAB34}" type="datetimeFigureOut">
              <a:rPr lang="en-IN" smtClean="0"/>
              <a:t>22-07-2024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53EC56C-59A4-4736-ACB1-C41C23A6F8C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4653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FB1C8B5-A6E4-48C8-985B-4386520BAB34}" type="datetimeFigureOut">
              <a:rPr lang="en-IN" smtClean="0"/>
              <a:t>22-07-2024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3EC56C-59A4-4736-ACB1-C41C23A6F8C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7510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C3A8-02D4-1F80-353E-35AB25892E61}"/>
              </a:ext>
            </a:extLst>
          </p:cNvPr>
          <p:cNvSpPr>
            <a:spLocks noGrp="1"/>
          </p:cNvSpPr>
          <p:nvPr>
            <p:ph type="ctrTitle"/>
          </p:nvPr>
        </p:nvSpPr>
        <p:spPr>
          <a:xfrm>
            <a:off x="715993" y="802298"/>
            <a:ext cx="10338860" cy="2541431"/>
          </a:xfrm>
        </p:spPr>
        <p:txBody>
          <a:bodyPr>
            <a:normAutofit fontScale="90000"/>
          </a:bodyPr>
          <a:lstStyle/>
          <a:p>
            <a:pPr algn="ctr"/>
            <a:r>
              <a:rPr lang="en-IN" b="1" i="0" dirty="0">
                <a:effectLst/>
                <a:latin typeface="system-ui"/>
              </a:rPr>
              <a:t>Exploratory Data Analysis           (EDA)</a:t>
            </a:r>
            <a:br>
              <a:rPr lang="en-IN" b="1" i="0" dirty="0">
                <a:effectLst/>
                <a:latin typeface="system-ui"/>
              </a:rPr>
            </a:br>
            <a:r>
              <a:rPr lang="en-IN" b="1" i="0" dirty="0">
                <a:effectLst/>
                <a:latin typeface="system-ui"/>
              </a:rPr>
              <a:t>coffee bean </a:t>
            </a:r>
            <a:br>
              <a:rPr lang="en-IN" b="1" i="0" dirty="0">
                <a:effectLst/>
                <a:latin typeface="system-ui"/>
              </a:rPr>
            </a:br>
            <a:endParaRPr lang="en-IN" dirty="0"/>
          </a:p>
        </p:txBody>
      </p:sp>
      <p:sp>
        <p:nvSpPr>
          <p:cNvPr id="3" name="Subtitle 2">
            <a:extLst>
              <a:ext uri="{FF2B5EF4-FFF2-40B4-BE49-F238E27FC236}">
                <a16:creationId xmlns:a16="http://schemas.microsoft.com/office/drawing/2014/main" id="{9373F638-44AE-3803-8185-B0E41F2A0C81}"/>
              </a:ext>
            </a:extLst>
          </p:cNvPr>
          <p:cNvSpPr>
            <a:spLocks noGrp="1"/>
          </p:cNvSpPr>
          <p:nvPr>
            <p:ph type="subTitle" idx="1"/>
          </p:nvPr>
        </p:nvSpPr>
        <p:spPr>
          <a:xfrm>
            <a:off x="2417781" y="3686480"/>
            <a:ext cx="8637072" cy="977621"/>
          </a:xfrm>
        </p:spPr>
        <p:txBody>
          <a:bodyPr>
            <a:normAutofit fontScale="25000" lnSpcReduction="20000"/>
          </a:bodyPr>
          <a:lstStyle/>
          <a:p>
            <a:r>
              <a:rPr lang="en-IN" sz="7200" dirty="0"/>
              <a:t>Name- Rehana Amrin</a:t>
            </a:r>
          </a:p>
          <a:p>
            <a:r>
              <a:rPr lang="en-IN" sz="7200" dirty="0"/>
              <a:t>Data Science &amp; Data Analytics</a:t>
            </a:r>
          </a:p>
          <a:p>
            <a:r>
              <a:rPr lang="en-IN" sz="7200" dirty="0"/>
              <a:t>Batch-Online</a:t>
            </a:r>
          </a:p>
          <a:p>
            <a:endParaRPr lang="en-IN" dirty="0"/>
          </a:p>
        </p:txBody>
      </p:sp>
      <p:pic>
        <p:nvPicPr>
          <p:cNvPr id="7" name="Picture 6">
            <a:extLst>
              <a:ext uri="{FF2B5EF4-FFF2-40B4-BE49-F238E27FC236}">
                <a16:creationId xmlns:a16="http://schemas.microsoft.com/office/drawing/2014/main" id="{40C60009-BC6A-BCEB-33AA-92CBAFBD6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604" y="1130308"/>
            <a:ext cx="3731740" cy="2298692"/>
          </a:xfrm>
          <a:prstGeom prst="rect">
            <a:avLst/>
          </a:prstGeom>
          <a:ln>
            <a:noFill/>
          </a:ln>
          <a:effectLst>
            <a:softEdge rad="112500"/>
          </a:effectLst>
        </p:spPr>
      </p:pic>
    </p:spTree>
    <p:extLst>
      <p:ext uri="{BB962C8B-B14F-4D97-AF65-F5344CB8AC3E}">
        <p14:creationId xmlns:p14="http://schemas.microsoft.com/office/powerpoint/2010/main" val="2789638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094594-5F1E-6EAB-61BB-03F14FCF8851}"/>
              </a:ext>
            </a:extLst>
          </p:cNvPr>
          <p:cNvPicPr>
            <a:picLocks noChangeAspect="1"/>
          </p:cNvPicPr>
          <p:nvPr/>
        </p:nvPicPr>
        <p:blipFill>
          <a:blip r:embed="rId2"/>
          <a:stretch>
            <a:fillRect/>
          </a:stretch>
        </p:blipFill>
        <p:spPr>
          <a:xfrm>
            <a:off x="2139350" y="1285337"/>
            <a:ext cx="7349706" cy="4792204"/>
          </a:xfrm>
          <a:prstGeom prst="rect">
            <a:avLst/>
          </a:prstGeom>
        </p:spPr>
      </p:pic>
      <p:sp>
        <p:nvSpPr>
          <p:cNvPr id="4" name="TextBox 3">
            <a:extLst>
              <a:ext uri="{FF2B5EF4-FFF2-40B4-BE49-F238E27FC236}">
                <a16:creationId xmlns:a16="http://schemas.microsoft.com/office/drawing/2014/main" id="{B4EC7832-938C-5C02-F193-D9D4F2523749}"/>
              </a:ext>
            </a:extLst>
          </p:cNvPr>
          <p:cNvSpPr txBox="1"/>
          <p:nvPr/>
        </p:nvSpPr>
        <p:spPr>
          <a:xfrm>
            <a:off x="4474402" y="414069"/>
            <a:ext cx="4196983" cy="461665"/>
          </a:xfrm>
          <a:prstGeom prst="rect">
            <a:avLst/>
          </a:prstGeom>
          <a:noFill/>
        </p:spPr>
        <p:txBody>
          <a:bodyPr wrap="none" rtlCol="0">
            <a:spAutoFit/>
          </a:bodyPr>
          <a:lstStyle/>
          <a:p>
            <a:r>
              <a:rPr lang="en-IN" sz="2400" dirty="0">
                <a:latin typeface="Algerian" panose="04020705040A02060702" pitchFamily="82" charset="0"/>
              </a:rPr>
              <a:t>Replacement of Outliers</a:t>
            </a:r>
          </a:p>
        </p:txBody>
      </p:sp>
    </p:spTree>
    <p:extLst>
      <p:ext uri="{BB962C8B-B14F-4D97-AF65-F5344CB8AC3E}">
        <p14:creationId xmlns:p14="http://schemas.microsoft.com/office/powerpoint/2010/main" val="1739205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192D2A-D4B5-0326-5EB4-3A9604612238}"/>
              </a:ext>
            </a:extLst>
          </p:cNvPr>
          <p:cNvPicPr>
            <a:picLocks noChangeAspect="1"/>
          </p:cNvPicPr>
          <p:nvPr/>
        </p:nvPicPr>
        <p:blipFill>
          <a:blip r:embed="rId2"/>
          <a:stretch>
            <a:fillRect/>
          </a:stretch>
        </p:blipFill>
        <p:spPr>
          <a:xfrm>
            <a:off x="2236843" y="863154"/>
            <a:ext cx="4098226" cy="5348668"/>
          </a:xfrm>
          <a:prstGeom prst="rect">
            <a:avLst/>
          </a:prstGeom>
        </p:spPr>
      </p:pic>
      <p:pic>
        <p:nvPicPr>
          <p:cNvPr id="5" name="Picture 4">
            <a:extLst>
              <a:ext uri="{FF2B5EF4-FFF2-40B4-BE49-F238E27FC236}">
                <a16:creationId xmlns:a16="http://schemas.microsoft.com/office/drawing/2014/main" id="{49EBA95A-1D24-7F90-3E46-877A35EC9F0C}"/>
              </a:ext>
            </a:extLst>
          </p:cNvPr>
          <p:cNvPicPr>
            <a:picLocks noChangeAspect="1"/>
          </p:cNvPicPr>
          <p:nvPr/>
        </p:nvPicPr>
        <p:blipFill>
          <a:blip r:embed="rId3"/>
          <a:stretch>
            <a:fillRect/>
          </a:stretch>
        </p:blipFill>
        <p:spPr>
          <a:xfrm>
            <a:off x="6335069" y="867028"/>
            <a:ext cx="4011302" cy="5348668"/>
          </a:xfrm>
          <a:prstGeom prst="rect">
            <a:avLst/>
          </a:prstGeom>
        </p:spPr>
      </p:pic>
      <p:sp>
        <p:nvSpPr>
          <p:cNvPr id="7" name="TextBox 6">
            <a:extLst>
              <a:ext uri="{FF2B5EF4-FFF2-40B4-BE49-F238E27FC236}">
                <a16:creationId xmlns:a16="http://schemas.microsoft.com/office/drawing/2014/main" id="{87F4519A-25D8-3B16-748B-7EBCA5B6C451}"/>
              </a:ext>
            </a:extLst>
          </p:cNvPr>
          <p:cNvSpPr txBox="1"/>
          <p:nvPr/>
        </p:nvSpPr>
        <p:spPr>
          <a:xfrm>
            <a:off x="0" y="77151"/>
            <a:ext cx="4606506" cy="523220"/>
          </a:xfrm>
          <a:prstGeom prst="rect">
            <a:avLst/>
          </a:prstGeom>
          <a:noFill/>
        </p:spPr>
        <p:txBody>
          <a:bodyPr wrap="square" rtlCol="0">
            <a:spAutoFit/>
          </a:bodyPr>
          <a:lstStyle/>
          <a:p>
            <a:r>
              <a:rPr lang="en-GB" sz="2800" dirty="0">
                <a:latin typeface="Algerian" panose="04020705040A02060702" pitchFamily="82" charset="0"/>
              </a:rPr>
              <a:t>To find the data count</a:t>
            </a:r>
            <a:endParaRPr lang="en-GB" sz="2800" kern="12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5371621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707143-C258-5DDF-56B8-33579FAC403E}"/>
              </a:ext>
            </a:extLst>
          </p:cNvPr>
          <p:cNvPicPr>
            <a:picLocks noChangeAspect="1"/>
          </p:cNvPicPr>
          <p:nvPr/>
        </p:nvPicPr>
        <p:blipFill>
          <a:blip r:embed="rId3"/>
          <a:stretch>
            <a:fillRect/>
          </a:stretch>
        </p:blipFill>
        <p:spPr>
          <a:xfrm>
            <a:off x="864164" y="751165"/>
            <a:ext cx="6782149" cy="738193"/>
          </a:xfrm>
          <a:prstGeom prst="rect">
            <a:avLst/>
          </a:prstGeom>
        </p:spPr>
      </p:pic>
      <p:pic>
        <p:nvPicPr>
          <p:cNvPr id="5" name="Picture 4">
            <a:extLst>
              <a:ext uri="{FF2B5EF4-FFF2-40B4-BE49-F238E27FC236}">
                <a16:creationId xmlns:a16="http://schemas.microsoft.com/office/drawing/2014/main" id="{588C5B33-2E57-86E2-A979-41AF75CE4776}"/>
              </a:ext>
            </a:extLst>
          </p:cNvPr>
          <p:cNvPicPr>
            <a:picLocks noChangeAspect="1"/>
          </p:cNvPicPr>
          <p:nvPr/>
        </p:nvPicPr>
        <p:blipFill>
          <a:blip r:embed="rId4"/>
          <a:stretch>
            <a:fillRect/>
          </a:stretch>
        </p:blipFill>
        <p:spPr>
          <a:xfrm>
            <a:off x="609600" y="1688048"/>
            <a:ext cx="2910783" cy="4095961"/>
          </a:xfrm>
          <a:prstGeom prst="rect">
            <a:avLst/>
          </a:prstGeom>
        </p:spPr>
      </p:pic>
      <p:pic>
        <p:nvPicPr>
          <p:cNvPr id="7" name="Picture 6">
            <a:extLst>
              <a:ext uri="{FF2B5EF4-FFF2-40B4-BE49-F238E27FC236}">
                <a16:creationId xmlns:a16="http://schemas.microsoft.com/office/drawing/2014/main" id="{B74F4917-2599-4AD8-9630-BAFC1FC17788}"/>
              </a:ext>
            </a:extLst>
          </p:cNvPr>
          <p:cNvPicPr>
            <a:picLocks noChangeAspect="1"/>
          </p:cNvPicPr>
          <p:nvPr/>
        </p:nvPicPr>
        <p:blipFill>
          <a:blip r:embed="rId5"/>
          <a:stretch>
            <a:fillRect/>
          </a:stretch>
        </p:blipFill>
        <p:spPr>
          <a:xfrm>
            <a:off x="3518497" y="1589619"/>
            <a:ext cx="3168932" cy="4194390"/>
          </a:xfrm>
          <a:prstGeom prst="rect">
            <a:avLst/>
          </a:prstGeom>
        </p:spPr>
      </p:pic>
      <p:sp>
        <p:nvSpPr>
          <p:cNvPr id="8" name="TextBox 7">
            <a:extLst>
              <a:ext uri="{FF2B5EF4-FFF2-40B4-BE49-F238E27FC236}">
                <a16:creationId xmlns:a16="http://schemas.microsoft.com/office/drawing/2014/main" id="{1B927590-E2A8-E941-3B09-4DDCDC76938B}"/>
              </a:ext>
            </a:extLst>
          </p:cNvPr>
          <p:cNvSpPr txBox="1"/>
          <p:nvPr/>
        </p:nvSpPr>
        <p:spPr>
          <a:xfrm>
            <a:off x="609600" y="266097"/>
            <a:ext cx="2586182" cy="584775"/>
          </a:xfrm>
          <a:prstGeom prst="rect">
            <a:avLst/>
          </a:prstGeom>
          <a:noFill/>
        </p:spPr>
        <p:txBody>
          <a:bodyPr wrap="square" rtlCol="0">
            <a:spAutoFit/>
          </a:bodyPr>
          <a:lstStyle/>
          <a:p>
            <a:r>
              <a:rPr lang="en-IN" sz="3200" dirty="0">
                <a:latin typeface="Algerian" panose="04020705040A02060702" pitchFamily="82" charset="0"/>
              </a:rPr>
              <a:t>example</a:t>
            </a:r>
          </a:p>
        </p:txBody>
      </p:sp>
      <p:pic>
        <p:nvPicPr>
          <p:cNvPr id="10" name="Picture 9">
            <a:extLst>
              <a:ext uri="{FF2B5EF4-FFF2-40B4-BE49-F238E27FC236}">
                <a16:creationId xmlns:a16="http://schemas.microsoft.com/office/drawing/2014/main" id="{D2CD49B8-37B7-169F-F4EB-30DBE113A602}"/>
              </a:ext>
            </a:extLst>
          </p:cNvPr>
          <p:cNvPicPr>
            <a:picLocks noChangeAspect="1"/>
          </p:cNvPicPr>
          <p:nvPr/>
        </p:nvPicPr>
        <p:blipFill>
          <a:blip r:embed="rId6"/>
          <a:stretch>
            <a:fillRect/>
          </a:stretch>
        </p:blipFill>
        <p:spPr>
          <a:xfrm>
            <a:off x="7936762" y="670816"/>
            <a:ext cx="2989154" cy="761064"/>
          </a:xfrm>
          <a:prstGeom prst="rect">
            <a:avLst/>
          </a:prstGeom>
        </p:spPr>
      </p:pic>
      <p:pic>
        <p:nvPicPr>
          <p:cNvPr id="12" name="Picture 11">
            <a:extLst>
              <a:ext uri="{FF2B5EF4-FFF2-40B4-BE49-F238E27FC236}">
                <a16:creationId xmlns:a16="http://schemas.microsoft.com/office/drawing/2014/main" id="{DA6AC0EB-3CB3-F7EC-ABCF-E693840ED4EC}"/>
              </a:ext>
            </a:extLst>
          </p:cNvPr>
          <p:cNvPicPr>
            <a:picLocks noChangeAspect="1"/>
          </p:cNvPicPr>
          <p:nvPr/>
        </p:nvPicPr>
        <p:blipFill>
          <a:blip r:embed="rId7"/>
          <a:stretch>
            <a:fillRect/>
          </a:stretch>
        </p:blipFill>
        <p:spPr>
          <a:xfrm>
            <a:off x="7089038" y="1646571"/>
            <a:ext cx="4322402" cy="4080487"/>
          </a:xfrm>
          <a:prstGeom prst="rect">
            <a:avLst/>
          </a:prstGeom>
        </p:spPr>
      </p:pic>
    </p:spTree>
    <p:extLst>
      <p:ext uri="{BB962C8B-B14F-4D97-AF65-F5344CB8AC3E}">
        <p14:creationId xmlns:p14="http://schemas.microsoft.com/office/powerpoint/2010/main" val="33421446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C699AC-3181-68A9-7C78-ADB728613050}"/>
              </a:ext>
            </a:extLst>
          </p:cNvPr>
          <p:cNvPicPr>
            <a:picLocks noChangeAspect="1"/>
          </p:cNvPicPr>
          <p:nvPr/>
        </p:nvPicPr>
        <p:blipFill>
          <a:blip r:embed="rId3"/>
          <a:stretch>
            <a:fillRect/>
          </a:stretch>
        </p:blipFill>
        <p:spPr>
          <a:xfrm>
            <a:off x="-71177" y="-1"/>
            <a:ext cx="6167177" cy="6169891"/>
          </a:xfrm>
          <a:prstGeom prst="rect">
            <a:avLst/>
          </a:prstGeom>
        </p:spPr>
      </p:pic>
      <p:pic>
        <p:nvPicPr>
          <p:cNvPr id="5" name="Picture 4">
            <a:extLst>
              <a:ext uri="{FF2B5EF4-FFF2-40B4-BE49-F238E27FC236}">
                <a16:creationId xmlns:a16="http://schemas.microsoft.com/office/drawing/2014/main" id="{2C7F1BF6-4BF4-1D65-3671-354509F3A3EC}"/>
              </a:ext>
            </a:extLst>
          </p:cNvPr>
          <p:cNvPicPr>
            <a:picLocks noChangeAspect="1"/>
          </p:cNvPicPr>
          <p:nvPr/>
        </p:nvPicPr>
        <p:blipFill>
          <a:blip r:embed="rId4"/>
          <a:stretch>
            <a:fillRect/>
          </a:stretch>
        </p:blipFill>
        <p:spPr>
          <a:xfrm>
            <a:off x="6096000" y="791164"/>
            <a:ext cx="5855001" cy="5378726"/>
          </a:xfrm>
          <a:prstGeom prst="rect">
            <a:avLst/>
          </a:prstGeom>
        </p:spPr>
      </p:pic>
      <p:pic>
        <p:nvPicPr>
          <p:cNvPr id="7" name="Picture 6">
            <a:extLst>
              <a:ext uri="{FF2B5EF4-FFF2-40B4-BE49-F238E27FC236}">
                <a16:creationId xmlns:a16="http://schemas.microsoft.com/office/drawing/2014/main" id="{B13C8217-8D39-C60B-57A9-931899299F67}"/>
              </a:ext>
            </a:extLst>
          </p:cNvPr>
          <p:cNvPicPr>
            <a:picLocks noChangeAspect="1"/>
          </p:cNvPicPr>
          <p:nvPr/>
        </p:nvPicPr>
        <p:blipFill>
          <a:blip r:embed="rId5"/>
          <a:stretch>
            <a:fillRect/>
          </a:stretch>
        </p:blipFill>
        <p:spPr>
          <a:xfrm>
            <a:off x="6096000" y="-42273"/>
            <a:ext cx="5767695" cy="875709"/>
          </a:xfrm>
          <a:prstGeom prst="rect">
            <a:avLst/>
          </a:prstGeom>
        </p:spPr>
      </p:pic>
    </p:spTree>
    <p:extLst>
      <p:ext uri="{BB962C8B-B14F-4D97-AF65-F5344CB8AC3E}">
        <p14:creationId xmlns:p14="http://schemas.microsoft.com/office/powerpoint/2010/main" val="2084420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64F39-E92A-E137-918E-9363177A6617}"/>
              </a:ext>
            </a:extLst>
          </p:cNvPr>
          <p:cNvPicPr>
            <a:picLocks noChangeAspect="1"/>
          </p:cNvPicPr>
          <p:nvPr/>
        </p:nvPicPr>
        <p:blipFill>
          <a:blip r:embed="rId2"/>
          <a:stretch>
            <a:fillRect/>
          </a:stretch>
        </p:blipFill>
        <p:spPr>
          <a:xfrm>
            <a:off x="733246" y="1349223"/>
            <a:ext cx="10058400" cy="4577123"/>
          </a:xfrm>
          <a:prstGeom prst="rect">
            <a:avLst/>
          </a:prstGeom>
        </p:spPr>
      </p:pic>
      <p:sp>
        <p:nvSpPr>
          <p:cNvPr id="6" name="TextBox 5">
            <a:extLst>
              <a:ext uri="{FF2B5EF4-FFF2-40B4-BE49-F238E27FC236}">
                <a16:creationId xmlns:a16="http://schemas.microsoft.com/office/drawing/2014/main" id="{034F8362-9037-3896-B619-24A28974D1DD}"/>
              </a:ext>
            </a:extLst>
          </p:cNvPr>
          <p:cNvSpPr txBox="1"/>
          <p:nvPr/>
        </p:nvSpPr>
        <p:spPr>
          <a:xfrm>
            <a:off x="3176201" y="285323"/>
            <a:ext cx="5381203" cy="707886"/>
          </a:xfrm>
          <a:prstGeom prst="rect">
            <a:avLst/>
          </a:prstGeom>
          <a:noFill/>
        </p:spPr>
        <p:txBody>
          <a:bodyPr wrap="square" rtlCol="0">
            <a:spAutoFit/>
          </a:bodyPr>
          <a:lstStyle/>
          <a:p>
            <a:r>
              <a:rPr lang="en-IN" sz="2000" dirty="0"/>
              <a:t>Filtering the numerical columns from the given dataset to perform further Analysis</a:t>
            </a:r>
          </a:p>
        </p:txBody>
      </p:sp>
    </p:spTree>
    <p:extLst>
      <p:ext uri="{BB962C8B-B14F-4D97-AF65-F5344CB8AC3E}">
        <p14:creationId xmlns:p14="http://schemas.microsoft.com/office/powerpoint/2010/main" val="208782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5E3BC-067F-6EEC-6FCA-616F2B43E4A0}"/>
              </a:ext>
            </a:extLst>
          </p:cNvPr>
          <p:cNvPicPr>
            <a:picLocks noChangeAspect="1"/>
          </p:cNvPicPr>
          <p:nvPr/>
        </p:nvPicPr>
        <p:blipFill>
          <a:blip r:embed="rId3"/>
          <a:stretch>
            <a:fillRect/>
          </a:stretch>
        </p:blipFill>
        <p:spPr>
          <a:xfrm>
            <a:off x="0" y="0"/>
            <a:ext cx="5590254" cy="5763429"/>
          </a:xfrm>
          <a:prstGeom prst="rect">
            <a:avLst/>
          </a:prstGeom>
        </p:spPr>
      </p:pic>
      <p:pic>
        <p:nvPicPr>
          <p:cNvPr id="5" name="Picture 4">
            <a:extLst>
              <a:ext uri="{FF2B5EF4-FFF2-40B4-BE49-F238E27FC236}">
                <a16:creationId xmlns:a16="http://schemas.microsoft.com/office/drawing/2014/main" id="{CC278C34-273B-8F1E-FD16-8D26017D4F15}"/>
              </a:ext>
            </a:extLst>
          </p:cNvPr>
          <p:cNvPicPr>
            <a:picLocks noChangeAspect="1"/>
          </p:cNvPicPr>
          <p:nvPr/>
        </p:nvPicPr>
        <p:blipFill>
          <a:blip r:embed="rId4"/>
          <a:stretch>
            <a:fillRect/>
          </a:stretch>
        </p:blipFill>
        <p:spPr>
          <a:xfrm>
            <a:off x="5590254" y="-1"/>
            <a:ext cx="6601746" cy="5763429"/>
          </a:xfrm>
          <a:prstGeom prst="rect">
            <a:avLst/>
          </a:prstGeom>
        </p:spPr>
      </p:pic>
    </p:spTree>
    <p:extLst>
      <p:ext uri="{BB962C8B-B14F-4D97-AF65-F5344CB8AC3E}">
        <p14:creationId xmlns:p14="http://schemas.microsoft.com/office/powerpoint/2010/main" val="29329997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5BBEF0-63BD-B2C7-D826-3068649EFDD5}"/>
              </a:ext>
            </a:extLst>
          </p:cNvPr>
          <p:cNvPicPr>
            <a:picLocks noChangeAspect="1"/>
          </p:cNvPicPr>
          <p:nvPr/>
        </p:nvPicPr>
        <p:blipFill>
          <a:blip r:embed="rId2"/>
          <a:stretch>
            <a:fillRect/>
          </a:stretch>
        </p:blipFill>
        <p:spPr>
          <a:xfrm>
            <a:off x="100739" y="720674"/>
            <a:ext cx="2986065" cy="5230675"/>
          </a:xfrm>
          <a:prstGeom prst="rect">
            <a:avLst/>
          </a:prstGeom>
        </p:spPr>
      </p:pic>
      <p:pic>
        <p:nvPicPr>
          <p:cNvPr id="5" name="Picture 4">
            <a:extLst>
              <a:ext uri="{FF2B5EF4-FFF2-40B4-BE49-F238E27FC236}">
                <a16:creationId xmlns:a16="http://schemas.microsoft.com/office/drawing/2014/main" id="{5BCB4D05-8B1C-8058-E756-094330E5478A}"/>
              </a:ext>
            </a:extLst>
          </p:cNvPr>
          <p:cNvPicPr>
            <a:picLocks noChangeAspect="1"/>
          </p:cNvPicPr>
          <p:nvPr/>
        </p:nvPicPr>
        <p:blipFill>
          <a:blip r:embed="rId3"/>
          <a:stretch>
            <a:fillRect/>
          </a:stretch>
        </p:blipFill>
        <p:spPr>
          <a:xfrm>
            <a:off x="3148738" y="720673"/>
            <a:ext cx="9120753" cy="5160934"/>
          </a:xfrm>
          <a:prstGeom prst="rect">
            <a:avLst/>
          </a:prstGeom>
        </p:spPr>
      </p:pic>
      <p:sp>
        <p:nvSpPr>
          <p:cNvPr id="6" name="TextBox 5">
            <a:extLst>
              <a:ext uri="{FF2B5EF4-FFF2-40B4-BE49-F238E27FC236}">
                <a16:creationId xmlns:a16="http://schemas.microsoft.com/office/drawing/2014/main" id="{3064212B-D079-E346-177E-408303970626}"/>
              </a:ext>
            </a:extLst>
          </p:cNvPr>
          <p:cNvSpPr txBox="1"/>
          <p:nvPr/>
        </p:nvSpPr>
        <p:spPr>
          <a:xfrm>
            <a:off x="3959818" y="123986"/>
            <a:ext cx="5005951" cy="461665"/>
          </a:xfrm>
          <a:prstGeom prst="rect">
            <a:avLst/>
          </a:prstGeom>
          <a:noFill/>
        </p:spPr>
        <p:txBody>
          <a:bodyPr wrap="square" rtlCol="0">
            <a:spAutoFit/>
          </a:bodyPr>
          <a:lstStyle/>
          <a:p>
            <a:r>
              <a:rPr lang="en-GB" sz="2400" dirty="0">
                <a:latin typeface="Algerian" panose="04020705040A02060702" pitchFamily="82" charset="0"/>
              </a:rPr>
              <a:t>INTER QUANTILE RANGE</a:t>
            </a:r>
            <a:endParaRPr lang="en-GB" sz="2400" kern="12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8591543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84BC0D-98B8-252D-189D-3EB4B5BBB88A}"/>
              </a:ext>
            </a:extLst>
          </p:cNvPr>
          <p:cNvPicPr>
            <a:picLocks noChangeAspect="1"/>
          </p:cNvPicPr>
          <p:nvPr/>
        </p:nvPicPr>
        <p:blipFill>
          <a:blip r:embed="rId2"/>
          <a:stretch>
            <a:fillRect/>
          </a:stretch>
        </p:blipFill>
        <p:spPr>
          <a:xfrm>
            <a:off x="267890" y="668546"/>
            <a:ext cx="11259403" cy="5520907"/>
          </a:xfrm>
          <a:prstGeom prst="rect">
            <a:avLst/>
          </a:prstGeom>
        </p:spPr>
      </p:pic>
      <p:sp>
        <p:nvSpPr>
          <p:cNvPr id="4" name="TextBox 3">
            <a:extLst>
              <a:ext uri="{FF2B5EF4-FFF2-40B4-BE49-F238E27FC236}">
                <a16:creationId xmlns:a16="http://schemas.microsoft.com/office/drawing/2014/main" id="{08A15508-923B-C354-DE24-FD6058561677}"/>
              </a:ext>
            </a:extLst>
          </p:cNvPr>
          <p:cNvSpPr txBox="1"/>
          <p:nvPr/>
        </p:nvSpPr>
        <p:spPr>
          <a:xfrm>
            <a:off x="3338423" y="109432"/>
            <a:ext cx="4356339" cy="523220"/>
          </a:xfrm>
          <a:prstGeom prst="rect">
            <a:avLst/>
          </a:prstGeom>
          <a:noFill/>
        </p:spPr>
        <p:txBody>
          <a:bodyPr wrap="square" rtlCol="0">
            <a:spAutoFit/>
          </a:bodyPr>
          <a:lstStyle/>
          <a:p>
            <a:r>
              <a:rPr lang="en-GB" sz="2800" kern="1200" dirty="0">
                <a:solidFill>
                  <a:schemeClr val="tx1"/>
                </a:solidFill>
                <a:latin typeface="Aharoni" panose="02010803020104030203" pitchFamily="2" charset="-79"/>
                <a:cs typeface="Aharoni" panose="02010803020104030203" pitchFamily="2" charset="-79"/>
              </a:rPr>
              <a:t>CORRELATION</a:t>
            </a:r>
          </a:p>
        </p:txBody>
      </p:sp>
    </p:spTree>
    <p:extLst>
      <p:ext uri="{BB962C8B-B14F-4D97-AF65-F5344CB8AC3E}">
        <p14:creationId xmlns:p14="http://schemas.microsoft.com/office/powerpoint/2010/main" val="1421516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2EDFE-B6EA-ADFE-006C-F373D415F700}"/>
              </a:ext>
            </a:extLst>
          </p:cNvPr>
          <p:cNvPicPr>
            <a:picLocks noChangeAspect="1"/>
          </p:cNvPicPr>
          <p:nvPr/>
        </p:nvPicPr>
        <p:blipFill>
          <a:blip r:embed="rId2"/>
          <a:stretch>
            <a:fillRect/>
          </a:stretch>
        </p:blipFill>
        <p:spPr>
          <a:xfrm>
            <a:off x="465827" y="0"/>
            <a:ext cx="11438626" cy="6858000"/>
          </a:xfrm>
          <a:prstGeom prst="rect">
            <a:avLst/>
          </a:prstGeom>
        </p:spPr>
      </p:pic>
    </p:spTree>
    <p:extLst>
      <p:ext uri="{BB962C8B-B14F-4D97-AF65-F5344CB8AC3E}">
        <p14:creationId xmlns:p14="http://schemas.microsoft.com/office/powerpoint/2010/main" val="1834150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3B121B-4A58-5BD4-1E3F-CCE9BAD0ACE7}"/>
              </a:ext>
            </a:extLst>
          </p:cNvPr>
          <p:cNvPicPr>
            <a:picLocks noChangeAspect="1"/>
          </p:cNvPicPr>
          <p:nvPr/>
        </p:nvPicPr>
        <p:blipFill>
          <a:blip r:embed="rId2"/>
          <a:stretch>
            <a:fillRect/>
          </a:stretch>
        </p:blipFill>
        <p:spPr>
          <a:xfrm>
            <a:off x="465826" y="0"/>
            <a:ext cx="11214340" cy="6858000"/>
          </a:xfrm>
          <a:prstGeom prst="rect">
            <a:avLst/>
          </a:prstGeom>
        </p:spPr>
      </p:pic>
    </p:spTree>
    <p:extLst>
      <p:ext uri="{BB962C8B-B14F-4D97-AF65-F5344CB8AC3E}">
        <p14:creationId xmlns:p14="http://schemas.microsoft.com/office/powerpoint/2010/main" val="21020492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5B2DE4-E744-7DED-7CA2-6CA300997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4821" y="4571683"/>
            <a:ext cx="2285809" cy="2350325"/>
          </a:xfrm>
          <a:prstGeom prst="rect">
            <a:avLst/>
          </a:prstGeom>
          <a:ln>
            <a:noFill/>
          </a:ln>
          <a:effectLst>
            <a:softEdge rad="112500"/>
          </a:effectLst>
        </p:spPr>
      </p:pic>
      <p:sp>
        <p:nvSpPr>
          <p:cNvPr id="2" name="Title 1">
            <a:extLst>
              <a:ext uri="{FF2B5EF4-FFF2-40B4-BE49-F238E27FC236}">
                <a16:creationId xmlns:a16="http://schemas.microsoft.com/office/drawing/2014/main" id="{7EFA5DA2-A6DD-5078-9C53-DE20B03B823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21E9367-E3A7-3984-3DF0-6993E8E9600E}"/>
              </a:ext>
            </a:extLst>
          </p:cNvPr>
          <p:cNvSpPr>
            <a:spLocks noGrp="1"/>
          </p:cNvSpPr>
          <p:nvPr>
            <p:ph idx="1"/>
          </p:nvPr>
        </p:nvSpPr>
        <p:spPr/>
        <p:txBody>
          <a:bodyPr/>
          <a:lstStyle/>
          <a:p>
            <a:r>
              <a:rPr lang="en-US" dirty="0"/>
              <a:t>Coffee is one of the most widely consumed beverages in the world With 2.25 billion cups sipped daily and around 165 million kilograms produced worldwide each year</a:t>
            </a:r>
          </a:p>
          <a:p>
            <a:r>
              <a:rPr lang="en-US" dirty="0"/>
              <a:t>The dataset used in this project is based on the Coffee Quality Institute (CQI) Coffee Quality Database  and contains 1339 columns of various aspects about the coffee bean.eg. Region, variety, </a:t>
            </a:r>
            <a:r>
              <a:rPr lang="en-US" err="1"/>
              <a:t>producer</a:t>
            </a:r>
            <a:r>
              <a:rPr lang="en-US"/>
              <a:t>, country </a:t>
            </a:r>
            <a:r>
              <a:rPr lang="en-US" dirty="0"/>
              <a:t>etc.</a:t>
            </a:r>
          </a:p>
          <a:p>
            <a:r>
              <a:rPr lang="en-US" dirty="0"/>
              <a:t>The given dataset mainly focuses on the Arabica coffee bean representing about 60% of global production</a:t>
            </a:r>
          </a:p>
          <a:p>
            <a:endParaRPr lang="en-US" dirty="0"/>
          </a:p>
        </p:txBody>
      </p:sp>
    </p:spTree>
    <p:extLst>
      <p:ext uri="{BB962C8B-B14F-4D97-AF65-F5344CB8AC3E}">
        <p14:creationId xmlns:p14="http://schemas.microsoft.com/office/powerpoint/2010/main" val="4080631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5D7FC7-EC5A-0F7F-C92A-5727FDF371BF}"/>
              </a:ext>
            </a:extLst>
          </p:cNvPr>
          <p:cNvPicPr>
            <a:picLocks noChangeAspect="1"/>
          </p:cNvPicPr>
          <p:nvPr/>
        </p:nvPicPr>
        <p:blipFill>
          <a:blip r:embed="rId3"/>
          <a:stretch>
            <a:fillRect/>
          </a:stretch>
        </p:blipFill>
        <p:spPr>
          <a:xfrm>
            <a:off x="0" y="231100"/>
            <a:ext cx="5370163" cy="5828737"/>
          </a:xfrm>
          <a:prstGeom prst="rect">
            <a:avLst/>
          </a:prstGeom>
        </p:spPr>
      </p:pic>
      <p:pic>
        <p:nvPicPr>
          <p:cNvPr id="5" name="Picture 4">
            <a:extLst>
              <a:ext uri="{FF2B5EF4-FFF2-40B4-BE49-F238E27FC236}">
                <a16:creationId xmlns:a16="http://schemas.microsoft.com/office/drawing/2014/main" id="{34706AC6-3451-1CAB-0483-7A4D51F0AD0A}"/>
              </a:ext>
            </a:extLst>
          </p:cNvPr>
          <p:cNvPicPr>
            <a:picLocks noChangeAspect="1"/>
          </p:cNvPicPr>
          <p:nvPr/>
        </p:nvPicPr>
        <p:blipFill>
          <a:blip r:embed="rId4"/>
          <a:stretch>
            <a:fillRect/>
          </a:stretch>
        </p:blipFill>
        <p:spPr>
          <a:xfrm>
            <a:off x="5370163" y="231100"/>
            <a:ext cx="6780509" cy="5928101"/>
          </a:xfrm>
          <a:prstGeom prst="rect">
            <a:avLst/>
          </a:prstGeom>
        </p:spPr>
      </p:pic>
    </p:spTree>
    <p:extLst>
      <p:ext uri="{BB962C8B-B14F-4D97-AF65-F5344CB8AC3E}">
        <p14:creationId xmlns:p14="http://schemas.microsoft.com/office/powerpoint/2010/main" val="2470415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0027-C613-82A1-3823-58EC691F0942}"/>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186400EA-F1A3-042B-2818-E90A35F5FC7A}"/>
              </a:ext>
            </a:extLst>
          </p:cNvPr>
          <p:cNvSpPr>
            <a:spLocks noGrp="1"/>
          </p:cNvSpPr>
          <p:nvPr>
            <p:ph idx="1"/>
          </p:nvPr>
        </p:nvSpPr>
        <p:spPr/>
        <p:txBody>
          <a:bodyPr/>
          <a:lstStyle/>
          <a:p>
            <a:r>
              <a:rPr lang="en-IN" dirty="0"/>
              <a:t>From the given dataset the Bourbon and The </a:t>
            </a:r>
            <a:r>
              <a:rPr lang="en-IN" dirty="0" err="1"/>
              <a:t>Cattura</a:t>
            </a:r>
            <a:r>
              <a:rPr lang="en-IN" dirty="0"/>
              <a:t> are the most produced variety.</a:t>
            </a:r>
          </a:p>
          <a:p>
            <a:r>
              <a:rPr lang="en-IN" dirty="0"/>
              <a:t>Most of the coffee beans are processed using the washed and wet method.</a:t>
            </a:r>
          </a:p>
          <a:p>
            <a:r>
              <a:rPr lang="en-IN" dirty="0"/>
              <a:t>The Aroma and </a:t>
            </a:r>
            <a:r>
              <a:rPr lang="en-IN" dirty="0" err="1"/>
              <a:t>Flavor</a:t>
            </a:r>
            <a:r>
              <a:rPr lang="en-IN" dirty="0"/>
              <a:t> are the most dependant on various other attributes.</a:t>
            </a:r>
          </a:p>
          <a:p>
            <a:r>
              <a:rPr lang="en-IN" dirty="0"/>
              <a:t>The </a:t>
            </a:r>
            <a:r>
              <a:rPr lang="en-IN" dirty="0" err="1"/>
              <a:t>Flavor</a:t>
            </a:r>
            <a:r>
              <a:rPr lang="en-IN" dirty="0"/>
              <a:t> and The Aftertaste has high positive </a:t>
            </a:r>
            <a:r>
              <a:rPr lang="en-IN" dirty="0" err="1"/>
              <a:t>Dependancy</a:t>
            </a:r>
            <a:r>
              <a:rPr lang="en-IN" dirty="0"/>
              <a:t>,.</a:t>
            </a:r>
          </a:p>
          <a:p>
            <a:r>
              <a:rPr lang="en-IN" dirty="0"/>
              <a:t>In </a:t>
            </a:r>
            <a:r>
              <a:rPr lang="en-IN" dirty="0" err="1"/>
              <a:t>Comparision</a:t>
            </a:r>
            <a:r>
              <a:rPr lang="en-IN" dirty="0"/>
              <a:t> with the </a:t>
            </a:r>
            <a:r>
              <a:rPr lang="en-IN" dirty="0" err="1"/>
              <a:t>Flavor</a:t>
            </a:r>
            <a:r>
              <a:rPr lang="en-IN" dirty="0"/>
              <a:t>, Moisture has the high negative </a:t>
            </a:r>
            <a:r>
              <a:rPr lang="en-IN" dirty="0" err="1"/>
              <a:t>Dependancy</a:t>
            </a:r>
            <a:endParaRPr lang="en-IN" dirty="0"/>
          </a:p>
          <a:p>
            <a:r>
              <a:rPr lang="en-IN" dirty="0"/>
              <a:t>Further Analysis can be done using the data set to derive various other Results , Comparisons and </a:t>
            </a:r>
            <a:r>
              <a:rPr lang="en-IN" dirty="0" err="1"/>
              <a:t>Dependancy</a:t>
            </a:r>
            <a:r>
              <a:rPr lang="en-IN" dirty="0"/>
              <a:t> based on our requirements.</a:t>
            </a:r>
          </a:p>
          <a:p>
            <a:endParaRPr lang="en-IN" dirty="0"/>
          </a:p>
        </p:txBody>
      </p:sp>
      <p:sp>
        <p:nvSpPr>
          <p:cNvPr id="5" name="Rectangle 1">
            <a:extLst>
              <a:ext uri="{FF2B5EF4-FFF2-40B4-BE49-F238E27FC236}">
                <a16:creationId xmlns:a16="http://schemas.microsoft.com/office/drawing/2014/main" id="{2E9C71F9-C133-6D66-4953-F3721DEB19EB}"/>
              </a:ext>
            </a:extLst>
          </p:cNvPr>
          <p:cNvSpPr>
            <a:spLocks noChangeArrowheads="1"/>
          </p:cNvSpPr>
          <p:nvPr/>
        </p:nvSpPr>
        <p:spPr bwMode="auto">
          <a:xfrm>
            <a:off x="1450975" y="3557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425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56900">
              <a:srgbClr val="D9D6D1"/>
            </a:gs>
            <a:gs pos="0">
              <a:schemeClr val="bg1">
                <a:lumMod val="95000"/>
                <a:alpha val="9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46965D-C2E6-A249-E592-72ED20031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294" y="854016"/>
            <a:ext cx="5504741" cy="3449638"/>
          </a:xfrm>
          <a:prstGeom prst="rect">
            <a:avLst/>
          </a:prstGeom>
          <a:ln>
            <a:noFill/>
          </a:ln>
          <a:effectLst>
            <a:softEdge rad="112500"/>
          </a:effectLst>
        </p:spPr>
      </p:pic>
      <p:sp>
        <p:nvSpPr>
          <p:cNvPr id="4" name="TextBox 3">
            <a:extLst>
              <a:ext uri="{FF2B5EF4-FFF2-40B4-BE49-F238E27FC236}">
                <a16:creationId xmlns:a16="http://schemas.microsoft.com/office/drawing/2014/main" id="{ACC8F3F3-D54A-C74A-0DB5-6811FBA6A74E}"/>
              </a:ext>
            </a:extLst>
          </p:cNvPr>
          <p:cNvSpPr txBox="1"/>
          <p:nvPr/>
        </p:nvSpPr>
        <p:spPr>
          <a:xfrm>
            <a:off x="1726720" y="5227608"/>
            <a:ext cx="8738559" cy="523220"/>
          </a:xfrm>
          <a:prstGeom prst="rect">
            <a:avLst/>
          </a:prstGeom>
          <a:noFill/>
        </p:spPr>
        <p:txBody>
          <a:bodyPr wrap="square" rtlCol="0">
            <a:spAutoFit/>
          </a:bodyPr>
          <a:lstStyle/>
          <a:p>
            <a:r>
              <a:rPr lang="en-US" sz="2800" dirty="0">
                <a:solidFill>
                  <a:schemeClr val="tx1">
                    <a:lumMod val="95000"/>
                    <a:lumOff val="5000"/>
                  </a:schemeClr>
                </a:solidFill>
                <a:latin typeface="Algerian" panose="04020705040A02060702" pitchFamily="82" charset="0"/>
              </a:rPr>
              <a:t>an expert in anything was once a beginner!!!</a:t>
            </a:r>
            <a:endParaRPr lang="en-IN" sz="2800"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2639280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63D3-C271-9EF5-F449-345197058132}"/>
              </a:ext>
            </a:extLst>
          </p:cNvPr>
          <p:cNvSpPr>
            <a:spLocks noGrp="1"/>
          </p:cNvSpPr>
          <p:nvPr>
            <p:ph type="title"/>
          </p:nvPr>
        </p:nvSpPr>
        <p:spPr/>
        <p:txBody>
          <a:bodyPr/>
          <a:lstStyle/>
          <a:p>
            <a:r>
              <a:rPr lang="en-IN" dirty="0"/>
              <a:t>AIM OF THE PROJECT</a:t>
            </a:r>
          </a:p>
        </p:txBody>
      </p:sp>
      <p:sp>
        <p:nvSpPr>
          <p:cNvPr id="3" name="Content Placeholder 2">
            <a:extLst>
              <a:ext uri="{FF2B5EF4-FFF2-40B4-BE49-F238E27FC236}">
                <a16:creationId xmlns:a16="http://schemas.microsoft.com/office/drawing/2014/main" id="{06DDF35C-11B9-5006-0293-0ADE6DDC2F94}"/>
              </a:ext>
            </a:extLst>
          </p:cNvPr>
          <p:cNvSpPr>
            <a:spLocks noGrp="1"/>
          </p:cNvSpPr>
          <p:nvPr>
            <p:ph idx="1"/>
          </p:nvPr>
        </p:nvSpPr>
        <p:spPr/>
        <p:txBody>
          <a:bodyPr/>
          <a:lstStyle/>
          <a:p>
            <a:r>
              <a:rPr lang="en-US" i="0" dirty="0">
                <a:effectLst/>
                <a:latin typeface="system-ui"/>
              </a:rPr>
              <a:t>This project aims at developing an effective, easy-to-interpret predictive model for Coffee quality.</a:t>
            </a:r>
          </a:p>
          <a:p>
            <a:r>
              <a:rPr lang="en-US" dirty="0">
                <a:latin typeface="system-ui"/>
              </a:rPr>
              <a:t>To</a:t>
            </a:r>
            <a:r>
              <a:rPr lang="en-US" i="0" dirty="0">
                <a:effectLst/>
                <a:latin typeface="system-ui"/>
              </a:rPr>
              <a:t> predict the overall quality score based on intrinsic features of the coffee beans (such as color, variety, Flavor, Aroma), geographical features and information related to the producer, exporter, or grower of the beans.</a:t>
            </a:r>
          </a:p>
          <a:p>
            <a:r>
              <a:rPr lang="en-IN" dirty="0"/>
              <a:t>Identifying the relationship between the given attributes based on different analysis.</a:t>
            </a:r>
          </a:p>
          <a:p>
            <a:endParaRPr lang="en-IN" dirty="0"/>
          </a:p>
          <a:p>
            <a:endParaRPr lang="en-IN" dirty="0"/>
          </a:p>
          <a:p>
            <a:endParaRPr lang="en-IN" dirty="0"/>
          </a:p>
        </p:txBody>
      </p:sp>
      <p:sp>
        <p:nvSpPr>
          <p:cNvPr id="6" name="AutoShape 2" descr="Coffee, coffee, coffee spoon png | PNGEgg">
            <a:extLst>
              <a:ext uri="{FF2B5EF4-FFF2-40B4-BE49-F238E27FC236}">
                <a16:creationId xmlns:a16="http://schemas.microsoft.com/office/drawing/2014/main" id="{FC9F6260-AAD6-07BE-3F30-39C0A83AB2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Coffee, coffee, coffee spoon png | PNGEgg">
            <a:extLst>
              <a:ext uri="{FF2B5EF4-FFF2-40B4-BE49-F238E27FC236}">
                <a16:creationId xmlns:a16="http://schemas.microsoft.com/office/drawing/2014/main" id="{83BC19B1-D05C-20A2-15AE-343C299FB50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37666867-90DA-B2AD-9AD2-F23F10591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370" y="124393"/>
            <a:ext cx="2321854" cy="1514626"/>
          </a:xfrm>
          <a:prstGeom prst="rect">
            <a:avLst/>
          </a:prstGeom>
          <a:ln>
            <a:noFill/>
          </a:ln>
          <a:effectLst>
            <a:softEdge rad="112500"/>
          </a:effectLst>
        </p:spPr>
      </p:pic>
    </p:spTree>
    <p:extLst>
      <p:ext uri="{BB962C8B-B14F-4D97-AF65-F5344CB8AC3E}">
        <p14:creationId xmlns:p14="http://schemas.microsoft.com/office/powerpoint/2010/main" val="1323031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A03F-6D7E-2F6F-E172-A2C4C1AEFBCA}"/>
              </a:ext>
            </a:extLst>
          </p:cNvPr>
          <p:cNvSpPr>
            <a:spLocks noGrp="1"/>
          </p:cNvSpPr>
          <p:nvPr>
            <p:ph type="title"/>
          </p:nvPr>
        </p:nvSpPr>
        <p:spPr/>
        <p:txBody>
          <a:bodyPr/>
          <a:lstStyle/>
          <a:p>
            <a:r>
              <a:rPr lang="en-IN" dirty="0"/>
              <a:t>PROJECT WORKFLOW</a:t>
            </a:r>
          </a:p>
        </p:txBody>
      </p:sp>
      <p:sp>
        <p:nvSpPr>
          <p:cNvPr id="3" name="Content Placeholder 2">
            <a:extLst>
              <a:ext uri="{FF2B5EF4-FFF2-40B4-BE49-F238E27FC236}">
                <a16:creationId xmlns:a16="http://schemas.microsoft.com/office/drawing/2014/main" id="{EA436AF3-1350-9FC8-0E5A-E9F89FCEDA4F}"/>
              </a:ext>
            </a:extLst>
          </p:cNvPr>
          <p:cNvSpPr>
            <a:spLocks noGrp="1"/>
          </p:cNvSpPr>
          <p:nvPr>
            <p:ph idx="1"/>
          </p:nvPr>
        </p:nvSpPr>
        <p:spPr/>
        <p:txBody>
          <a:bodyPr>
            <a:normAutofit/>
          </a:bodyPr>
          <a:lstStyle/>
          <a:p>
            <a:pPr algn="l"/>
            <a:r>
              <a:rPr lang="en-US" b="0" i="0" dirty="0">
                <a:effectLst/>
                <a:latin typeface="system-ui"/>
              </a:rPr>
              <a:t>Our analysis plan will be undergoing following steps :</a:t>
            </a:r>
          </a:p>
          <a:p>
            <a:pPr algn="l">
              <a:buFont typeface="Arial" panose="020B0604020202020204" pitchFamily="34" charset="0"/>
              <a:buChar char="•"/>
            </a:pPr>
            <a:r>
              <a:rPr lang="en-US" b="0" i="0" dirty="0">
                <a:effectLst/>
                <a:latin typeface="system-ui"/>
              </a:rPr>
              <a:t>Perform Exploratory Data Analysis to gain insights about the raw data, identify potential data problems, features and target variables, as well as metrics.</a:t>
            </a:r>
          </a:p>
          <a:p>
            <a:pPr algn="l">
              <a:buFont typeface="Arial" panose="020B0604020202020204" pitchFamily="34" charset="0"/>
              <a:buChar char="•"/>
            </a:pPr>
            <a:r>
              <a:rPr lang="en-US" b="0" i="0" dirty="0">
                <a:effectLst/>
                <a:latin typeface="system-ui"/>
              </a:rPr>
              <a:t>Preprocess the data to make it suitable for performing the EDA. This will be done in two steps :</a:t>
            </a:r>
          </a:p>
          <a:p>
            <a:pPr marL="742950" lvl="1" indent="-285750" algn="l">
              <a:buFont typeface="Arial" panose="020B0604020202020204" pitchFamily="34" charset="0"/>
              <a:buChar char="•"/>
            </a:pPr>
            <a:r>
              <a:rPr lang="en-US" b="0" i="0" dirty="0">
                <a:effectLst/>
                <a:latin typeface="system-ui"/>
              </a:rPr>
              <a:t>Cleaning the data to remove the </a:t>
            </a:r>
            <a:r>
              <a:rPr lang="en-US" dirty="0">
                <a:latin typeface="system-ui"/>
              </a:rPr>
              <a:t>duplicates and the </a:t>
            </a:r>
            <a:r>
              <a:rPr lang="en-US" dirty="0" err="1">
                <a:latin typeface="system-ui"/>
              </a:rPr>
              <a:t>ouliers</a:t>
            </a:r>
            <a:r>
              <a:rPr lang="en-US" dirty="0">
                <a:latin typeface="system-ui"/>
              </a:rPr>
              <a:t>.</a:t>
            </a:r>
          </a:p>
          <a:p>
            <a:pPr marL="742950" lvl="1" indent="-285750" algn="l">
              <a:buFont typeface="Arial" panose="020B0604020202020204" pitchFamily="34" charset="0"/>
              <a:buChar char="•"/>
            </a:pPr>
            <a:r>
              <a:rPr lang="en-US" dirty="0">
                <a:latin typeface="system-ui"/>
              </a:rPr>
              <a:t>Handling the removed values using various statistical methods and visualizing the data through Bar charts, Scatter plots </a:t>
            </a:r>
            <a:r>
              <a:rPr lang="en-US" dirty="0" err="1">
                <a:latin typeface="system-ui"/>
              </a:rPr>
              <a:t>etc</a:t>
            </a:r>
            <a:r>
              <a:rPr lang="en-US" dirty="0">
                <a:latin typeface="system-ui"/>
              </a:rPr>
              <a:t> for better understanding.</a:t>
            </a:r>
          </a:p>
          <a:p>
            <a:pPr marL="742950" lvl="1" indent="-285750" algn="l">
              <a:buFont typeface="Arial" panose="020B0604020202020204" pitchFamily="34" charset="0"/>
              <a:buChar char="•"/>
            </a:pPr>
            <a:endParaRPr lang="en-US" b="0" i="0" dirty="0">
              <a:effectLst/>
              <a:latin typeface="system-ui"/>
            </a:endParaRPr>
          </a:p>
          <a:p>
            <a:pPr marL="742950" lvl="1" indent="-285750" algn="l">
              <a:buFont typeface="Arial" panose="020B0604020202020204" pitchFamily="34" charset="0"/>
              <a:buChar char="•"/>
            </a:pPr>
            <a:endParaRPr lang="en-US" b="0" i="0" dirty="0">
              <a:effectLst/>
              <a:latin typeface="system-ui"/>
            </a:endParaRPr>
          </a:p>
        </p:txBody>
      </p:sp>
      <p:pic>
        <p:nvPicPr>
          <p:cNvPr id="5" name="Picture 4">
            <a:extLst>
              <a:ext uri="{FF2B5EF4-FFF2-40B4-BE49-F238E27FC236}">
                <a16:creationId xmlns:a16="http://schemas.microsoft.com/office/drawing/2014/main" id="{E521C4FD-4561-CE28-D268-40A782CB5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259" y="2262"/>
            <a:ext cx="2424741" cy="1604514"/>
          </a:xfrm>
          <a:prstGeom prst="rect">
            <a:avLst/>
          </a:prstGeom>
          <a:ln>
            <a:noFill/>
          </a:ln>
          <a:effectLst>
            <a:softEdge rad="112500"/>
          </a:effectLst>
          <a:scene3d>
            <a:camera prst="orthographicFront"/>
            <a:lightRig rig="threePt" dir="t"/>
          </a:scene3d>
          <a:sp3d>
            <a:bevelT/>
          </a:sp3d>
        </p:spPr>
      </p:pic>
    </p:spTree>
    <p:extLst>
      <p:ext uri="{BB962C8B-B14F-4D97-AF65-F5344CB8AC3E}">
        <p14:creationId xmlns:p14="http://schemas.microsoft.com/office/powerpoint/2010/main" val="21745471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6B1A-852B-AB29-3D36-E8BB079546AE}"/>
              </a:ext>
            </a:extLst>
          </p:cNvPr>
          <p:cNvSpPr>
            <a:spLocks noGrp="1"/>
          </p:cNvSpPr>
          <p:nvPr>
            <p:ph type="title"/>
          </p:nvPr>
        </p:nvSpPr>
        <p:spPr>
          <a:xfrm>
            <a:off x="164593" y="1"/>
            <a:ext cx="5598285" cy="1049235"/>
          </a:xfrm>
        </p:spPr>
        <p:txBody>
          <a:bodyPr/>
          <a:lstStyle/>
          <a:p>
            <a:r>
              <a:rPr lang="en-IN" dirty="0"/>
              <a:t>DATA UNDERSTANDING</a:t>
            </a:r>
          </a:p>
        </p:txBody>
      </p:sp>
      <p:pic>
        <p:nvPicPr>
          <p:cNvPr id="5" name="Content Placeholder 4">
            <a:extLst>
              <a:ext uri="{FF2B5EF4-FFF2-40B4-BE49-F238E27FC236}">
                <a16:creationId xmlns:a16="http://schemas.microsoft.com/office/drawing/2014/main" id="{EC931D7B-1E2E-38DF-1B2F-5D380BE14F82}"/>
              </a:ext>
            </a:extLst>
          </p:cNvPr>
          <p:cNvPicPr>
            <a:picLocks noGrp="1" noChangeAspect="1"/>
          </p:cNvPicPr>
          <p:nvPr>
            <p:ph idx="1"/>
          </p:nvPr>
        </p:nvPicPr>
        <p:blipFill>
          <a:blip r:embed="rId2"/>
          <a:stretch>
            <a:fillRect/>
          </a:stretch>
        </p:blipFill>
        <p:spPr>
          <a:xfrm>
            <a:off x="5644007" y="350981"/>
            <a:ext cx="6547993" cy="5043055"/>
          </a:xfrm>
        </p:spPr>
      </p:pic>
      <p:sp>
        <p:nvSpPr>
          <p:cNvPr id="6" name="TextBox 5">
            <a:extLst>
              <a:ext uri="{FF2B5EF4-FFF2-40B4-BE49-F238E27FC236}">
                <a16:creationId xmlns:a16="http://schemas.microsoft.com/office/drawing/2014/main" id="{33C3F462-A9D5-1230-4563-06463DED2A8D}"/>
              </a:ext>
            </a:extLst>
          </p:cNvPr>
          <p:cNvSpPr txBox="1"/>
          <p:nvPr/>
        </p:nvSpPr>
        <p:spPr>
          <a:xfrm>
            <a:off x="283464" y="1988820"/>
            <a:ext cx="5008513" cy="2123658"/>
          </a:xfrm>
          <a:prstGeom prst="rect">
            <a:avLst/>
          </a:prstGeom>
          <a:noFill/>
        </p:spPr>
        <p:txBody>
          <a:bodyPr wrap="square" rtlCol="0">
            <a:spAutoFit/>
          </a:bodyPr>
          <a:lstStyle/>
          <a:p>
            <a:r>
              <a:rPr lang="en-GB" sz="2400" dirty="0"/>
              <a:t>The given dataset has been read and the data’s has been extracted.</a:t>
            </a:r>
          </a:p>
          <a:p>
            <a:r>
              <a:rPr lang="en-GB" sz="2400" dirty="0"/>
              <a:t>It contains 1339 rows and 44 columns </a:t>
            </a:r>
          </a:p>
          <a:p>
            <a:endParaRPr lang="en-GB" sz="2400" dirty="0"/>
          </a:p>
          <a:p>
            <a:endParaRPr lang="en-GB" dirty="0"/>
          </a:p>
          <a:p>
            <a:r>
              <a:rPr lang="en-GB" dirty="0"/>
              <a:t> </a:t>
            </a:r>
            <a:endParaRPr lang="en-GB" sz="1800" kern="1200" dirty="0">
              <a:solidFill>
                <a:schemeClr val="tx1"/>
              </a:solidFill>
              <a:latin typeface="+mn-lt"/>
              <a:ea typeface="+mn-ea"/>
              <a:cs typeface="+mn-cs"/>
            </a:endParaRPr>
          </a:p>
        </p:txBody>
      </p:sp>
      <p:pic>
        <p:nvPicPr>
          <p:cNvPr id="10" name="Picture 9">
            <a:extLst>
              <a:ext uri="{FF2B5EF4-FFF2-40B4-BE49-F238E27FC236}">
                <a16:creationId xmlns:a16="http://schemas.microsoft.com/office/drawing/2014/main" id="{C31F76F5-3D93-00D6-8F60-F7432C6B3AC8}"/>
              </a:ext>
            </a:extLst>
          </p:cNvPr>
          <p:cNvPicPr>
            <a:picLocks noChangeAspect="1"/>
          </p:cNvPicPr>
          <p:nvPr/>
        </p:nvPicPr>
        <p:blipFill>
          <a:blip r:embed="rId3"/>
          <a:stretch>
            <a:fillRect/>
          </a:stretch>
        </p:blipFill>
        <p:spPr>
          <a:xfrm>
            <a:off x="417254" y="3490807"/>
            <a:ext cx="5092962" cy="1440010"/>
          </a:xfrm>
          <a:prstGeom prst="rect">
            <a:avLst/>
          </a:prstGeom>
        </p:spPr>
      </p:pic>
    </p:spTree>
    <p:extLst>
      <p:ext uri="{BB962C8B-B14F-4D97-AF65-F5344CB8AC3E}">
        <p14:creationId xmlns:p14="http://schemas.microsoft.com/office/powerpoint/2010/main" val="1809023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57597C-31E9-DF3D-382E-92D5A922FCE8}"/>
              </a:ext>
            </a:extLst>
          </p:cNvPr>
          <p:cNvPicPr>
            <a:picLocks noGrp="1" noChangeAspect="1"/>
          </p:cNvPicPr>
          <p:nvPr>
            <p:ph idx="1"/>
          </p:nvPr>
        </p:nvPicPr>
        <p:blipFill>
          <a:blip r:embed="rId3"/>
          <a:stretch>
            <a:fillRect/>
          </a:stretch>
        </p:blipFill>
        <p:spPr>
          <a:xfrm>
            <a:off x="5985164" y="685801"/>
            <a:ext cx="6206836" cy="5486399"/>
          </a:xfrm>
        </p:spPr>
      </p:pic>
      <p:pic>
        <p:nvPicPr>
          <p:cNvPr id="5" name="Picture 4">
            <a:extLst>
              <a:ext uri="{FF2B5EF4-FFF2-40B4-BE49-F238E27FC236}">
                <a16:creationId xmlns:a16="http://schemas.microsoft.com/office/drawing/2014/main" id="{3E1BB59A-3EAF-FBBB-29BC-CD73A817D147}"/>
              </a:ext>
            </a:extLst>
          </p:cNvPr>
          <p:cNvPicPr>
            <a:picLocks noChangeAspect="1"/>
          </p:cNvPicPr>
          <p:nvPr/>
        </p:nvPicPr>
        <p:blipFill>
          <a:blip r:embed="rId4"/>
          <a:stretch>
            <a:fillRect/>
          </a:stretch>
        </p:blipFill>
        <p:spPr>
          <a:xfrm>
            <a:off x="0" y="685800"/>
            <a:ext cx="5985164" cy="5486400"/>
          </a:xfrm>
          <a:prstGeom prst="rect">
            <a:avLst/>
          </a:prstGeom>
        </p:spPr>
      </p:pic>
    </p:spTree>
    <p:extLst>
      <p:ext uri="{BB962C8B-B14F-4D97-AF65-F5344CB8AC3E}">
        <p14:creationId xmlns:p14="http://schemas.microsoft.com/office/powerpoint/2010/main" val="1212285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E55858-62E5-6F22-0A39-1501FAB90971}"/>
              </a:ext>
            </a:extLst>
          </p:cNvPr>
          <p:cNvPicPr>
            <a:picLocks noChangeAspect="1"/>
          </p:cNvPicPr>
          <p:nvPr/>
        </p:nvPicPr>
        <p:blipFill>
          <a:blip r:embed="rId3"/>
          <a:stretch>
            <a:fillRect/>
          </a:stretch>
        </p:blipFill>
        <p:spPr>
          <a:xfrm>
            <a:off x="1378953" y="0"/>
            <a:ext cx="4229317" cy="6086764"/>
          </a:xfrm>
          <a:prstGeom prst="rect">
            <a:avLst/>
          </a:prstGeom>
        </p:spPr>
      </p:pic>
      <p:pic>
        <p:nvPicPr>
          <p:cNvPr id="5" name="Picture 4">
            <a:extLst>
              <a:ext uri="{FF2B5EF4-FFF2-40B4-BE49-F238E27FC236}">
                <a16:creationId xmlns:a16="http://schemas.microsoft.com/office/drawing/2014/main" id="{234A86E9-16FC-514E-C261-38C6090D724D}"/>
              </a:ext>
            </a:extLst>
          </p:cNvPr>
          <p:cNvPicPr>
            <a:picLocks noChangeAspect="1"/>
          </p:cNvPicPr>
          <p:nvPr/>
        </p:nvPicPr>
        <p:blipFill>
          <a:blip r:embed="rId4"/>
          <a:stretch>
            <a:fillRect/>
          </a:stretch>
        </p:blipFill>
        <p:spPr>
          <a:xfrm>
            <a:off x="5608270" y="1"/>
            <a:ext cx="4578585" cy="6086763"/>
          </a:xfrm>
          <a:prstGeom prst="rect">
            <a:avLst/>
          </a:prstGeom>
        </p:spPr>
      </p:pic>
    </p:spTree>
    <p:extLst>
      <p:ext uri="{BB962C8B-B14F-4D97-AF65-F5344CB8AC3E}">
        <p14:creationId xmlns:p14="http://schemas.microsoft.com/office/powerpoint/2010/main" val="4111414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5D095-E70C-B6B0-C3A4-F5F742F1C5E0}"/>
              </a:ext>
            </a:extLst>
          </p:cNvPr>
          <p:cNvPicPr>
            <a:picLocks noChangeAspect="1"/>
          </p:cNvPicPr>
          <p:nvPr/>
        </p:nvPicPr>
        <p:blipFill>
          <a:blip r:embed="rId2"/>
          <a:stretch>
            <a:fillRect/>
          </a:stretch>
        </p:blipFill>
        <p:spPr>
          <a:xfrm>
            <a:off x="794328" y="1475509"/>
            <a:ext cx="10312930" cy="4664364"/>
          </a:xfrm>
          <a:prstGeom prst="rect">
            <a:avLst/>
          </a:prstGeom>
        </p:spPr>
      </p:pic>
      <p:sp>
        <p:nvSpPr>
          <p:cNvPr id="7" name="TextBox 6">
            <a:extLst>
              <a:ext uri="{FF2B5EF4-FFF2-40B4-BE49-F238E27FC236}">
                <a16:creationId xmlns:a16="http://schemas.microsoft.com/office/drawing/2014/main" id="{B97FAAF5-D41F-FD1F-5D9B-179E30F3F1CF}"/>
              </a:ext>
            </a:extLst>
          </p:cNvPr>
          <p:cNvSpPr txBox="1"/>
          <p:nvPr/>
        </p:nvSpPr>
        <p:spPr>
          <a:xfrm>
            <a:off x="2774979" y="773354"/>
            <a:ext cx="6382328" cy="461665"/>
          </a:xfrm>
          <a:prstGeom prst="rect">
            <a:avLst/>
          </a:prstGeom>
          <a:noFill/>
        </p:spPr>
        <p:txBody>
          <a:bodyPr wrap="square" rtlCol="0">
            <a:spAutoFit/>
          </a:bodyPr>
          <a:lstStyle/>
          <a:p>
            <a:r>
              <a:rPr lang="en-GB" sz="2400" dirty="0"/>
              <a:t>Statistical values derived from the given Dataset</a:t>
            </a:r>
            <a:endParaRPr lang="en-GB" sz="2400" kern="1200" dirty="0">
              <a:solidFill>
                <a:schemeClr val="tx1"/>
              </a:solidFill>
              <a:latin typeface="+mn-lt"/>
              <a:ea typeface="+mn-ea"/>
              <a:cs typeface="+mn-cs"/>
            </a:endParaRPr>
          </a:p>
        </p:txBody>
      </p:sp>
    </p:spTree>
    <p:extLst>
      <p:ext uri="{BB962C8B-B14F-4D97-AF65-F5344CB8AC3E}">
        <p14:creationId xmlns:p14="http://schemas.microsoft.com/office/powerpoint/2010/main" val="1435518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FFA91C-A712-28BB-96E1-152957E7525A}"/>
              </a:ext>
            </a:extLst>
          </p:cNvPr>
          <p:cNvPicPr>
            <a:picLocks noChangeAspect="1"/>
          </p:cNvPicPr>
          <p:nvPr/>
        </p:nvPicPr>
        <p:blipFill>
          <a:blip r:embed="rId2"/>
          <a:stretch>
            <a:fillRect/>
          </a:stretch>
        </p:blipFill>
        <p:spPr>
          <a:xfrm>
            <a:off x="926908" y="750498"/>
            <a:ext cx="4324954" cy="5357004"/>
          </a:xfrm>
          <a:prstGeom prst="rect">
            <a:avLst/>
          </a:prstGeom>
        </p:spPr>
      </p:pic>
      <p:pic>
        <p:nvPicPr>
          <p:cNvPr id="5" name="Picture 4">
            <a:extLst>
              <a:ext uri="{FF2B5EF4-FFF2-40B4-BE49-F238E27FC236}">
                <a16:creationId xmlns:a16="http://schemas.microsoft.com/office/drawing/2014/main" id="{D1EF45B8-56A8-A8FB-85AD-BB0458F21AB3}"/>
              </a:ext>
            </a:extLst>
          </p:cNvPr>
          <p:cNvPicPr>
            <a:picLocks noChangeAspect="1"/>
          </p:cNvPicPr>
          <p:nvPr/>
        </p:nvPicPr>
        <p:blipFill>
          <a:blip r:embed="rId3"/>
          <a:stretch>
            <a:fillRect/>
          </a:stretch>
        </p:blipFill>
        <p:spPr>
          <a:xfrm>
            <a:off x="5667743" y="750498"/>
            <a:ext cx="4592061" cy="5357004"/>
          </a:xfrm>
          <a:prstGeom prst="rect">
            <a:avLst/>
          </a:prstGeom>
        </p:spPr>
      </p:pic>
      <p:sp>
        <p:nvSpPr>
          <p:cNvPr id="6" name="TextBox 5">
            <a:extLst>
              <a:ext uri="{FF2B5EF4-FFF2-40B4-BE49-F238E27FC236}">
                <a16:creationId xmlns:a16="http://schemas.microsoft.com/office/drawing/2014/main" id="{FEEF024C-F0E8-C102-E2CC-5DB0E77FD735}"/>
              </a:ext>
            </a:extLst>
          </p:cNvPr>
          <p:cNvSpPr txBox="1"/>
          <p:nvPr/>
        </p:nvSpPr>
        <p:spPr>
          <a:xfrm>
            <a:off x="4615133" y="0"/>
            <a:ext cx="3109822" cy="523220"/>
          </a:xfrm>
          <a:prstGeom prst="rect">
            <a:avLst/>
          </a:prstGeom>
          <a:noFill/>
        </p:spPr>
        <p:txBody>
          <a:bodyPr wrap="square" rtlCol="0">
            <a:spAutoFit/>
          </a:bodyPr>
          <a:lstStyle/>
          <a:p>
            <a:r>
              <a:rPr lang="en-GB" sz="2800" kern="1200" dirty="0">
                <a:solidFill>
                  <a:schemeClr val="tx1"/>
                </a:solidFill>
                <a:latin typeface="Algerian" panose="04020705040A02060702" pitchFamily="82" charset="0"/>
              </a:rPr>
              <a:t>OUTLIERS</a:t>
            </a:r>
            <a:endParaRPr lang="en-GB" sz="1800" kern="12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9926333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2193</TotalTime>
  <Words>495</Words>
  <Application>Microsoft Office PowerPoint</Application>
  <PresentationFormat>Widescreen</PresentationFormat>
  <Paragraphs>52</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Aharoni</vt:lpstr>
      <vt:lpstr>Algerian</vt:lpstr>
      <vt:lpstr>Arial</vt:lpstr>
      <vt:lpstr>Calibri</vt:lpstr>
      <vt:lpstr>Gill Sans MT</vt:lpstr>
      <vt:lpstr>system-ui</vt:lpstr>
      <vt:lpstr>Gallery</vt:lpstr>
      <vt:lpstr>Exploratory Data Analysis           (EDA) coffee bean  </vt:lpstr>
      <vt:lpstr>INTRODUCTION</vt:lpstr>
      <vt:lpstr>AIM OF THE PROJECT</vt:lpstr>
      <vt:lpstr>PROJECT WORKFLOW</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Rehana N</dc:creator>
  <cp:lastModifiedBy>Rehana N</cp:lastModifiedBy>
  <cp:revision>2</cp:revision>
  <dcterms:created xsi:type="dcterms:W3CDTF">2024-07-22T12:31:07Z</dcterms:created>
  <dcterms:modified xsi:type="dcterms:W3CDTF">2024-07-24T01:04:33Z</dcterms:modified>
</cp:coreProperties>
</file>