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2" r:id="rId4"/>
    <p:sldId id="257" r:id="rId5"/>
    <p:sldId id="258" r:id="rId6"/>
    <p:sldId id="259" r:id="rId7"/>
    <p:sldId id="264" r:id="rId8"/>
    <p:sldId id="265" r:id="rId9"/>
    <p:sldId id="266" r:id="rId10"/>
    <p:sldId id="274" r:id="rId11"/>
    <p:sldId id="275" r:id="rId12"/>
    <p:sldId id="263" r:id="rId13"/>
    <p:sldId id="273" r:id="rId14"/>
    <p:sldId id="278" r:id="rId15"/>
    <p:sldId id="276" r:id="rId16"/>
    <p:sldId id="277" r:id="rId17"/>
    <p:sldId id="280" r:id="rId18"/>
    <p:sldId id="279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6" y="84"/>
      </p:cViewPr>
      <p:guideLst>
        <p:guide orient="horz" pos="2288"/>
        <p:guide pos="38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722755" y="2539365"/>
            <a:ext cx="8365490" cy="648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 sz="3600"/>
              <a:t>连</a:t>
            </a:r>
            <a:r>
              <a:rPr lang="en-US" altLang="zh-CN" sz="3600"/>
              <a:t> </a:t>
            </a:r>
            <a:r>
              <a:rPr lang="zh-CN" altLang="x-none" sz="3600"/>
              <a:t>续</a:t>
            </a:r>
            <a:r>
              <a:rPr lang="en-US" altLang="zh-CN" sz="3600"/>
              <a:t> </a:t>
            </a:r>
            <a:r>
              <a:rPr lang="zh-CN" altLang="x-none" sz="3600"/>
              <a:t>内</a:t>
            </a:r>
            <a:r>
              <a:rPr lang="en-US" altLang="zh-CN" sz="3600"/>
              <a:t> </a:t>
            </a:r>
            <a:r>
              <a:rPr lang="zh-CN" altLang="x-none" sz="3600"/>
              <a:t>存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925060" y="1200785"/>
            <a:ext cx="234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ym typeface="+mn-ea"/>
              </a:rPr>
              <a:t>虚假的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439545" y="318770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0x0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641205" y="318770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0xffffffff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049895" y="355600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/>
              <a:t>esp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325485" y="3166745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s 16"/>
          <p:cNvSpPr/>
          <p:nvPr/>
        </p:nvSpPr>
        <p:spPr>
          <a:xfrm>
            <a:off x="8325485" y="2539365"/>
            <a:ext cx="786130" cy="6483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栈</a:t>
            </a:r>
            <a:endParaRPr lang="x-none" altLang="en-US"/>
          </a:p>
        </p:txBody>
      </p:sp>
      <p:sp>
        <p:nvSpPr>
          <p:cNvPr id="19" name="Rectangles 18"/>
          <p:cNvSpPr/>
          <p:nvPr/>
        </p:nvSpPr>
        <p:spPr>
          <a:xfrm>
            <a:off x="6148070" y="2539365"/>
            <a:ext cx="151701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堆</a:t>
            </a:r>
            <a:endParaRPr lang="x-none" altLang="en-US"/>
          </a:p>
        </p:txBody>
      </p:sp>
      <p:sp>
        <p:nvSpPr>
          <p:cNvPr id="21" name="Rectangles 20"/>
          <p:cNvSpPr/>
          <p:nvPr/>
        </p:nvSpPr>
        <p:spPr>
          <a:xfrm>
            <a:off x="2186940" y="2539365"/>
            <a:ext cx="763270" cy="6483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.text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2950210" y="2539365"/>
            <a:ext cx="1013460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.rodata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3963670" y="2539365"/>
            <a:ext cx="6991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/>
              <a:t>.data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4662805" y="2539365"/>
            <a:ext cx="699135" cy="648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altLang="en-US"/>
              <a:t>.bss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08125" y="5565775"/>
            <a:ext cx="9352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这不是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的内存模型！这是</a:t>
            </a:r>
            <a:r>
              <a:rPr lang="en-US" altLang="zh-CN"/>
              <a:t> x86</a:t>
            </a:r>
            <a:r>
              <a:rPr lang="x-none" altLang="en-US"/>
              <a:t>_64</a:t>
            </a:r>
            <a:r>
              <a:rPr lang="en-US"/>
              <a:t>-linux</a:t>
            </a:r>
            <a:r>
              <a:rPr lang="x-none" altLang="en-US"/>
              <a:t>-gnu</a:t>
            </a:r>
            <a:r>
              <a:rPr lang="en-US"/>
              <a:t> </a:t>
            </a:r>
            <a:r>
              <a:rPr lang="zh-CN" altLang="en-US"/>
              <a:t>的内存模型！对指导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编程毫无益处！</a:t>
            </a:r>
          </a:p>
          <a:p>
            <a:pPr algn="l"/>
            <a:r>
              <a:rPr lang="zh-CN" altLang="x-none">
                <a:sym typeface="+mn-ea"/>
              </a:rPr>
              <a:t>了解编译器如何翻译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的底层实现细节</a:t>
            </a:r>
            <a:r>
              <a:rPr lang="zh-CN" altLang="x-none">
                <a:sym typeface="+mn-ea"/>
              </a:rPr>
              <a:t>，对学习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C++ </a:t>
            </a:r>
            <a:r>
              <a:rPr lang="zh-CN" altLang="x-none">
                <a:sym typeface="+mn-ea"/>
              </a:rPr>
              <a:t>毫无帮助！只会让你混淆。</a:t>
            </a:r>
          </a:p>
          <a:p>
            <a:pPr algn="l"/>
            <a:r>
              <a:rPr lang="zh-CN" altLang="x-none"/>
              <a:t>除非你学的是《逆向工程》，正经编写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代码，用的都是</a:t>
            </a:r>
            <a:r>
              <a:rPr lang="en-US" altLang="zh-CN"/>
              <a:t> </a:t>
            </a:r>
            <a:r>
              <a:rPr lang="x-none" altLang="en-US"/>
              <a:t>C++ </a:t>
            </a:r>
            <a:r>
              <a:rPr lang="zh-CN" altLang="x-none"/>
              <a:t>标准规范的抽象模型。</a:t>
            </a:r>
            <a:endParaRPr lang="en-US" altLang="zh-CN"/>
          </a:p>
        </p:txBody>
      </p:sp>
      <p:sp>
        <p:nvSpPr>
          <p:cNvPr id="33" name="Text Box 32"/>
          <p:cNvSpPr txBox="1"/>
          <p:nvPr/>
        </p:nvSpPr>
        <p:spPr>
          <a:xfrm>
            <a:off x="2592070" y="21710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只读区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4096385" y="2171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可读写区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7747635" y="2171065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</a:rPr>
              <a:t>&lt;&lt;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</a:rPr>
              <a:t>动态扩张</a:t>
            </a:r>
          </a:p>
        </p:txBody>
      </p:sp>
      <p:sp>
        <p:nvSpPr>
          <p:cNvPr id="26" name="Multiply 25"/>
          <p:cNvSpPr/>
          <p:nvPr/>
        </p:nvSpPr>
        <p:spPr>
          <a:xfrm>
            <a:off x="3221355" y="169545"/>
            <a:ext cx="5618480" cy="5618480"/>
          </a:xfrm>
          <a:prstGeom prst="mathMultiply">
            <a:avLst>
              <a:gd name="adj1" fmla="val 5958"/>
            </a:avLst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2324735" y="3576955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x-none"/>
              <a:t>e</a:t>
            </a:r>
            <a:r>
              <a:rPr lang="x-none" altLang="en-US"/>
              <a:t>i</a:t>
            </a:r>
            <a:r>
              <a:rPr lang="en-US" altLang="x-none"/>
              <a:t>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568575" y="318770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36165" y="640715"/>
            <a:ext cx="97078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>
                <a:sym typeface="+mn-ea"/>
              </a:rPr>
              <a:t>严格别名</a:t>
            </a:r>
            <a:r>
              <a:rPr lang="zh-CN" altLang="x-none">
                <a:sym typeface="+mn-ea"/>
              </a:rPr>
              <a:t>规则：访问用的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chemeClr val="accent2"/>
                </a:solidFill>
                <a:sym typeface="+mn-ea"/>
              </a:rPr>
              <a:t>指针类型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必须和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chemeClr val="accent6"/>
                </a:solidFill>
                <a:sym typeface="+mn-ea"/>
              </a:rPr>
              <a:t>实际变量类型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相符。</a:t>
            </a:r>
          </a:p>
          <a:p>
            <a:pPr algn="l"/>
            <a:r>
              <a:rPr lang="zh-CN" altLang="x-none">
                <a:sym typeface="+mn-ea"/>
              </a:rPr>
              <a:t>但有几个特例，不受此限制：</a:t>
            </a:r>
          </a:p>
          <a:p>
            <a:pPr algn="l"/>
            <a:endParaRPr lang="zh-CN" altLang="x-none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1. </a:t>
            </a:r>
            <a:r>
              <a:rPr lang="en-US" altLang="x-none" b="1">
                <a:solidFill>
                  <a:schemeClr val="accent2"/>
                </a:solidFill>
                <a:sym typeface="+mn-ea"/>
              </a:rPr>
              <a:t>char </a:t>
            </a:r>
            <a:r>
              <a:rPr lang="x-none" altLang="en-US" b="1">
                <a:solidFill>
                  <a:schemeClr val="accent2"/>
                </a:solidFill>
                <a:sym typeface="+mn-ea"/>
              </a:rPr>
              <a:t>*</a:t>
            </a:r>
            <a:r>
              <a:rPr lang="x-none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olidFill>
                  <a:schemeClr val="accent6"/>
                </a:solidFill>
                <a:sym typeface="+mn-ea"/>
              </a:rPr>
              <a:t>任何类型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的变量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（方便做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memcpy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2. </a:t>
            </a:r>
            <a:r>
              <a:rPr lang="x-none" altLang="zh-CN" b="1">
                <a:solidFill>
                  <a:schemeClr val="accent2"/>
                </a:solidFill>
                <a:sym typeface="+mn-ea"/>
              </a:rPr>
              <a:t>unsigned int *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chemeClr val="accent6"/>
                </a:solidFill>
                <a:sym typeface="+mn-ea"/>
              </a:rPr>
              <a:t>int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（带有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unsigned</a:t>
            </a:r>
            <a:r>
              <a:rPr lang="en-US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修饰不影响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3. </a:t>
            </a:r>
            <a:r>
              <a:rPr lang="x-none" altLang="zh-CN" b="1">
                <a:solidFill>
                  <a:schemeClr val="accent2"/>
                </a:solidFill>
                <a:sym typeface="+mn-ea"/>
              </a:rPr>
              <a:t>const int **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可以访问</a:t>
            </a:r>
            <a:r>
              <a:rPr lang="en-US" altLang="zh-CN">
                <a:sym typeface="+mn-ea"/>
              </a:rPr>
              <a:t> </a:t>
            </a:r>
            <a:r>
              <a:rPr lang="x-none" altLang="en-US" b="1">
                <a:solidFill>
                  <a:schemeClr val="accent6"/>
                </a:solidFill>
                <a:sym typeface="+mn-ea"/>
              </a:rPr>
              <a:t>int *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变量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（二级指针带有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const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修饰不影响）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4. </a:t>
            </a:r>
            <a:r>
              <a:rPr lang="zh-CN" altLang="x-none">
                <a:sym typeface="+mn-ea"/>
              </a:rPr>
              <a:t>结构体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如果含有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成员，那么可以用</a:t>
            </a:r>
            <a:r>
              <a:rPr lang="en-US" altLang="zh-CN">
                <a:sym typeface="+mn-ea"/>
              </a:rPr>
              <a:t> </a:t>
            </a:r>
            <a:r>
              <a:rPr lang="x-none" altLang="en-US" b="1">
                <a:solidFill>
                  <a:schemeClr val="accent2"/>
                </a:solidFill>
                <a:sym typeface="+mn-ea"/>
              </a:rPr>
              <a:t>A *</a:t>
            </a:r>
            <a:r>
              <a:rPr lang="x-none" altLang="en-US">
                <a:sym typeface="+mn-ea"/>
              </a:rPr>
              <a:t> </a:t>
            </a:r>
            <a:r>
              <a:rPr lang="zh-CN" altLang="x-none">
                <a:sym typeface="+mn-ea"/>
              </a:rPr>
              <a:t>访问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olidFill>
                  <a:schemeClr val="accent6"/>
                </a:solidFill>
                <a:sym typeface="+mn-ea"/>
              </a:rPr>
              <a:t>int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变量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（允许通过结构体指针访问成员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1720215" y="4620260"/>
            <a:ext cx="231775" cy="10001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14780" y="528701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1"/>
                </a:solidFill>
                <a:sym typeface="+mn-ea"/>
              </a:rPr>
              <a:t>char *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7181850" y="4620260"/>
            <a:ext cx="231775" cy="10001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876415" y="5287010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1"/>
                </a:solidFill>
                <a:sym typeface="+mn-ea"/>
              </a:rPr>
              <a:t>char *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3469005" y="6113145"/>
            <a:ext cx="532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如果你记不住特例，那就不要用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reinterpret_cast 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62275" y="663575"/>
            <a:ext cx="16179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/>
              <a:t>struct A {</a:t>
            </a:r>
          </a:p>
          <a:p>
            <a:r>
              <a:rPr lang="x-none" altLang="en-US"/>
              <a:t>  int i;</a:t>
            </a:r>
          </a:p>
          <a:p>
            <a:r>
              <a:rPr lang="x-none" altLang="en-US"/>
              <a:t>};</a:t>
            </a:r>
          </a:p>
          <a:p>
            <a:endParaRPr lang="x-none" altLang="en-US"/>
          </a:p>
          <a:p>
            <a:r>
              <a:rPr lang="x-none" altLang="en-US"/>
              <a:t>int i;</a:t>
            </a:r>
          </a:p>
          <a:p>
            <a:r>
              <a:rPr lang="x-none" altLang="en-US"/>
              <a:t>(A *)&amp;i; // </a:t>
            </a:r>
            <a:r>
              <a:rPr lang="zh-CN" altLang="x-none"/>
              <a:t>合法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122160" y="619760"/>
            <a:ext cx="18465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/>
              <a:t>struct A {</a:t>
            </a:r>
          </a:p>
          <a:p>
            <a:r>
              <a:rPr lang="x-none" altLang="en-US"/>
              <a:t>  short s1;</a:t>
            </a:r>
          </a:p>
          <a:p>
            <a:r>
              <a:rPr lang="x-none" altLang="en-US"/>
              <a:t>  short s2;</a:t>
            </a:r>
          </a:p>
          <a:p>
            <a:r>
              <a:rPr lang="x-none" altLang="en-US"/>
              <a:t>};</a:t>
            </a:r>
          </a:p>
          <a:p>
            <a:endParaRPr lang="x-none" altLang="en-US"/>
          </a:p>
          <a:p>
            <a:r>
              <a:rPr lang="x-none" altLang="en-US"/>
              <a:t>int i;</a:t>
            </a:r>
          </a:p>
          <a:p>
            <a:r>
              <a:rPr lang="x-none" altLang="en-US"/>
              <a:t>(A *)&amp;i; // </a:t>
            </a:r>
            <a:r>
              <a:rPr lang="zh-CN" altLang="x-none"/>
              <a:t>不合法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34285" y="3625215"/>
            <a:ext cx="2697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/>
              <a:t>int i;</a:t>
            </a:r>
          </a:p>
          <a:p>
            <a:r>
              <a:rPr lang="x-none" altLang="en-US"/>
              <a:t>(unsigned int *)&amp;i; // </a:t>
            </a:r>
            <a:r>
              <a:rPr lang="zh-CN" altLang="x-none"/>
              <a:t>合法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534285" y="4458335"/>
            <a:ext cx="1783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/>
              <a:t>unsigned int u;</a:t>
            </a:r>
          </a:p>
          <a:p>
            <a:r>
              <a:rPr lang="x-none"/>
              <a:t>(int *)&amp;u; // </a:t>
            </a:r>
            <a:r>
              <a:rPr lang="zh-CN" altLang="x-none"/>
              <a:t>合法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122160" y="3625215"/>
            <a:ext cx="1871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/>
              <a:t>const int *p;</a:t>
            </a:r>
          </a:p>
          <a:p>
            <a:r>
              <a:rPr lang="x-none"/>
              <a:t>(int **)&amp;p; // </a:t>
            </a:r>
            <a:r>
              <a:rPr lang="zh-CN" altLang="x-none"/>
              <a:t>合法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122160" y="4458335"/>
            <a:ext cx="24815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/>
              <a:t>int *p;</a:t>
            </a:r>
          </a:p>
          <a:p>
            <a:r>
              <a:rPr lang="x-none"/>
              <a:t>(const int **)&amp;p; // </a:t>
            </a:r>
            <a:r>
              <a:rPr lang="zh-CN" altLang="x-none"/>
              <a:t>合法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952365" y="247523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a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32275" y="341376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ym typeface="+mn-ea"/>
              </a:rPr>
              <a:t>0x88888883</a:t>
            </a:r>
            <a:endParaRPr lang="x-none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2365" y="297688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3170555" y="1215390"/>
            <a:ext cx="3319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ym typeface="+mn-ea"/>
              </a:rPr>
              <a:t>所有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对象必须对齐到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</a:t>
            </a:r>
          </a:p>
        </p:txBody>
      </p:sp>
      <p:sp>
        <p:nvSpPr>
          <p:cNvPr id="20" name="Multiply 19"/>
          <p:cNvSpPr/>
          <p:nvPr/>
        </p:nvSpPr>
        <p:spPr>
          <a:xfrm>
            <a:off x="5545455" y="334454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232275" y="386334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ym typeface="+mn-ea"/>
              </a:rPr>
              <a:t>0x88888884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740775" y="2971800"/>
            <a:ext cx="15608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US">
                <a:sym typeface="+mn-ea"/>
              </a:rPr>
              <a:t>sizeof(int) = 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40775" y="3555365"/>
            <a:ext cx="1637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US">
                <a:sym typeface="+mn-ea"/>
              </a:rPr>
              <a:t>alignof(int) = 4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557020" y="512508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a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3256280" y="512508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d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325628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a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409702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x-none" sz="2000"/>
              <a:t>空白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156591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d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663702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a</a:t>
            </a:r>
          </a:p>
        </p:txBody>
      </p:sp>
      <p:sp>
        <p:nvSpPr>
          <p:cNvPr id="19" name="Rectangles 18"/>
          <p:cNvSpPr/>
          <p:nvPr/>
        </p:nvSpPr>
        <p:spPr>
          <a:xfrm>
            <a:off x="747776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x-none" sz="2000"/>
              <a:t>空白</a:t>
            </a:r>
          </a:p>
        </p:txBody>
      </p:sp>
      <p:sp>
        <p:nvSpPr>
          <p:cNvPr id="21" name="Rectangles 20"/>
          <p:cNvSpPr/>
          <p:nvPr/>
        </p:nvSpPr>
        <p:spPr>
          <a:xfrm>
            <a:off x="494665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d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10017760" y="596201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a</a:t>
            </a:r>
          </a:p>
        </p:txBody>
      </p:sp>
      <p:sp>
        <p:nvSpPr>
          <p:cNvPr id="23" name="Rectangles 22"/>
          <p:cNvSpPr/>
          <p:nvPr/>
        </p:nvSpPr>
        <p:spPr>
          <a:xfrm>
            <a:off x="10858500" y="5962015"/>
            <a:ext cx="849630" cy="496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x-none" sz="2000"/>
              <a:t>空白</a:t>
            </a:r>
          </a:p>
        </p:txBody>
      </p:sp>
      <p:sp>
        <p:nvSpPr>
          <p:cNvPr id="24" name="Rectangles 23"/>
          <p:cNvSpPr/>
          <p:nvPr/>
        </p:nvSpPr>
        <p:spPr>
          <a:xfrm>
            <a:off x="8327390" y="5962015"/>
            <a:ext cx="169037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d</a:t>
            </a:r>
          </a:p>
        </p:txBody>
      </p:sp>
      <p:sp>
        <p:nvSpPr>
          <p:cNvPr id="25" name="Rectangles 24"/>
          <p:cNvSpPr/>
          <p:nvPr/>
        </p:nvSpPr>
        <p:spPr>
          <a:xfrm>
            <a:off x="2406650" y="5125085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977640" y="2374900"/>
            <a:ext cx="406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int </a:t>
            </a:r>
            <a:r>
              <a:rPr lang="zh-CN">
                <a:sym typeface="+mn-ea"/>
              </a:rPr>
              <a:t>指针每加</a:t>
            </a:r>
            <a:r>
              <a:rPr lang="en-US" altLang="zh-CN">
                <a:sym typeface="+mn-ea"/>
              </a:rPr>
              <a:t> 1</a:t>
            </a:r>
            <a:r>
              <a:rPr lang="zh-CN">
                <a:sym typeface="+mn-ea"/>
              </a:rPr>
              <a:t>，实际上背后的地址加</a:t>
            </a:r>
            <a:r>
              <a:rPr lang="en-US" altLang="zh-CN">
                <a:sym typeface="+mn-ea"/>
              </a:rPr>
              <a:t> 4</a:t>
            </a:r>
          </a:p>
        </p:txBody>
      </p:sp>
      <p:sp>
        <p:nvSpPr>
          <p:cNvPr id="4" name="Rectangles 3"/>
          <p:cNvSpPr/>
          <p:nvPr/>
        </p:nvSpPr>
        <p:spPr>
          <a:xfrm>
            <a:off x="5162550" y="398272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/>
              <a:t>a[0]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696460" y="489966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0x8888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62550" y="448437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6012180" y="3987800"/>
            <a:ext cx="849630" cy="49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400"/>
              <a:t>a[1]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546090" y="4904740"/>
            <a:ext cx="8832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0x888C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12180" y="448945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6395720" y="490982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0x8890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61810" y="449453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994275" y="5241925"/>
            <a:ext cx="295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p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5683885" y="524700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p + 1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500495" y="525208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 dirty="0">
                <a:sym typeface="+mn-ea"/>
              </a:rPr>
              <a:t>p + 2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7197090" y="4914900"/>
            <a:ext cx="849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0x8894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63180" y="449961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301865" y="5257165"/>
            <a:ext cx="64071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 sz="1600">
                <a:sym typeface="+mn-ea"/>
              </a:rPr>
              <a:t>p + 3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4E74523-A4FF-FA53-C2C4-9937F4427693}"/>
              </a:ext>
            </a:extLst>
          </p:cNvPr>
          <p:cNvSpPr txBox="1"/>
          <p:nvPr/>
        </p:nvSpPr>
        <p:spPr>
          <a:xfrm>
            <a:off x="5804872" y="5829836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ym typeface="+mn-ea"/>
              </a:rPr>
              <a:t>存在但是不能解引用</a:t>
            </a:r>
            <a:endParaRPr lang="x-none" altLang="en-US" sz="1600" dirty="0">
              <a:sym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3BE0B3-075C-7DCC-71CF-CCD823A9FD8B}"/>
              </a:ext>
            </a:extLst>
          </p:cNvPr>
          <p:cNvCxnSpPr>
            <a:stCxn id="6" idx="0"/>
            <a:endCxn id="15" idx="0"/>
          </p:cNvCxnSpPr>
          <p:nvPr/>
        </p:nvCxnSpPr>
        <p:spPr>
          <a:xfrm flipV="1">
            <a:off x="6820535" y="5252085"/>
            <a:ext cx="318" cy="57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90190" y="424180"/>
            <a:ext cx="707898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1.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必须对齐（例如</a:t>
            </a:r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double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变量的地址必须是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8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字节的整数倍）</a:t>
            </a:r>
            <a:endParaRPr lang="zh-CN" altLang="x-none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2.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不能通过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+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-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运算跨越真空</a:t>
            </a: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3.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解引用时的指针类型，与实际变量类型匹配（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char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*</a:t>
            </a:r>
            <a:r>
              <a:rPr lang="en-US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不受此限制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）</a:t>
            </a:r>
          </a:p>
          <a:p>
            <a:pPr algn="l"/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4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.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可以刚好指向变量的末尾，但不能解引用，不能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+</a:t>
            </a:r>
            <a:endParaRPr lang="zh-CN" altLang="en-US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algn="l"/>
            <a:r>
              <a:rPr lang="x-none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5. 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可以指向地址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0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，但不能解引用，不能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+</a:t>
            </a:r>
          </a:p>
        </p:txBody>
      </p:sp>
      <p:sp>
        <p:nvSpPr>
          <p:cNvPr id="4" name="Rectangles 3"/>
          <p:cNvSpPr/>
          <p:nvPr/>
        </p:nvSpPr>
        <p:spPr>
          <a:xfrm>
            <a:off x="1925955" y="310578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</a:p>
        </p:txBody>
      </p:sp>
      <p:sp>
        <p:nvSpPr>
          <p:cNvPr id="2" name="Rectangles 1"/>
          <p:cNvSpPr/>
          <p:nvPr/>
        </p:nvSpPr>
        <p:spPr>
          <a:xfrm>
            <a:off x="3955415" y="310451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</a:p>
        </p:txBody>
      </p:sp>
      <p:sp>
        <p:nvSpPr>
          <p:cNvPr id="5" name="Rectangles 4"/>
          <p:cNvSpPr/>
          <p:nvPr/>
        </p:nvSpPr>
        <p:spPr>
          <a:xfrm>
            <a:off x="5956935" y="3106420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</a:p>
        </p:txBody>
      </p:sp>
      <p:sp>
        <p:nvSpPr>
          <p:cNvPr id="6" name="Rectangles 5"/>
          <p:cNvSpPr/>
          <p:nvPr/>
        </p:nvSpPr>
        <p:spPr>
          <a:xfrm>
            <a:off x="9055100" y="3105150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837180" y="32454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845685" y="324421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371715" y="324612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3" name="Up Arrow 12"/>
          <p:cNvSpPr/>
          <p:nvPr/>
        </p:nvSpPr>
        <p:spPr>
          <a:xfrm>
            <a:off x="1838325" y="381889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2711450" y="3818890"/>
            <a:ext cx="187325" cy="5581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3490595" y="381889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370205" y="3818890"/>
            <a:ext cx="187325" cy="558165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 flipH="1">
            <a:off x="426720" y="3104515"/>
            <a:ext cx="76200" cy="64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Text Box 18"/>
          <p:cNvSpPr txBox="1"/>
          <p:nvPr/>
        </p:nvSpPr>
        <p:spPr>
          <a:xfrm>
            <a:off x="187960" y="267017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0x0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11064240" y="2670175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0xffffffff</a:t>
            </a:r>
          </a:p>
        </p:txBody>
      </p:sp>
      <p:sp>
        <p:nvSpPr>
          <p:cNvPr id="22" name="Up Arrow 21"/>
          <p:cNvSpPr/>
          <p:nvPr/>
        </p:nvSpPr>
        <p:spPr>
          <a:xfrm>
            <a:off x="5864860" y="384429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6176645" y="384429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775960" y="542544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 b="1">
                <a:solidFill>
                  <a:schemeClr val="accent6"/>
                </a:solidFill>
                <a:sym typeface="+mn-ea"/>
              </a:rPr>
              <a:t>合法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5775960" y="574802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 b="1">
                <a:solidFill>
                  <a:srgbClr val="FFC000"/>
                </a:solidFill>
                <a:sym typeface="+mn-ea"/>
              </a:rPr>
              <a:t>合法，但不可访问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5791200" y="609536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 b="1">
                <a:solidFill>
                  <a:srgbClr val="C00000"/>
                </a:solidFill>
                <a:sym typeface="+mn-ea"/>
              </a:rPr>
              <a:t>不合法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291955" y="50501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*p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8613775" y="5050155"/>
            <a:ext cx="32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p</a:t>
            </a:r>
          </a:p>
        </p:txBody>
      </p:sp>
      <p:sp>
        <p:nvSpPr>
          <p:cNvPr id="30" name="L-Shape 29"/>
          <p:cNvSpPr/>
          <p:nvPr/>
        </p:nvSpPr>
        <p:spPr>
          <a:xfrm rot="18900000">
            <a:off x="8676640" y="5550535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/>
          <p:cNvSpPr/>
          <p:nvPr/>
        </p:nvSpPr>
        <p:spPr>
          <a:xfrm rot="18900000">
            <a:off x="9406890" y="5549900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/>
          <p:cNvSpPr/>
          <p:nvPr/>
        </p:nvSpPr>
        <p:spPr>
          <a:xfrm rot="18900000">
            <a:off x="8676640" y="5915025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9391650" y="584644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9398635" y="617283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8630285" y="6162040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10800000">
            <a:off x="6176645" y="2458720"/>
            <a:ext cx="187325" cy="55816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864860" y="2083435"/>
            <a:ext cx="1408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((char*)p)+1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666115" y="32467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616585" y="2670175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0x1</a:t>
            </a:r>
          </a:p>
        </p:txBody>
      </p:sp>
      <p:sp>
        <p:nvSpPr>
          <p:cNvPr id="41" name="Up Arrow 40"/>
          <p:cNvSpPr/>
          <p:nvPr/>
        </p:nvSpPr>
        <p:spPr>
          <a:xfrm>
            <a:off x="760095" y="3823335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779905" y="438150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p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2520315" y="4377055"/>
            <a:ext cx="570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rgbClr val="FFC000"/>
                </a:solidFill>
                <a:sym typeface="+mn-ea"/>
              </a:rPr>
              <a:t>p+1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3299460" y="4381500"/>
            <a:ext cx="570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rgbClr val="C00000"/>
                </a:solidFill>
                <a:sym typeface="+mn-ea"/>
              </a:rPr>
              <a:t>p+2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5803900" y="440626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accent6"/>
                </a:solidFill>
                <a:sym typeface="+mn-ea"/>
              </a:rPr>
              <a:t>p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6113780" y="4405630"/>
            <a:ext cx="195326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sz="1600">
                <a:solidFill>
                  <a:srgbClr val="C00000"/>
                </a:solidFill>
                <a:sym typeface="+mn-ea"/>
              </a:rPr>
              <a:t>(int *)(((char *)p)+1)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10246360" y="32467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173990" y="4374515"/>
            <a:ext cx="5715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sz="1200">
                <a:solidFill>
                  <a:srgbClr val="FFC000"/>
                </a:solidFill>
                <a:sym typeface="+mn-ea"/>
              </a:rPr>
              <a:t>NULL</a:t>
            </a:r>
          </a:p>
        </p:txBody>
      </p:sp>
      <p:sp>
        <p:nvSpPr>
          <p:cNvPr id="49" name="Text Box 48"/>
          <p:cNvSpPr txBox="1"/>
          <p:nvPr/>
        </p:nvSpPr>
        <p:spPr>
          <a:xfrm>
            <a:off x="648335" y="4379595"/>
            <a:ext cx="90043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 sz="1000">
                <a:solidFill>
                  <a:srgbClr val="C00000"/>
                </a:solidFill>
                <a:sym typeface="+mn-ea"/>
              </a:rPr>
              <a:t>((char *)0)+1</a:t>
            </a:r>
          </a:p>
        </p:txBody>
      </p:sp>
      <p:sp>
        <p:nvSpPr>
          <p:cNvPr id="7" name="Up Arrow 6"/>
          <p:cNvSpPr/>
          <p:nvPr/>
        </p:nvSpPr>
        <p:spPr>
          <a:xfrm>
            <a:off x="5008245" y="3848100"/>
            <a:ext cx="187325" cy="5581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868545" y="4406265"/>
            <a:ext cx="51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rgbClr val="C00000"/>
                </a:solidFill>
                <a:sym typeface="+mn-ea"/>
              </a:rPr>
              <a:t>p</a:t>
            </a:r>
            <a:r>
              <a:rPr lang="en-US" altLang="x-none">
                <a:solidFill>
                  <a:srgbClr val="C00000"/>
                </a:solidFill>
                <a:sym typeface="+mn-ea"/>
              </a:rPr>
              <a:t>-1</a:t>
            </a:r>
            <a:endParaRPr lang="x-none" altLang="zh-CN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932035" y="5057140"/>
            <a:ext cx="709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sym typeface="+mn-ea"/>
              </a:rPr>
              <a:t>p</a:t>
            </a:r>
            <a:r>
              <a:rPr lang="x-none" altLang="en-US" b="1">
                <a:solidFill>
                  <a:schemeClr val="bg1">
                    <a:lumMod val="50000"/>
                  </a:schemeClr>
                </a:solidFill>
                <a:sym typeface="+mn-ea"/>
              </a:rPr>
              <a:t> + 1</a:t>
            </a:r>
          </a:p>
        </p:txBody>
      </p:sp>
      <p:sp>
        <p:nvSpPr>
          <p:cNvPr id="21" name="L-Shape 20"/>
          <p:cNvSpPr/>
          <p:nvPr/>
        </p:nvSpPr>
        <p:spPr>
          <a:xfrm rot="18900000">
            <a:off x="10106660" y="5549900"/>
            <a:ext cx="197485" cy="104775"/>
          </a:xfrm>
          <a:prstGeom prst="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10091420" y="584644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10098405" y="6172835"/>
            <a:ext cx="290830" cy="290830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336165" y="640715"/>
            <a:ext cx="566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>
                <a:sym typeface="+mn-ea"/>
              </a:rPr>
              <a:t>const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zh-CN">
                <a:sym typeface="+mn-ea"/>
              </a:rPr>
              <a:t>规则：</a:t>
            </a:r>
          </a:p>
          <a:p>
            <a:pPr algn="l"/>
            <a:r>
              <a:rPr lang="zh-CN">
                <a:sym typeface="+mn-ea"/>
              </a:rPr>
              <a:t>定义为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const </a:t>
            </a:r>
            <a:r>
              <a:rPr lang="zh-CN" altLang="en-US">
                <a:sym typeface="+mn-ea"/>
              </a:rPr>
              <a:t>的变量，不得转为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非</a:t>
            </a:r>
            <a:r>
              <a:rPr lang="en-US" altLang="zh-CN" b="1">
                <a:sym typeface="+mn-ea"/>
              </a:rPr>
              <a:t> </a:t>
            </a:r>
            <a:r>
              <a:rPr lang="x-none" altLang="en-US" b="1">
                <a:sym typeface="+mn-ea"/>
              </a:rPr>
              <a:t>const </a:t>
            </a:r>
            <a:r>
              <a:rPr lang="zh-CN" altLang="x-none" b="1">
                <a:sym typeface="+mn-ea"/>
              </a:rPr>
              <a:t>指针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来访问</a:t>
            </a:r>
          </a:p>
        </p:txBody>
      </p:sp>
      <p:sp>
        <p:nvSpPr>
          <p:cNvPr id="4" name="Rectangles 3"/>
          <p:cNvSpPr/>
          <p:nvPr/>
        </p:nvSpPr>
        <p:spPr>
          <a:xfrm>
            <a:off x="3688080" y="3381375"/>
            <a:ext cx="4154805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const int 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477510" y="278130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int *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5649595" y="1188085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925185" y="27120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5649595" y="1916430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172710" y="4161790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const int 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974215" y="560705"/>
            <a:ext cx="85394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>
                <a:sym typeface="+mn-ea"/>
              </a:rPr>
              <a:t>const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指针</a:t>
            </a:r>
            <a:r>
              <a:rPr lang="zh-CN">
                <a:sym typeface="+mn-ea"/>
              </a:rPr>
              <a:t>规则：</a:t>
            </a:r>
          </a:p>
          <a:p>
            <a:pPr algn="l"/>
            <a:r>
              <a:rPr lang="zh-CN">
                <a:sym typeface="+mn-ea"/>
              </a:rPr>
              <a:t>定义为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const </a:t>
            </a:r>
            <a:r>
              <a:rPr lang="zh-CN" altLang="en-US">
                <a:sym typeface="+mn-ea"/>
              </a:rPr>
              <a:t>的变量，不得转为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非</a:t>
            </a:r>
            <a:r>
              <a:rPr lang="en-US" altLang="zh-CN" b="1">
                <a:sym typeface="+mn-ea"/>
              </a:rPr>
              <a:t> </a:t>
            </a:r>
            <a:r>
              <a:rPr lang="x-none" altLang="en-US" b="1">
                <a:sym typeface="+mn-ea"/>
              </a:rPr>
              <a:t>const </a:t>
            </a:r>
            <a:r>
              <a:rPr lang="zh-CN" altLang="x-none" b="1">
                <a:sym typeface="+mn-ea"/>
              </a:rPr>
              <a:t>指针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来访问</a:t>
            </a:r>
          </a:p>
          <a:p>
            <a:pPr algn="l"/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但有几个特例，允许你去掉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  <a:r>
              <a:rPr lang="zh-CN" altLang="en-US">
                <a:sym typeface="+mn-ea"/>
              </a:rPr>
              <a:t>：</a:t>
            </a:r>
          </a:p>
          <a:p>
            <a:pPr algn="l"/>
            <a:r>
              <a:rPr lang="en-US" altLang="zh-CN">
                <a:sym typeface="+mn-ea"/>
              </a:rPr>
              <a:t>1</a:t>
            </a:r>
            <a:r>
              <a:rPr lang="x-none" altLang="en-US">
                <a:sym typeface="+mn-ea"/>
              </a:rPr>
              <a:t>. </a:t>
            </a:r>
            <a:r>
              <a:rPr lang="zh-CN" altLang="x-none">
                <a:sym typeface="+mn-ea"/>
              </a:rPr>
              <a:t>本来就不是</a:t>
            </a:r>
            <a:r>
              <a:rPr lang="en-US" altLang="zh-CN">
                <a:sym typeface="+mn-ea"/>
              </a:rPr>
              <a:t> const </a:t>
            </a:r>
            <a:r>
              <a:rPr lang="zh-CN" altLang="en-US">
                <a:sym typeface="+mn-ea"/>
              </a:rPr>
              <a:t>变量，被转为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 </a:t>
            </a:r>
            <a:r>
              <a:rPr lang="zh-CN" altLang="x-none">
                <a:sym typeface="+mn-ea"/>
              </a:rPr>
              <a:t>指针后，可以去掉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  <a:endParaRPr lang="zh-CN" altLang="en-US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2. const </a:t>
            </a:r>
            <a:r>
              <a:rPr lang="zh-CN" altLang="x-none">
                <a:sym typeface="+mn-ea"/>
              </a:rPr>
              <a:t>变量是一个结构体，其有着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mutable </a:t>
            </a:r>
            <a:r>
              <a:rPr lang="zh-CN" altLang="x-none">
                <a:sym typeface="+mn-ea"/>
              </a:rPr>
              <a:t>的成员，那么这个成员可以去掉</a:t>
            </a:r>
            <a:r>
              <a:rPr lang="en-US" altLang="zh-CN">
                <a:sym typeface="+mn-ea"/>
              </a:rPr>
              <a:t> </a:t>
            </a:r>
            <a:r>
              <a:rPr lang="x-none" altLang="en-US">
                <a:sym typeface="+mn-ea"/>
              </a:rPr>
              <a:t>const</a:t>
            </a:r>
          </a:p>
        </p:txBody>
      </p:sp>
      <p:sp>
        <p:nvSpPr>
          <p:cNvPr id="4" name="Rectangles 3"/>
          <p:cNvSpPr/>
          <p:nvPr/>
        </p:nvSpPr>
        <p:spPr>
          <a:xfrm>
            <a:off x="3688080" y="3381375"/>
            <a:ext cx="4154805" cy="496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3600"/>
              <a:t>const int a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477510" y="278130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int *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5649595" y="1188085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925185" y="27120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3469005" y="6113145"/>
            <a:ext cx="4831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如果你记不住特例，那就不要用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const_cast </a:t>
            </a:r>
            <a:r>
              <a:rPr lang="zh-CN" altLang="x-none">
                <a:solidFill>
                  <a:schemeClr val="bg1">
                    <a:lumMod val="65000"/>
                  </a:schemeClr>
                </a:solidFill>
                <a:sym typeface="+mn-ea"/>
              </a:rPr>
              <a:t>了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5649595" y="1916430"/>
            <a:ext cx="231775" cy="415480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172710" y="4161790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altLang="en-US">
                <a:solidFill>
                  <a:schemeClr val="accent6"/>
                </a:solidFill>
                <a:sym typeface="+mn-ea"/>
              </a:rPr>
              <a:t>const int 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732270" y="2700655"/>
            <a:ext cx="400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函数参数的</a:t>
            </a:r>
            <a:r>
              <a:rPr lang="en-US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内存模型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rgbClr val="C00000"/>
                </a:solidFill>
                <a:sym typeface="+mn-ea"/>
              </a:rPr>
              <a:t>不是这样！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970915"/>
            <a:ext cx="4295140" cy="4916170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4631690" y="3305810"/>
            <a:ext cx="2738755" cy="273875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028815" y="2628265"/>
            <a:ext cx="371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类继承的内存模型</a:t>
            </a:r>
            <a:r>
              <a:rPr lang="en-US" altLang="zh-CN">
                <a:sym typeface="+mn-ea"/>
              </a:rPr>
              <a:t> </a:t>
            </a:r>
            <a:r>
              <a:rPr lang="zh-CN" altLang="x-none" b="1">
                <a:solidFill>
                  <a:srgbClr val="C00000"/>
                </a:solidFill>
                <a:sym typeface="+mn-ea"/>
              </a:rPr>
              <a:t>不是这样！</a:t>
            </a:r>
            <a:endParaRPr lang="en-US" altLang="zh-CN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147445"/>
            <a:ext cx="5280660" cy="4900295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5588635" y="3740785"/>
            <a:ext cx="2738755" cy="273875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621155" y="253936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819015" y="1223010"/>
            <a:ext cx="234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ym typeface="+mn-ea"/>
              </a:rPr>
              <a:t>真正的</a:t>
            </a:r>
            <a:r>
              <a:rPr lang="en-US" altLang="zh-CN">
                <a:sym typeface="+mn-ea"/>
              </a:rPr>
              <a:t> </a:t>
            </a:r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</a:p>
        </p:txBody>
      </p:sp>
      <p:sp>
        <p:nvSpPr>
          <p:cNvPr id="2" name="Rectangles 1"/>
          <p:cNvSpPr/>
          <p:nvPr/>
        </p:nvSpPr>
        <p:spPr>
          <a:xfrm>
            <a:off x="3677285" y="253809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</a:p>
        </p:txBody>
      </p:sp>
      <p:sp>
        <p:nvSpPr>
          <p:cNvPr id="3" name="Rectangles 2"/>
          <p:cNvSpPr/>
          <p:nvPr/>
        </p:nvSpPr>
        <p:spPr>
          <a:xfrm>
            <a:off x="5652135" y="2540000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</a:p>
        </p:txBody>
      </p:sp>
      <p:sp>
        <p:nvSpPr>
          <p:cNvPr id="5" name="Rectangles 4"/>
          <p:cNvSpPr/>
          <p:nvPr/>
        </p:nvSpPr>
        <p:spPr>
          <a:xfrm>
            <a:off x="8750300" y="2538730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532380" y="26790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563745" y="26784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066915" y="26797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841115" y="4324985"/>
            <a:ext cx="4297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每个变量之间都隔着不可访问的</a:t>
            </a:r>
            <a:r>
              <a:rPr lang="zh-CN" altLang="x-none" b="1">
                <a:solidFill>
                  <a:schemeClr val="bg1">
                    <a:lumMod val="50000"/>
                  </a:schemeClr>
                </a:solidFill>
                <a:sym typeface="+mn-ea"/>
              </a:rPr>
              <a:t>真空地带</a:t>
            </a:r>
          </a:p>
          <a:p>
            <a:r>
              <a:rPr lang="zh-CN" altLang="x-none">
                <a:solidFill>
                  <a:schemeClr val="bg1">
                    <a:lumMod val="50000"/>
                  </a:schemeClr>
                </a:solidFill>
                <a:sym typeface="+mn-ea"/>
              </a:rPr>
              <a:t>变量的起始地址未知，真空带的宽度未知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3014345" y="5422265"/>
            <a:ext cx="6163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x-none" b="1">
                <a:solidFill>
                  <a:schemeClr val="tx2"/>
                </a:solidFill>
                <a:sym typeface="+mn-ea"/>
              </a:rPr>
              <a:t>未知</a:t>
            </a:r>
            <a:r>
              <a:rPr lang="zh-CN" altLang="x-none">
                <a:solidFill>
                  <a:schemeClr val="tx2"/>
                </a:solidFill>
                <a:sym typeface="+mn-ea"/>
              </a:rPr>
              <a:t>：由编译器实现细节决定，用户无权干涉，也无需干涉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962150" y="1611630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196205" y="1027430"/>
            <a:ext cx="1592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C++ </a:t>
            </a:r>
            <a:r>
              <a:rPr lang="zh-CN" altLang="x-none">
                <a:sym typeface="+mn-ea"/>
              </a:rPr>
              <a:t>内存模型</a:t>
            </a:r>
          </a:p>
        </p:txBody>
      </p:sp>
      <p:sp>
        <p:nvSpPr>
          <p:cNvPr id="2" name="Rectangles 1"/>
          <p:cNvSpPr/>
          <p:nvPr/>
        </p:nvSpPr>
        <p:spPr>
          <a:xfrm>
            <a:off x="4068445" y="1611630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</a:p>
        </p:txBody>
      </p:sp>
      <p:sp>
        <p:nvSpPr>
          <p:cNvPr id="3" name="Rectangles 2"/>
          <p:cNvSpPr/>
          <p:nvPr/>
        </p:nvSpPr>
        <p:spPr>
          <a:xfrm>
            <a:off x="5993130" y="1612265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</a:p>
        </p:txBody>
      </p:sp>
      <p:sp>
        <p:nvSpPr>
          <p:cNvPr id="5" name="Rectangles 4"/>
          <p:cNvSpPr/>
          <p:nvPr/>
        </p:nvSpPr>
        <p:spPr>
          <a:xfrm>
            <a:off x="9091295" y="1610995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898775" y="175133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904740" y="175069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407910" y="175196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不可访问</a:t>
            </a:r>
          </a:p>
        </p:txBody>
      </p:sp>
      <p:sp>
        <p:nvSpPr>
          <p:cNvPr id="6" name="Rectangles 5"/>
          <p:cNvSpPr/>
          <p:nvPr/>
        </p:nvSpPr>
        <p:spPr>
          <a:xfrm>
            <a:off x="1809750" y="4742815"/>
            <a:ext cx="8365490" cy="648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 sz="3600"/>
              <a:t>连</a:t>
            </a:r>
            <a:r>
              <a:rPr lang="en-US" altLang="zh-CN" sz="3600"/>
              <a:t> </a:t>
            </a:r>
            <a:r>
              <a:rPr lang="zh-CN" altLang="x-none" sz="3600"/>
              <a:t>续</a:t>
            </a:r>
            <a:r>
              <a:rPr lang="en-US" altLang="zh-CN" sz="3600"/>
              <a:t> </a:t>
            </a:r>
            <a:r>
              <a:rPr lang="zh-CN" altLang="x-none" sz="3600"/>
              <a:t>内</a:t>
            </a:r>
            <a:r>
              <a:rPr lang="en-US" altLang="zh-CN" sz="3600"/>
              <a:t> </a:t>
            </a:r>
            <a:r>
              <a:rPr lang="zh-CN" altLang="x-none" sz="3600"/>
              <a:t>存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26540" y="5391150"/>
            <a:ext cx="551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0x0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728200" y="5391150"/>
            <a:ext cx="932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0xffffffff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259705" y="431101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x86 </a:t>
            </a:r>
            <a:r>
              <a:rPr lang="zh-CN" altLang="x-none">
                <a:sym typeface="+mn-ea"/>
              </a:rPr>
              <a:t>内存模型</a:t>
            </a:r>
          </a:p>
        </p:txBody>
      </p:sp>
      <p:sp>
        <p:nvSpPr>
          <p:cNvPr id="13" name="Up Arrow 12"/>
          <p:cNvSpPr/>
          <p:nvPr/>
        </p:nvSpPr>
        <p:spPr>
          <a:xfrm rot="10800000">
            <a:off x="5832475" y="2861945"/>
            <a:ext cx="527050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563995" y="3180080"/>
            <a:ext cx="392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>
                <a:sym typeface="+mn-ea"/>
              </a:rPr>
              <a:t>编译器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从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抽象空间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翻译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具体实现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6318250" y="4742815"/>
            <a:ext cx="864235" cy="64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en-US" altLang="zh-CN"/>
              <a:t>1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7182485" y="4742815"/>
            <a:ext cx="864235" cy="6483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2</a:t>
            </a:r>
          </a:p>
        </p:txBody>
      </p:sp>
      <p:sp>
        <p:nvSpPr>
          <p:cNvPr id="17" name="Rectangles 16"/>
          <p:cNvSpPr/>
          <p:nvPr/>
        </p:nvSpPr>
        <p:spPr>
          <a:xfrm>
            <a:off x="4197985" y="4742815"/>
            <a:ext cx="864235" cy="6483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3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8505190" y="4742815"/>
            <a:ext cx="864235" cy="6483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x-none"/>
              <a:t>变量</a:t>
            </a:r>
            <a:r>
              <a:rPr lang="x-none" altLang="en-US"/>
              <a:t>4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559935" y="6082030"/>
            <a:ext cx="3202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x-none" b="1">
                <a:solidFill>
                  <a:schemeClr val="tx2"/>
                </a:solidFill>
                <a:sym typeface="+mn-ea"/>
              </a:rPr>
              <a:t>怎么翻译你管不着，也不用管</a:t>
            </a:r>
            <a:endParaRPr lang="zh-CN" altLang="x-none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+1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=3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93590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/>
                <a:t>2</a:t>
              </a: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2134870" y="1026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ym typeface="+mn-ea"/>
              </a:rPr>
              <a:t>你以为的内存模型：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68605"/>
            <a:ext cx="1567815" cy="1567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+1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=3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11645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/>
                <a:t>2</a:t>
              </a:r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845685" y="1976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3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134870" y="102679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>
                <a:sym typeface="+mn-ea"/>
              </a:rPr>
              <a:t>实际上的内存模型：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516245" y="24085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65165" y="3143250"/>
            <a:ext cx="502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C++ </a:t>
            </a:r>
            <a:r>
              <a:rPr lang="zh-CN" altLang="x-none">
                <a:solidFill>
                  <a:schemeClr val="bg1">
                    <a:lumMod val="75000"/>
                  </a:schemeClr>
                </a:solidFill>
                <a:sym typeface="+mn-ea"/>
              </a:rPr>
              <a:t>标准允许编译器在中间插入任意大小的真空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407670"/>
            <a:ext cx="1496060" cy="1496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52552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4396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375150" y="314325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pb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93590" y="2840990"/>
            <a:ext cx="0" cy="410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966210" y="3734435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+1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3734435" y="3453765"/>
            <a:ext cx="906780" cy="36004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4881880" y="2948940"/>
            <a:ext cx="273685" cy="113792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797425" y="4086860"/>
            <a:ext cx="44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en-US"/>
              <a:t>=3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3960" y="1976120"/>
            <a:ext cx="849630" cy="864870"/>
            <a:chOff x="5896" y="3112"/>
            <a:chExt cx="1338" cy="1362"/>
          </a:xfrm>
        </p:grpSpPr>
        <p:sp>
          <p:nvSpPr>
            <p:cNvPr id="4" name="Rectangles 3"/>
            <p:cNvSpPr/>
            <p:nvPr/>
          </p:nvSpPr>
          <p:spPr>
            <a:xfrm>
              <a:off x="5896" y="3692"/>
              <a:ext cx="1338" cy="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321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ym typeface="+mn-ea"/>
                </a:rPr>
                <a:t>1</a:t>
              </a:r>
              <a:endParaRPr lang="x-none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11645" y="1976120"/>
            <a:ext cx="849630" cy="864870"/>
            <a:chOff x="7234" y="3112"/>
            <a:chExt cx="1338" cy="1362"/>
          </a:xfrm>
        </p:grpSpPr>
        <p:sp>
          <p:nvSpPr>
            <p:cNvPr id="5" name="Rectangles 4"/>
            <p:cNvSpPr/>
            <p:nvPr/>
          </p:nvSpPr>
          <p:spPr>
            <a:xfrm>
              <a:off x="7234" y="3692"/>
              <a:ext cx="1338" cy="7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7660" y="31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altLang="en-US"/>
                <a:t>2</a:t>
              </a:r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4845685" y="197612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3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221230" y="825500"/>
            <a:ext cx="7739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ym typeface="+mn-ea"/>
              </a:rPr>
              <a:t>Release </a:t>
            </a:r>
            <a:r>
              <a:rPr lang="zh-CN" altLang="x-none">
                <a:sym typeface="+mn-ea"/>
              </a:rPr>
              <a:t>模式中，编译器利用“允许插入真空”规则，把</a:t>
            </a:r>
            <a:r>
              <a:rPr lang="en-US" altLang="zh-CN">
                <a:sym typeface="+mn-ea"/>
              </a:rPr>
              <a:t> b </a:t>
            </a:r>
            <a:r>
              <a:rPr lang="zh-CN" altLang="en-US">
                <a:sym typeface="+mn-ea"/>
              </a:rPr>
              <a:t>优化到寄存器中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713990" y="1638300"/>
            <a:ext cx="3088640" cy="3761105"/>
            <a:chOff x="4274" y="2580"/>
            <a:chExt cx="4864" cy="5923"/>
          </a:xfrm>
        </p:grpSpPr>
        <p:sp>
          <p:nvSpPr>
            <p:cNvPr id="3" name="Rectangles 2"/>
            <p:cNvSpPr/>
            <p:nvPr/>
          </p:nvSpPr>
          <p:spPr>
            <a:xfrm>
              <a:off x="4274" y="2580"/>
              <a:ext cx="4865" cy="5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271" y="7923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x-none">
                  <a:solidFill>
                    <a:schemeClr val="accent6"/>
                  </a:solidFill>
                  <a:sym typeface="+mn-ea"/>
                </a:rPr>
                <a:t>栈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442075" y="1645920"/>
            <a:ext cx="3089275" cy="3761105"/>
            <a:chOff x="4274" y="2580"/>
            <a:chExt cx="4865" cy="5923"/>
          </a:xfrm>
        </p:grpSpPr>
        <p:sp>
          <p:nvSpPr>
            <p:cNvPr id="23" name="Rectangles 22"/>
            <p:cNvSpPr/>
            <p:nvPr/>
          </p:nvSpPr>
          <p:spPr>
            <a:xfrm>
              <a:off x="4274" y="2580"/>
              <a:ext cx="4865" cy="53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271" y="7923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x-none">
                  <a:solidFill>
                    <a:schemeClr val="accent2"/>
                  </a:solidFill>
                  <a:sym typeface="+mn-ea"/>
                </a:rPr>
                <a:t>寄存器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863975" y="1619885"/>
            <a:ext cx="4056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类型的对象</a:t>
            </a:r>
            <a:r>
              <a:rPr lang="zh-CN">
                <a:sym typeface="+mn-ea"/>
              </a:rPr>
              <a:t>只能通过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指针访问</a:t>
            </a:r>
            <a:r>
              <a:rPr lang="zh-CN">
                <a:sym typeface="+mn-ea"/>
              </a:rPr>
              <a:t>！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2" name="Text Box 1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850640" y="3447415"/>
            <a:ext cx="472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x-none" b="1">
                <a:solidFill>
                  <a:srgbClr val="C00000"/>
                </a:solidFill>
              </a:rPr>
              <a:t>把</a:t>
            </a:r>
            <a:r>
              <a:rPr lang="en-US" altLang="zh-CN" b="1">
                <a:solidFill>
                  <a:srgbClr val="C00000"/>
                </a:solidFill>
              </a:rPr>
              <a:t> </a:t>
            </a:r>
            <a:r>
              <a:rPr lang="x-none" altLang="en-US" b="1">
                <a:solidFill>
                  <a:srgbClr val="C00000"/>
                </a:solidFill>
              </a:rPr>
              <a:t>int * </a:t>
            </a:r>
            <a:r>
              <a:rPr lang="zh-CN" altLang="x-none" b="1">
                <a:solidFill>
                  <a:srgbClr val="C00000"/>
                </a:solidFill>
              </a:rPr>
              <a:t>转换为</a:t>
            </a:r>
            <a:r>
              <a:rPr lang="en-US" altLang="zh-CN" b="1">
                <a:solidFill>
                  <a:srgbClr val="C00000"/>
                </a:solidFill>
              </a:rPr>
              <a:t> short </a:t>
            </a:r>
            <a:r>
              <a:rPr lang="x-none" altLang="en-US" b="1">
                <a:solidFill>
                  <a:srgbClr val="C00000"/>
                </a:solidFill>
              </a:rPr>
              <a:t>*</a:t>
            </a:r>
            <a:r>
              <a:rPr lang="zh-CN" altLang="x-none" b="1">
                <a:solidFill>
                  <a:srgbClr val="C00000"/>
                </a:solidFill>
              </a:rPr>
              <a:t>，然后访问，是非法的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41395" y="1772920"/>
            <a:ext cx="43548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en-US">
                <a:sym typeface="+mn-ea"/>
              </a:rPr>
              <a:t>int i = 0x10002;</a:t>
            </a:r>
          </a:p>
          <a:p>
            <a:r>
              <a:rPr lang="x-none" altLang="en-US">
                <a:sym typeface="+mn-ea"/>
              </a:rPr>
              <a:t>*(</a:t>
            </a:r>
            <a:r>
              <a:rPr lang="en-US" altLang="zh-CN">
                <a:sym typeface="+mn-ea"/>
              </a:rPr>
              <a:t>short</a:t>
            </a:r>
            <a:r>
              <a:rPr lang="x-none" altLang="en-US">
                <a:sym typeface="+mn-ea"/>
              </a:rPr>
              <a:t> *)&amp;i = 3;       // </a:t>
            </a:r>
            <a:r>
              <a:rPr lang="zh-CN" altLang="x-none">
                <a:sym typeface="+mn-ea"/>
              </a:rPr>
              <a:t>企图修改低</a:t>
            </a:r>
            <a:r>
              <a:rPr lang="en-US" altLang="zh-CN">
                <a:sym typeface="+mn-ea"/>
              </a:rPr>
              <a:t> 16 </a:t>
            </a:r>
            <a:r>
              <a:rPr lang="zh-CN" altLang="en-US">
                <a:sym typeface="+mn-ea"/>
              </a:rPr>
              <a:t>位？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94255" y="5403850"/>
            <a:ext cx="74853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x-none" altLang="en-US">
                <a:sym typeface="+mn-ea"/>
              </a:rPr>
              <a:t>gcc: </a:t>
            </a:r>
            <a:r>
              <a:rPr lang="x-none" altLang="en-US">
                <a:solidFill>
                  <a:schemeClr val="tx2"/>
                </a:solidFill>
                <a:latin typeface="BlexMono Nerd Font Medium" panose="020B0609050203000203" charset="0"/>
                <a:cs typeface="BlexMono Nerd Font Medium" panose="020B0609050203000203" charset="0"/>
                <a:sym typeface="+mn-ea"/>
              </a:rPr>
              <a:t>-fno-strict-aliasing</a:t>
            </a:r>
            <a:r>
              <a:rPr lang="en-US" altLang="x-none">
                <a:sym typeface="+mn-ea"/>
              </a:rPr>
              <a:t> </a:t>
            </a:r>
            <a:r>
              <a:rPr lang="zh-CN" altLang="en-US">
                <a:sym typeface="+mn-ea"/>
              </a:rPr>
              <a:t>可以阻止编译器利用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严格别名</a:t>
            </a:r>
            <a:r>
              <a:rPr lang="zh-CN" altLang="x-none" b="1">
                <a:sym typeface="+mn-ea"/>
              </a:rPr>
              <a:t>规则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优化</a:t>
            </a:r>
            <a:endParaRPr lang="x-none" altLang="en-US">
              <a:sym typeface="+mn-ea"/>
            </a:endParaRPr>
          </a:p>
          <a:p>
            <a:pPr algn="l"/>
            <a:r>
              <a:rPr lang="x-none" altLang="en-US">
                <a:sym typeface="+mn-ea"/>
              </a:rPr>
              <a:t>msvc: </a:t>
            </a:r>
            <a:r>
              <a:rPr lang="zh-CN" altLang="x-none">
                <a:sym typeface="+mn-ea"/>
              </a:rPr>
              <a:t>不会利用</a:t>
            </a:r>
            <a:r>
              <a:rPr lang="x-none" altLang="zh-CN">
                <a:sym typeface="+mn-ea"/>
              </a:rPr>
              <a:t> </a:t>
            </a:r>
            <a:r>
              <a:rPr lang="zh-CN" b="1">
                <a:sym typeface="+mn-ea"/>
              </a:rPr>
              <a:t>严格别名</a:t>
            </a:r>
            <a:r>
              <a:rPr lang="zh-CN" altLang="x-none" b="1">
                <a:sym typeface="+mn-ea"/>
              </a:rPr>
              <a:t>规则</a:t>
            </a:r>
            <a:r>
              <a:rPr lang="x-none" altLang="zh-CN">
                <a:sym typeface="+mn-ea"/>
              </a:rPr>
              <a:t> </a:t>
            </a:r>
            <a:r>
              <a:rPr lang="zh-CN" altLang="x-none">
                <a:sym typeface="+mn-ea"/>
              </a:rPr>
              <a:t>优化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05250" y="1410970"/>
            <a:ext cx="400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>
                <a:sym typeface="+mn-ea"/>
              </a:rPr>
              <a:t>这被称为严格别名</a:t>
            </a:r>
            <a:r>
              <a:rPr lang="zh-CN" altLang="x-none">
                <a:sym typeface="+mn-ea"/>
              </a:rPr>
              <a:t>规则</a:t>
            </a:r>
            <a:r>
              <a:rPr lang="x-none" altLang="zh-CN">
                <a:sym typeface="+mn-ea"/>
              </a:rPr>
              <a:t> (strict aliasing)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36040" y="3179445"/>
            <a:ext cx="4154170" cy="1696720"/>
            <a:chOff x="7788" y="3740"/>
            <a:chExt cx="6542" cy="2672"/>
          </a:xfrm>
        </p:grpSpPr>
        <p:sp>
          <p:nvSpPr>
            <p:cNvPr id="4" name="Rectangles 3"/>
            <p:cNvSpPr/>
            <p:nvPr/>
          </p:nvSpPr>
          <p:spPr>
            <a:xfrm>
              <a:off x="7788" y="4685"/>
              <a:ext cx="6543" cy="78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a</a:t>
              </a: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6" name="Multiply 25"/>
          <p:cNvSpPr/>
          <p:nvPr/>
        </p:nvSpPr>
        <p:spPr>
          <a:xfrm>
            <a:off x="2721610" y="4439285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97675" y="3179445"/>
            <a:ext cx="4154805" cy="1696720"/>
            <a:chOff x="7788" y="3740"/>
            <a:chExt cx="6543" cy="2672"/>
          </a:xfrm>
        </p:grpSpPr>
        <p:sp>
          <p:nvSpPr>
            <p:cNvPr id="15" name="Rectangles 14"/>
            <p:cNvSpPr/>
            <p:nvPr/>
          </p:nvSpPr>
          <p:spPr>
            <a:xfrm>
              <a:off x="7788" y="4685"/>
              <a:ext cx="3206" cy="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x-none" altLang="en-US" sz="3600"/>
                <a:t>b</a:t>
              </a: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0606" y="3740"/>
              <a:ext cx="9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6"/>
                  </a:solidFill>
                  <a:sym typeface="+mn-ea"/>
                </a:rPr>
                <a:t>int *</a:t>
              </a: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814" y="5832"/>
              <a:ext cx="13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x-none" altLang="en-US">
                  <a:solidFill>
                    <a:schemeClr val="accent2"/>
                  </a:solidFill>
                  <a:sym typeface="+mn-ea"/>
                </a:rPr>
                <a:t>short *</a:t>
              </a:r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9209" y="4046"/>
              <a:ext cx="365" cy="3207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10877" y="1231"/>
              <a:ext cx="365" cy="6543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0" name="Multiply 19"/>
          <p:cNvSpPr/>
          <p:nvPr/>
        </p:nvSpPr>
        <p:spPr>
          <a:xfrm>
            <a:off x="9017000" y="3110230"/>
            <a:ext cx="506095" cy="506095"/>
          </a:xfrm>
          <a:prstGeom prst="mathMultiply">
            <a:avLst>
              <a:gd name="adj1" fmla="val 15624"/>
            </a:avLst>
          </a:prstGeom>
          <a:solidFill>
            <a:srgbClr val="FF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5957570" y="3843655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x-none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957</Words>
  <Application>Microsoft Office PowerPoint</Application>
  <PresentationFormat>宽屏</PresentationFormat>
  <Paragraphs>218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BlexMono Nerd Font Medium</vt:lpstr>
      <vt:lpstr>宋体</vt:lpstr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純子 紺野</cp:lastModifiedBy>
  <cp:revision>173</cp:revision>
  <dcterms:created xsi:type="dcterms:W3CDTF">2024-06-01T13:19:07Z</dcterms:created>
  <dcterms:modified xsi:type="dcterms:W3CDTF">2024-07-26T08:06:17Z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