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5" r:id="rId3"/>
    <p:sldId id="257" r:id="rId4"/>
    <p:sldId id="264" r:id="rId5"/>
    <p:sldId id="260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67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01" autoAdjust="0"/>
  </p:normalViewPr>
  <p:slideViewPr>
    <p:cSldViewPr snapToGrid="0" snapToObjects="1">
      <p:cViewPr>
        <p:scale>
          <a:sx n="120" d="100"/>
          <a:sy n="120" d="100"/>
        </p:scale>
        <p:origin x="-1088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652EE-6423-1F42-98AD-216E1C82D48D}" type="datetimeFigureOut">
              <a:rPr lang="en-US" smtClean="0"/>
              <a:t>31.1.2014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D8243-A2B9-2748-8600-A06F8A8D48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339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D8243-A2B9-2748-8600-A06F8A8D4882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494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31.1.2014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nology.amis.nl/2008/10/23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111354"/>
            <a:ext cx="8228013" cy="1927225"/>
          </a:xfrm>
        </p:spPr>
        <p:txBody>
          <a:bodyPr/>
          <a:lstStyle/>
          <a:p>
            <a:r>
              <a:rPr lang="sk-SK" dirty="0" smtClean="0"/>
              <a:t>Group 4 – Topic 5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623903"/>
            <a:ext cx="8228013" cy="1066800"/>
          </a:xfrm>
        </p:spPr>
        <p:txBody>
          <a:bodyPr/>
          <a:lstStyle/>
          <a:p>
            <a:r>
              <a:rPr lang="sk-SK" dirty="0"/>
              <a:t>Christoph </a:t>
            </a:r>
            <a:r>
              <a:rPr lang="sk-SK" dirty="0" smtClean="0"/>
              <a:t>Paur, Ondrej Balún, Dominik Kertys</a:t>
            </a:r>
            <a:endParaRPr lang="sk-SK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199" y="3240187"/>
            <a:ext cx="8228013" cy="10668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600" dirty="0" smtClean="0"/>
              <a:t>Service composition</a:t>
            </a: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41396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BPEL - Problems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663970"/>
          </a:xfrm>
        </p:spPr>
        <p:txBody>
          <a:bodyPr/>
          <a:lstStyle/>
          <a:p>
            <a:r>
              <a:rPr lang="de-AT" dirty="0"/>
              <a:t>Not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platform-agnostic</a:t>
            </a:r>
            <a:endParaRPr lang="de-AT" dirty="0"/>
          </a:p>
          <a:p>
            <a:pPr lvl="1"/>
            <a:r>
              <a:rPr lang="de-AT" dirty="0"/>
              <a:t>Every </a:t>
            </a:r>
            <a:r>
              <a:rPr lang="de-AT" dirty="0" err="1"/>
              <a:t>vendor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own</a:t>
            </a:r>
            <a:r>
              <a:rPr lang="de-AT" dirty="0"/>
              <a:t> </a:t>
            </a:r>
            <a:r>
              <a:rPr lang="de-AT" dirty="0" err="1"/>
              <a:t>set</a:t>
            </a:r>
            <a:r>
              <a:rPr lang="de-AT" dirty="0"/>
              <a:t> of </a:t>
            </a:r>
            <a:r>
              <a:rPr lang="de-AT" dirty="0" err="1"/>
              <a:t>extensions</a:t>
            </a:r>
            <a:endParaRPr lang="de-AT" dirty="0"/>
          </a:p>
          <a:p>
            <a:pPr lvl="2"/>
            <a:r>
              <a:rPr lang="de-AT" dirty="0"/>
              <a:t>E.g. &lt;</a:t>
            </a:r>
            <a:r>
              <a:rPr lang="de-AT" dirty="0" err="1"/>
              <a:t>bpelx:append</a:t>
            </a:r>
            <a:r>
              <a:rPr lang="de-AT" dirty="0"/>
              <a:t>&gt;, :</a:t>
            </a:r>
            <a:r>
              <a:rPr lang="de-AT" dirty="0" err="1"/>
              <a:t>remove</a:t>
            </a:r>
            <a:r>
              <a:rPr lang="de-AT" dirty="0"/>
              <a:t>&gt;, :</a:t>
            </a:r>
            <a:r>
              <a:rPr lang="de-AT" dirty="0" err="1"/>
              <a:t>copyList</a:t>
            </a:r>
            <a:r>
              <a:rPr lang="de-AT" dirty="0"/>
              <a:t>&gt;</a:t>
            </a:r>
          </a:p>
          <a:p>
            <a:pPr lvl="2"/>
            <a:r>
              <a:rPr lang="de-AT" dirty="0" err="1"/>
              <a:t>Address</a:t>
            </a:r>
            <a:r>
              <a:rPr lang="de-AT" dirty="0"/>
              <a:t> most </a:t>
            </a:r>
            <a:r>
              <a:rPr lang="de-AT" dirty="0" err="1"/>
              <a:t>common</a:t>
            </a:r>
            <a:r>
              <a:rPr lang="de-AT" dirty="0"/>
              <a:t> </a:t>
            </a:r>
            <a:r>
              <a:rPr lang="de-AT" dirty="0" err="1"/>
              <a:t>Shortcomings</a:t>
            </a:r>
            <a:endParaRPr lang="de-AT" dirty="0"/>
          </a:p>
          <a:p>
            <a:pPr lvl="1"/>
            <a:r>
              <a:rPr lang="de-AT" dirty="0"/>
              <a:t>Leads to </a:t>
            </a:r>
            <a:r>
              <a:rPr lang="de-AT" dirty="0" err="1"/>
              <a:t>vendor-specific</a:t>
            </a:r>
            <a:r>
              <a:rPr lang="de-AT" dirty="0"/>
              <a:t> „code</a:t>
            </a:r>
            <a:r>
              <a:rPr lang="ja-JP" altLang="de-AT" dirty="0">
                <a:latin typeface="Arial"/>
              </a:rPr>
              <a:t>“</a:t>
            </a:r>
            <a:endParaRPr lang="de-AT" dirty="0"/>
          </a:p>
          <a:p>
            <a:pPr lvl="1"/>
            <a:r>
              <a:rPr lang="de-AT" dirty="0"/>
              <a:t>BPEL-</a:t>
            </a:r>
            <a:r>
              <a:rPr lang="de-AT" dirty="0" err="1"/>
              <a:t>Specification</a:t>
            </a:r>
            <a:r>
              <a:rPr lang="de-AT" dirty="0"/>
              <a:t> not </a:t>
            </a:r>
            <a:r>
              <a:rPr lang="de-AT" dirty="0" err="1"/>
              <a:t>fully</a:t>
            </a:r>
            <a:r>
              <a:rPr lang="de-AT" dirty="0"/>
              <a:t> </a:t>
            </a:r>
            <a:r>
              <a:rPr lang="de-AT" dirty="0" err="1"/>
              <a:t>supported</a:t>
            </a:r>
            <a:endParaRPr lang="de-AT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146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BPEL - Problems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663970"/>
          </a:xfrm>
        </p:spPr>
        <p:txBody>
          <a:bodyPr/>
          <a:lstStyle/>
          <a:p>
            <a:r>
              <a:rPr lang="de-AT" dirty="0"/>
              <a:t>Kind of </a:t>
            </a:r>
            <a:r>
              <a:rPr lang="de-AT" dirty="0" err="1"/>
              <a:t>dead</a:t>
            </a:r>
            <a:r>
              <a:rPr lang="de-AT" dirty="0"/>
              <a:t>, </a:t>
            </a:r>
            <a:r>
              <a:rPr lang="de-AT" dirty="0" err="1"/>
              <a:t>though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argue</a:t>
            </a:r>
            <a:endParaRPr lang="de-AT" dirty="0"/>
          </a:p>
          <a:p>
            <a:pPr lvl="1"/>
            <a:r>
              <a:rPr lang="de-AT" dirty="0"/>
              <a:t>Oracle 11g </a:t>
            </a:r>
            <a:r>
              <a:rPr lang="de-AT" dirty="0" err="1"/>
              <a:t>released</a:t>
            </a:r>
            <a:r>
              <a:rPr lang="de-AT" dirty="0"/>
              <a:t> </a:t>
            </a:r>
            <a:r>
              <a:rPr lang="de-AT" dirty="0" err="1"/>
              <a:t>before</a:t>
            </a:r>
            <a:r>
              <a:rPr lang="de-AT" dirty="0"/>
              <a:t> 2009</a:t>
            </a:r>
          </a:p>
          <a:p>
            <a:pPr lvl="1"/>
            <a:r>
              <a:rPr lang="de-AT" dirty="0"/>
              <a:t>Apache ODE still </a:t>
            </a:r>
            <a:r>
              <a:rPr lang="de-AT" dirty="0" err="1"/>
              <a:t>alive</a:t>
            </a:r>
            <a:r>
              <a:rPr lang="de-AT" dirty="0"/>
              <a:t> (</a:t>
            </a:r>
            <a:r>
              <a:rPr lang="de-AT" dirty="0" err="1"/>
              <a:t>Oct</a:t>
            </a:r>
            <a:r>
              <a:rPr lang="de-AT" dirty="0"/>
              <a:t>. 2013)</a:t>
            </a:r>
          </a:p>
          <a:p>
            <a:pPr lvl="2"/>
            <a:r>
              <a:rPr lang="de-AT" dirty="0"/>
              <a:t>Just BPEL Engine, not an IDE (</a:t>
            </a:r>
            <a:r>
              <a:rPr lang="de-AT" dirty="0" err="1"/>
              <a:t>see</a:t>
            </a:r>
            <a:r>
              <a:rPr lang="de-AT" dirty="0"/>
              <a:t> </a:t>
            </a:r>
            <a:r>
              <a:rPr lang="de-AT" dirty="0" err="1"/>
              <a:t>Eclipse</a:t>
            </a:r>
            <a:r>
              <a:rPr lang="de-AT" dirty="0"/>
              <a:t> BPEL)</a:t>
            </a:r>
          </a:p>
          <a:p>
            <a:pPr lvl="2"/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Bugfixes</a:t>
            </a:r>
            <a:r>
              <a:rPr lang="de-AT" dirty="0"/>
              <a:t> and Performance </a:t>
            </a:r>
            <a:r>
              <a:rPr lang="de-AT" dirty="0" err="1"/>
              <a:t>improvements</a:t>
            </a:r>
            <a:r>
              <a:rPr lang="de-AT" dirty="0"/>
              <a:t>?</a:t>
            </a:r>
          </a:p>
          <a:p>
            <a:pPr lvl="1"/>
            <a:r>
              <a:rPr lang="de-AT" dirty="0"/>
              <a:t>Last Open Source Updates: </a:t>
            </a:r>
          </a:p>
          <a:p>
            <a:pPr lvl="1">
              <a:buFontTx/>
              <a:buNone/>
            </a:pPr>
            <a:r>
              <a:rPr lang="de-AT" dirty="0"/>
              <a:t>	</a:t>
            </a:r>
            <a:r>
              <a:rPr lang="de-AT" dirty="0" err="1"/>
              <a:t>Netbeans</a:t>
            </a:r>
            <a:r>
              <a:rPr lang="de-AT" dirty="0"/>
              <a:t> SOA 2008, (</a:t>
            </a:r>
            <a:r>
              <a:rPr lang="de-AT" dirty="0" err="1"/>
              <a:t>jOpera</a:t>
            </a:r>
            <a:r>
              <a:rPr lang="de-AT" dirty="0"/>
              <a:t> 2011), </a:t>
            </a:r>
          </a:p>
          <a:p>
            <a:pPr lvl="1">
              <a:buFontTx/>
              <a:buNone/>
            </a:pPr>
            <a:r>
              <a:rPr lang="de-AT" dirty="0"/>
              <a:t>	</a:t>
            </a:r>
            <a:r>
              <a:rPr lang="de-AT" dirty="0" err="1"/>
              <a:t>Eclipse</a:t>
            </a:r>
            <a:r>
              <a:rPr lang="de-AT" dirty="0"/>
              <a:t> BPEL Designer 2011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953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BPEL </a:t>
            </a:r>
            <a:r>
              <a:rPr lang="de-AT" smtClean="0"/>
              <a:t>- </a:t>
            </a:r>
            <a:r>
              <a:rPr lang="de-AT" dirty="0"/>
              <a:t>Problems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Poor Support for </a:t>
            </a:r>
            <a:r>
              <a:rPr lang="de-AT" dirty="0" err="1"/>
              <a:t>Parallelism</a:t>
            </a:r>
            <a:endParaRPr lang="de-AT" dirty="0"/>
          </a:p>
          <a:p>
            <a:pPr lvl="1"/>
            <a:r>
              <a:rPr lang="de-AT" dirty="0"/>
              <a:t>No </a:t>
            </a:r>
            <a:r>
              <a:rPr lang="de-AT" dirty="0" err="1"/>
              <a:t>Synchronization</a:t>
            </a:r>
            <a:r>
              <a:rPr lang="de-AT" dirty="0"/>
              <a:t> </a:t>
            </a:r>
            <a:r>
              <a:rPr lang="de-AT" dirty="0" err="1"/>
              <a:t>Constructs</a:t>
            </a:r>
            <a:r>
              <a:rPr lang="de-AT" dirty="0"/>
              <a:t> (Locks, </a:t>
            </a:r>
            <a:r>
              <a:rPr lang="de-AT" dirty="0" err="1"/>
              <a:t>etc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&lt;For&gt;-Loop: parallel=</a:t>
            </a:r>
            <a:r>
              <a:rPr lang="de-AT" dirty="0" err="1"/>
              <a:t>true</a:t>
            </a:r>
            <a:r>
              <a:rPr lang="de-AT" dirty="0"/>
              <a:t> not </a:t>
            </a:r>
            <a:r>
              <a:rPr lang="de-AT" dirty="0" err="1"/>
              <a:t>supported</a:t>
            </a:r>
            <a:r>
              <a:rPr lang="de-AT" dirty="0"/>
              <a:t> by </a:t>
            </a:r>
            <a:r>
              <a:rPr lang="de-AT" dirty="0" err="1"/>
              <a:t>Netbeans</a:t>
            </a:r>
            <a:r>
              <a:rPr lang="de-AT" dirty="0"/>
              <a:t>/SUN BPEL Engine</a:t>
            </a:r>
          </a:p>
          <a:p>
            <a:pPr lvl="1"/>
            <a:r>
              <a:rPr lang="de-AT" dirty="0"/>
              <a:t>Even Oracle </a:t>
            </a:r>
            <a:r>
              <a:rPr lang="de-AT" dirty="0" err="1"/>
              <a:t>seems</a:t>
            </a:r>
            <a:r>
              <a:rPr lang="de-AT" dirty="0"/>
              <a:t> to </a:t>
            </a:r>
            <a:r>
              <a:rPr lang="de-AT" dirty="0" err="1"/>
              <a:t>have</a:t>
            </a:r>
            <a:r>
              <a:rPr lang="de-AT" dirty="0"/>
              <a:t> (</a:t>
            </a:r>
            <a:r>
              <a:rPr lang="de-AT" dirty="0" err="1"/>
              <a:t>had</a:t>
            </a:r>
            <a:r>
              <a:rPr lang="de-AT" dirty="0"/>
              <a:t>?) </a:t>
            </a:r>
            <a:r>
              <a:rPr lang="de-AT" dirty="0" err="1"/>
              <a:t>problems</a:t>
            </a:r>
            <a:endParaRPr lang="de-AT" dirty="0"/>
          </a:p>
          <a:p>
            <a:pPr lvl="2"/>
            <a:r>
              <a:rPr lang="de-AT" dirty="0"/>
              <a:t>No </a:t>
            </a:r>
            <a:r>
              <a:rPr lang="de-AT" dirty="0" err="1"/>
              <a:t>true</a:t>
            </a:r>
            <a:r>
              <a:rPr lang="de-AT" dirty="0"/>
              <a:t> </a:t>
            </a:r>
            <a:r>
              <a:rPr lang="de-AT" dirty="0" err="1"/>
              <a:t>parallelism</a:t>
            </a:r>
            <a:r>
              <a:rPr lang="de-AT" dirty="0"/>
              <a:t>, just </a:t>
            </a:r>
            <a:r>
              <a:rPr lang="de-AT" dirty="0" err="1"/>
              <a:t>preemptive</a:t>
            </a:r>
            <a:r>
              <a:rPr lang="de-AT" dirty="0"/>
              <a:t> </a:t>
            </a:r>
            <a:r>
              <a:rPr lang="de-AT" dirty="0" err="1"/>
              <a:t>multitasking</a:t>
            </a:r>
            <a:endParaRPr lang="de-AT" dirty="0"/>
          </a:p>
          <a:p>
            <a:pPr lvl="2"/>
            <a:r>
              <a:rPr lang="de-AT" dirty="0"/>
              <a:t>Web Service </a:t>
            </a:r>
            <a:r>
              <a:rPr lang="de-AT" dirty="0" err="1"/>
              <a:t>calls</a:t>
            </a:r>
            <a:r>
              <a:rPr lang="de-AT" dirty="0"/>
              <a:t> still block the </a:t>
            </a:r>
            <a:r>
              <a:rPr lang="de-AT" dirty="0" err="1"/>
              <a:t>Process</a:t>
            </a:r>
            <a:endParaRPr lang="de-AT" dirty="0"/>
          </a:p>
          <a:p>
            <a:pPr lvl="2"/>
            <a:r>
              <a:rPr lang="de-AT" dirty="0"/>
              <a:t>Even </a:t>
            </a:r>
            <a:r>
              <a:rPr lang="de-AT" dirty="0" err="1"/>
              <a:t>Wait</a:t>
            </a:r>
            <a:r>
              <a:rPr lang="de-AT" dirty="0"/>
              <a:t> </a:t>
            </a:r>
            <a:r>
              <a:rPr lang="de-AT" dirty="0" err="1"/>
              <a:t>blocks</a:t>
            </a:r>
            <a:endParaRPr lang="de-AT" dirty="0"/>
          </a:p>
          <a:p>
            <a:pPr lvl="2"/>
            <a:r>
              <a:rPr lang="de-AT" dirty="0">
                <a:hlinkClick r:id="rId2"/>
              </a:rPr>
              <a:t>http://technology.amis.nl/2008/10/23/</a:t>
            </a:r>
            <a:endParaRPr lang="de-AT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044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Our composition</a:t>
            </a:r>
            <a:endParaRPr lang="sk-SK" dirty="0"/>
          </a:p>
        </p:txBody>
      </p:sp>
      <p:pic>
        <p:nvPicPr>
          <p:cNvPr id="4" name="Content Placeholder 3" descr="composi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0" b="13770"/>
          <a:stretch>
            <a:fillRect/>
          </a:stretch>
        </p:blipFill>
        <p:spPr>
          <a:xfrm>
            <a:off x="317651" y="2456389"/>
            <a:ext cx="8523206" cy="4256810"/>
          </a:xfrm>
        </p:spPr>
      </p:pic>
    </p:spTree>
    <p:extLst>
      <p:ext uri="{BB962C8B-B14F-4D97-AF65-F5344CB8AC3E}">
        <p14:creationId xmlns:p14="http://schemas.microsoft.com/office/powerpoint/2010/main" val="209666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Demo tool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045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3533676"/>
            <a:ext cx="7662864" cy="25127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6000" b="1" dirty="0" smtClean="0">
                <a:solidFill>
                  <a:srgbClr val="FF0000"/>
                </a:solidFill>
              </a:rPr>
              <a:t>?</a:t>
            </a:r>
            <a:endParaRPr lang="sk-SK" sz="60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Q&amp;A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6428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633942"/>
          </a:xfrm>
        </p:spPr>
        <p:txBody>
          <a:bodyPr/>
          <a:lstStyle/>
          <a:p>
            <a:r>
              <a:rPr lang="en-US" dirty="0" err="1"/>
              <a:t>QoS</a:t>
            </a:r>
            <a:r>
              <a:rPr lang="en-US" dirty="0"/>
              <a:t> based service selection in WS </a:t>
            </a:r>
            <a:r>
              <a:rPr lang="en-US" dirty="0" smtClean="0"/>
              <a:t>Composition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603500"/>
            <a:ext cx="7662864" cy="3433763"/>
          </a:xfrm>
        </p:spPr>
        <p:txBody>
          <a:bodyPr/>
          <a:lstStyle/>
          <a:p>
            <a:r>
              <a:rPr lang="en-US" dirty="0"/>
              <a:t>Optimization-based – local/global</a:t>
            </a:r>
          </a:p>
          <a:p>
            <a:r>
              <a:rPr lang="en-US" dirty="0"/>
              <a:t>Negotiation-based – automated process by negotiator agent</a:t>
            </a:r>
          </a:p>
          <a:p>
            <a:r>
              <a:rPr lang="en-US" dirty="0"/>
              <a:t>Hybrid approaches</a:t>
            </a:r>
          </a:p>
          <a:p>
            <a:pPr lvl="1"/>
            <a:r>
              <a:rPr lang="en-US" dirty="0"/>
              <a:t>Matchmaking</a:t>
            </a:r>
          </a:p>
          <a:p>
            <a:pPr lvl="1"/>
            <a:r>
              <a:rPr lang="en-US" dirty="0"/>
              <a:t>Provider selection</a:t>
            </a:r>
          </a:p>
          <a:p>
            <a:pPr lvl="1"/>
            <a:r>
              <a:rPr lang="en-US" dirty="0"/>
              <a:t>Agreement </a:t>
            </a:r>
            <a:r>
              <a:rPr lang="en-US" dirty="0" smtClean="0"/>
              <a:t>configuration</a:t>
            </a:r>
            <a:endParaRPr lang="sk-SK" dirty="0"/>
          </a:p>
        </p:txBody>
      </p:sp>
      <p:pic>
        <p:nvPicPr>
          <p:cNvPr id="4" name="Picture 2" descr="https://www.businessfinancestore.com/wp-content/uploads/2011/11/negoti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418" y="3753352"/>
            <a:ext cx="2428146" cy="291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5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alysisScreenSho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043"/>
            <a:ext cx="9143999" cy="4262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86"/>
            <a:ext cx="8229600" cy="1143000"/>
          </a:xfrm>
        </p:spPr>
        <p:txBody>
          <a:bodyPr/>
          <a:lstStyle/>
          <a:p>
            <a:r>
              <a:rPr lang="en-US" dirty="0" smtClean="0"/>
              <a:t>Main goal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984644"/>
            <a:ext cx="7662864" cy="5052619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b</a:t>
            </a:r>
            <a:r>
              <a:rPr lang="en-US" sz="2600" dirty="0" smtClean="0">
                <a:solidFill>
                  <a:schemeClr val="bg1"/>
                </a:solidFill>
              </a:rPr>
              <a:t>uild </a:t>
            </a:r>
            <a:r>
              <a:rPr lang="en-US" sz="2600" dirty="0">
                <a:solidFill>
                  <a:schemeClr val="bg1"/>
                </a:solidFill>
              </a:rPr>
              <a:t>a service composition that integrates different </a:t>
            </a:r>
            <a:r>
              <a:rPr lang="en-US" sz="2600" dirty="0" smtClean="0">
                <a:solidFill>
                  <a:schemeClr val="bg1"/>
                </a:solidFill>
              </a:rPr>
              <a:t>existing or yet-to-built </a:t>
            </a:r>
            <a:r>
              <a:rPr lang="en-US" sz="2600" dirty="0">
                <a:solidFill>
                  <a:schemeClr val="bg1"/>
                </a:solidFill>
              </a:rPr>
              <a:t>Web </a:t>
            </a:r>
            <a:r>
              <a:rPr lang="en-US" sz="2600" dirty="0" smtClean="0">
                <a:solidFill>
                  <a:schemeClr val="bg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26699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Composition </a:t>
            </a:r>
            <a:r>
              <a:rPr lang="sk-SK" dirty="0" smtClean="0"/>
              <a:t>IDE Tools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604246"/>
            <a:ext cx="7662864" cy="3829818"/>
          </a:xfrm>
        </p:spPr>
        <p:txBody>
          <a:bodyPr/>
          <a:lstStyle/>
          <a:p>
            <a:r>
              <a:rPr lang="sk-SK" dirty="0"/>
              <a:t>NetBeans 6.5.1 with SOA(service-oriented architecture)</a:t>
            </a:r>
          </a:p>
          <a:p>
            <a:pPr lvl="1"/>
            <a:r>
              <a:rPr lang="sk-SK" dirty="0"/>
              <a:t>GlassFish ESB </a:t>
            </a:r>
            <a:r>
              <a:rPr lang="sk-SK" dirty="0" smtClean="0"/>
              <a:t>v2.1 – free standard application server</a:t>
            </a:r>
          </a:p>
          <a:p>
            <a:pPr lvl="1"/>
            <a:r>
              <a:rPr lang="sk-SK" dirty="0" smtClean="0"/>
              <a:t>easy drag&amp;drop editor</a:t>
            </a:r>
          </a:p>
          <a:p>
            <a:pPr lvl="1"/>
            <a:r>
              <a:rPr lang="sk-SK" dirty="0" smtClean="0"/>
              <a:t>composite app – includes multiple </a:t>
            </a:r>
            <a:r>
              <a:rPr lang="sk-SK" dirty="0"/>
              <a:t>BPEL Modules and other types of Java Business Integration (JBI) </a:t>
            </a:r>
            <a:r>
              <a:rPr lang="sk-SK" dirty="0" smtClean="0"/>
              <a:t>modules</a:t>
            </a:r>
          </a:p>
          <a:p>
            <a:pPr lvl="1"/>
            <a:r>
              <a:rPr lang="sk-SK" dirty="0" smtClean="0"/>
              <a:t>easy test integration</a:t>
            </a:r>
          </a:p>
          <a:p>
            <a:pPr lvl="1"/>
            <a:r>
              <a:rPr lang="sk-SK" dirty="0" smtClean="0"/>
              <a:t>easy to implement own Java services</a:t>
            </a:r>
          </a:p>
          <a:p>
            <a:pPr lvl="1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704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Our services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691883"/>
          </a:xfrm>
        </p:spPr>
        <p:txBody>
          <a:bodyPr>
            <a:normAutofit/>
          </a:bodyPr>
          <a:lstStyle/>
          <a:p>
            <a:r>
              <a:rPr lang="sk-SK" dirty="0" smtClean="0"/>
              <a:t>Twitter service</a:t>
            </a:r>
          </a:p>
          <a:p>
            <a:pPr lvl="1"/>
            <a:r>
              <a:rPr lang="sk-SK" dirty="0" smtClean="0"/>
              <a:t>Custom Web Service (handles OAuth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troubles with SSL certificate</a:t>
            </a:r>
            <a:endParaRPr lang="sk-SK" dirty="0" smtClean="0"/>
          </a:p>
          <a:p>
            <a:r>
              <a:rPr lang="sk-SK" dirty="0" smtClean="0"/>
              <a:t>CouchDB service</a:t>
            </a:r>
          </a:p>
          <a:p>
            <a:pPr lvl="1"/>
            <a:r>
              <a:rPr lang="sk-SK" dirty="0" smtClean="0"/>
              <a:t>Custom Web Service (handles Search function generation)</a:t>
            </a:r>
          </a:p>
          <a:p>
            <a:r>
              <a:rPr lang="sk-SK" dirty="0" smtClean="0"/>
              <a:t>HumanActivity </a:t>
            </a:r>
            <a:r>
              <a:rPr lang="sk-SK" dirty="0" smtClean="0"/>
              <a:t>service</a:t>
            </a:r>
          </a:p>
          <a:p>
            <a:pPr lvl="1"/>
            <a:r>
              <a:rPr lang="sk-SK" dirty="0" smtClean="0"/>
              <a:t>Receives low confidence reports from BPEL Web Service</a:t>
            </a:r>
          </a:p>
          <a:p>
            <a:pPr lvl="1"/>
            <a:r>
              <a:rPr lang="sk-SK" dirty="0" smtClean="0"/>
              <a:t>Returns confirmed or altered report depend. on Human choice</a:t>
            </a:r>
            <a:endParaRPr lang="sk-SK" dirty="0"/>
          </a:p>
          <a:p>
            <a:pPr marL="0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98268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GUI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35524"/>
            <a:ext cx="7662864" cy="3935804"/>
          </a:xfrm>
        </p:spPr>
        <p:txBody>
          <a:bodyPr/>
          <a:lstStyle/>
          <a:p>
            <a:r>
              <a:rPr lang="sk-SK" dirty="0" smtClean="0"/>
              <a:t>JAXB Binding – Java Architecture for XML binding</a:t>
            </a:r>
          </a:p>
          <a:p>
            <a:r>
              <a:rPr lang="sk-SK" dirty="0" smtClean="0"/>
              <a:t>JSP</a:t>
            </a:r>
          </a:p>
          <a:p>
            <a:r>
              <a:rPr lang="sk-SK" dirty="0" smtClean="0"/>
              <a:t>deploying of WSs to Glassfish </a:t>
            </a:r>
          </a:p>
          <a:p>
            <a:r>
              <a:rPr lang="sk-SK" dirty="0" smtClean="0"/>
              <a:t>Analyse servlet – executes the composition</a:t>
            </a:r>
          </a:p>
          <a:p>
            <a:r>
              <a:rPr lang="sk-SK" dirty="0" smtClean="0"/>
              <a:t>ViewPdf servlet – enables PDF </a:t>
            </a:r>
            <a:r>
              <a:rPr lang="sk-SK" dirty="0" smtClean="0"/>
              <a:t>functionality</a:t>
            </a:r>
          </a:p>
          <a:p>
            <a:r>
              <a:rPr lang="sk-SK" dirty="0" smtClean="0"/>
              <a:t>Confirm by Human – accept,reject,upload PDF 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093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BPEL </a:t>
            </a:r>
            <a:r>
              <a:rPr lang="de-AT" dirty="0" smtClean="0"/>
              <a:t>- </a:t>
            </a:r>
            <a:r>
              <a:rPr lang="de-AT" dirty="0"/>
              <a:t>Advantages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454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AT" dirty="0" err="1"/>
              <a:t>Really</a:t>
            </a:r>
            <a:r>
              <a:rPr lang="de-AT" dirty="0"/>
              <a:t> simple </a:t>
            </a:r>
            <a:r>
              <a:rPr lang="de-AT" dirty="0" err="1"/>
              <a:t>cases</a:t>
            </a:r>
            <a:r>
              <a:rPr lang="de-AT" dirty="0"/>
              <a:t> </a:t>
            </a:r>
            <a:r>
              <a:rPr lang="de-AT" dirty="0" err="1"/>
              <a:t>work</a:t>
            </a:r>
            <a:endParaRPr lang="de-AT" dirty="0"/>
          </a:p>
          <a:p>
            <a:pPr>
              <a:lnSpc>
                <a:spcPct val="90000"/>
              </a:lnSpc>
            </a:pPr>
            <a:r>
              <a:rPr lang="de-AT" dirty="0" err="1"/>
              <a:t>Automatic</a:t>
            </a:r>
            <a:r>
              <a:rPr lang="de-AT" dirty="0"/>
              <a:t> Generation of </a:t>
            </a:r>
            <a:r>
              <a:rPr lang="de-AT" dirty="0" err="1"/>
              <a:t>Process</a:t>
            </a:r>
            <a:r>
              <a:rPr lang="de-AT" dirty="0"/>
              <a:t> Flow</a:t>
            </a:r>
          </a:p>
          <a:p>
            <a:pPr lvl="1">
              <a:lnSpc>
                <a:spcPct val="90000"/>
              </a:lnSpc>
            </a:pPr>
            <a:r>
              <a:rPr lang="de-AT" dirty="0" err="1"/>
              <a:t>Impress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CEO</a:t>
            </a:r>
          </a:p>
          <a:p>
            <a:pPr>
              <a:lnSpc>
                <a:spcPct val="90000"/>
              </a:lnSpc>
            </a:pPr>
            <a:r>
              <a:rPr lang="de-AT" dirty="0"/>
              <a:t>Lots of </a:t>
            </a:r>
            <a:r>
              <a:rPr lang="de-AT" dirty="0" err="1"/>
              <a:t>presentations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corporate</a:t>
            </a:r>
            <a:r>
              <a:rPr lang="de-AT" dirty="0"/>
              <a:t> </a:t>
            </a:r>
            <a:r>
              <a:rPr lang="de-AT" dirty="0" err="1"/>
              <a:t>fuzz</a:t>
            </a:r>
            <a:endParaRPr lang="de-AT" dirty="0"/>
          </a:p>
          <a:p>
            <a:pPr lvl="1">
              <a:lnSpc>
                <a:spcPct val="90000"/>
              </a:lnSpc>
            </a:pPr>
            <a:r>
              <a:rPr lang="de-AT" dirty="0"/>
              <a:t>May </a:t>
            </a:r>
            <a:r>
              <a:rPr lang="de-AT" dirty="0" err="1"/>
              <a:t>help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decision</a:t>
            </a:r>
            <a:r>
              <a:rPr lang="de-AT" dirty="0"/>
              <a:t> </a:t>
            </a:r>
            <a:r>
              <a:rPr lang="de-AT" dirty="0" err="1"/>
              <a:t>makers</a:t>
            </a:r>
            <a:endParaRPr lang="de-AT" dirty="0"/>
          </a:p>
          <a:p>
            <a:pPr>
              <a:lnSpc>
                <a:spcPct val="90000"/>
              </a:lnSpc>
            </a:pPr>
            <a:r>
              <a:rPr lang="de-AT" dirty="0"/>
              <a:t>Language Focus </a:t>
            </a:r>
            <a:r>
              <a:rPr lang="de-AT" i="1" dirty="0" err="1"/>
              <a:t>Process</a:t>
            </a:r>
            <a:r>
              <a:rPr lang="de-AT" i="1" dirty="0"/>
              <a:t> Orchestration</a:t>
            </a:r>
          </a:p>
          <a:p>
            <a:pPr lvl="1">
              <a:lnSpc>
                <a:spcPct val="90000"/>
              </a:lnSpc>
            </a:pPr>
            <a:r>
              <a:rPr lang="de-AT" dirty="0" err="1"/>
              <a:t>Compensation</a:t>
            </a:r>
            <a:r>
              <a:rPr lang="de-AT" dirty="0"/>
              <a:t>-Handlers</a:t>
            </a:r>
          </a:p>
          <a:p>
            <a:pPr lvl="2">
              <a:lnSpc>
                <a:spcPct val="90000"/>
              </a:lnSpc>
            </a:pPr>
            <a:r>
              <a:rPr lang="de-AT" dirty="0"/>
              <a:t>Run on </a:t>
            </a:r>
            <a:r>
              <a:rPr lang="de-AT" i="1" dirty="0" err="1"/>
              <a:t>finished</a:t>
            </a:r>
            <a:r>
              <a:rPr lang="de-AT" dirty="0"/>
              <a:t> </a:t>
            </a:r>
            <a:r>
              <a:rPr lang="de-AT" dirty="0" err="1"/>
              <a:t>scopes</a:t>
            </a:r>
            <a:r>
              <a:rPr lang="de-AT" dirty="0"/>
              <a:t> if a fault </a:t>
            </a:r>
            <a:r>
              <a:rPr lang="de-AT" dirty="0" err="1"/>
              <a:t>happens</a:t>
            </a:r>
            <a:r>
              <a:rPr lang="de-AT" dirty="0"/>
              <a:t> </a:t>
            </a:r>
            <a:r>
              <a:rPr lang="de-AT" i="1" dirty="0"/>
              <a:t>later</a:t>
            </a:r>
          </a:p>
          <a:p>
            <a:pPr lvl="2">
              <a:lnSpc>
                <a:spcPct val="90000"/>
              </a:lnSpc>
            </a:pPr>
            <a:r>
              <a:rPr lang="de-AT" dirty="0" err="1"/>
              <a:t>Necessary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no </a:t>
            </a:r>
            <a:r>
              <a:rPr lang="de-AT" dirty="0" err="1"/>
              <a:t>locks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held</a:t>
            </a:r>
            <a:r>
              <a:rPr lang="de-AT" dirty="0"/>
              <a:t> for </a:t>
            </a:r>
            <a:r>
              <a:rPr lang="de-AT" dirty="0" err="1"/>
              <a:t>rollback</a:t>
            </a:r>
            <a:endParaRPr lang="de-AT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8174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BPEL </a:t>
            </a:r>
            <a:r>
              <a:rPr lang="de-AT" dirty="0" smtClean="0"/>
              <a:t>- </a:t>
            </a:r>
            <a:r>
              <a:rPr lang="de-AT" dirty="0" err="1"/>
              <a:t>Disadvantages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7756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AT" dirty="0"/>
              <a:t>Even simple </a:t>
            </a:r>
            <a:r>
              <a:rPr lang="de-AT" dirty="0" err="1"/>
              <a:t>tasks</a:t>
            </a:r>
            <a:r>
              <a:rPr lang="de-AT" dirty="0"/>
              <a:t> </a:t>
            </a:r>
            <a:r>
              <a:rPr lang="de-AT" dirty="0" err="1"/>
              <a:t>take</a:t>
            </a:r>
            <a:r>
              <a:rPr lang="de-AT" dirty="0"/>
              <a:t> </a:t>
            </a:r>
            <a:r>
              <a:rPr lang="de-AT" dirty="0" err="1"/>
              <a:t>forever</a:t>
            </a:r>
            <a:endParaRPr lang="de-AT" dirty="0"/>
          </a:p>
          <a:p>
            <a:pPr>
              <a:lnSpc>
                <a:spcPct val="90000"/>
              </a:lnSpc>
            </a:pPr>
            <a:r>
              <a:rPr lang="de-AT" dirty="0"/>
              <a:t>More </a:t>
            </a:r>
            <a:r>
              <a:rPr lang="de-AT" dirty="0" err="1"/>
              <a:t>complex</a:t>
            </a:r>
            <a:r>
              <a:rPr lang="de-AT" dirty="0"/>
              <a:t> </a:t>
            </a:r>
            <a:r>
              <a:rPr lang="de-AT" dirty="0" err="1"/>
              <a:t>tasks</a:t>
            </a:r>
            <a:r>
              <a:rPr lang="de-AT" dirty="0"/>
              <a:t> </a:t>
            </a:r>
            <a:r>
              <a:rPr lang="de-AT" dirty="0" err="1"/>
              <a:t>quickly</a:t>
            </a:r>
            <a:r>
              <a:rPr lang="de-AT" dirty="0"/>
              <a:t> turn </a:t>
            </a:r>
            <a:r>
              <a:rPr lang="de-AT" dirty="0" err="1"/>
              <a:t>unwieldy</a:t>
            </a:r>
            <a:endParaRPr lang="de-AT" dirty="0"/>
          </a:p>
          <a:p>
            <a:pPr lvl="1">
              <a:lnSpc>
                <a:spcPct val="90000"/>
              </a:lnSpc>
            </a:pPr>
            <a:r>
              <a:rPr lang="de-AT" dirty="0" err="1"/>
              <a:t>Complex</a:t>
            </a:r>
            <a:r>
              <a:rPr lang="de-AT" dirty="0"/>
              <a:t> in the BPEL sense</a:t>
            </a:r>
          </a:p>
          <a:p>
            <a:pPr lvl="2">
              <a:lnSpc>
                <a:spcPct val="90000"/>
              </a:lnSpc>
            </a:pPr>
            <a:r>
              <a:rPr lang="de-AT" dirty="0"/>
              <a:t>E.g. </a:t>
            </a:r>
            <a:r>
              <a:rPr lang="de-AT" dirty="0" err="1"/>
              <a:t>Merge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Lists </a:t>
            </a:r>
            <a:r>
              <a:rPr lang="de-AT" dirty="0" err="1"/>
              <a:t>or</a:t>
            </a:r>
            <a:r>
              <a:rPr lang="de-AT" dirty="0"/>
              <a:t> Arrays</a:t>
            </a:r>
          </a:p>
          <a:p>
            <a:pPr lvl="2">
              <a:lnSpc>
                <a:spcPct val="90000"/>
              </a:lnSpc>
            </a:pPr>
            <a:r>
              <a:rPr lang="de-AT" dirty="0"/>
              <a:t>Check if a variable is </a:t>
            </a:r>
            <a:r>
              <a:rPr lang="de-AT" dirty="0" err="1"/>
              <a:t>unassigned</a:t>
            </a:r>
            <a:r>
              <a:rPr lang="de-AT" dirty="0"/>
              <a:t> (null)</a:t>
            </a:r>
          </a:p>
          <a:p>
            <a:pPr>
              <a:lnSpc>
                <a:spcPct val="90000"/>
              </a:lnSpc>
            </a:pPr>
            <a:r>
              <a:rPr lang="de-AT" dirty="0" err="1"/>
              <a:t>Graphical</a:t>
            </a:r>
            <a:r>
              <a:rPr lang="de-AT" dirty="0"/>
              <a:t> </a:t>
            </a:r>
            <a:r>
              <a:rPr lang="de-AT" dirty="0" err="1"/>
              <a:t>designer</a:t>
            </a:r>
            <a:r>
              <a:rPr lang="de-AT" dirty="0"/>
              <a:t> </a:t>
            </a:r>
            <a:r>
              <a:rPr lang="de-AT" dirty="0" err="1"/>
              <a:t>cannot</a:t>
            </a:r>
            <a:r>
              <a:rPr lang="de-AT" dirty="0"/>
              <a:t> </a:t>
            </a:r>
            <a:r>
              <a:rPr lang="de-AT" dirty="0" err="1"/>
              <a:t>hide</a:t>
            </a:r>
            <a:r>
              <a:rPr lang="de-AT" dirty="0"/>
              <a:t> the </a:t>
            </a:r>
            <a:r>
              <a:rPr lang="de-AT" dirty="0" err="1"/>
              <a:t>complexities</a:t>
            </a:r>
            <a:r>
              <a:rPr lang="de-AT" dirty="0"/>
              <a:t> of BPEL</a:t>
            </a:r>
          </a:p>
          <a:p>
            <a:pPr lvl="1">
              <a:lnSpc>
                <a:spcPct val="90000"/>
              </a:lnSpc>
            </a:pPr>
            <a:r>
              <a:rPr lang="de-AT" dirty="0" err="1"/>
              <a:t>Complex</a:t>
            </a:r>
            <a:r>
              <a:rPr lang="de-AT" dirty="0"/>
              <a:t> IF </a:t>
            </a:r>
            <a:r>
              <a:rPr lang="de-AT" dirty="0" err="1"/>
              <a:t>conditions</a:t>
            </a:r>
            <a:endParaRPr lang="de-AT" dirty="0"/>
          </a:p>
          <a:p>
            <a:pPr lvl="1">
              <a:lnSpc>
                <a:spcPct val="90000"/>
              </a:lnSpc>
            </a:pPr>
            <a:r>
              <a:rPr lang="de-AT" dirty="0"/>
              <a:t>Data </a:t>
            </a:r>
            <a:r>
              <a:rPr lang="de-AT" dirty="0" err="1"/>
              <a:t>Conversions</a:t>
            </a:r>
            <a:r>
              <a:rPr lang="de-AT" dirty="0"/>
              <a:t> (XML </a:t>
            </a:r>
            <a:r>
              <a:rPr lang="de-AT" dirty="0" err="1"/>
              <a:t>Namespaces</a:t>
            </a:r>
            <a:r>
              <a:rPr lang="de-AT" dirty="0"/>
              <a:t>!)</a:t>
            </a:r>
          </a:p>
          <a:p>
            <a:pPr lvl="1">
              <a:lnSpc>
                <a:spcPct val="90000"/>
              </a:lnSpc>
            </a:pPr>
            <a:endParaRPr lang="de-AT" dirty="0"/>
          </a:p>
          <a:p>
            <a:pPr>
              <a:lnSpc>
                <a:spcPct val="90000"/>
              </a:lnSpc>
              <a:buFontTx/>
              <a:buNone/>
            </a:pPr>
            <a:endParaRPr lang="de-AT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858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BPEL </a:t>
            </a:r>
            <a:r>
              <a:rPr lang="de-AT" dirty="0" smtClean="0"/>
              <a:t>- </a:t>
            </a:r>
            <a:r>
              <a:rPr lang="de-AT" dirty="0" err="1"/>
              <a:t>Disadvantages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7332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de-AT" sz="2800" dirty="0"/>
              <a:t>Need to </a:t>
            </a:r>
            <a:r>
              <a:rPr lang="de-AT" sz="2800" dirty="0" err="1"/>
              <a:t>switch</a:t>
            </a:r>
            <a:r>
              <a:rPr lang="de-AT" sz="2800" dirty="0"/>
              <a:t> </a:t>
            </a:r>
            <a:r>
              <a:rPr lang="de-AT" sz="2800" dirty="0" err="1"/>
              <a:t>between</a:t>
            </a:r>
            <a:r>
              <a:rPr lang="de-AT" sz="2800" dirty="0"/>
              <a:t> </a:t>
            </a:r>
            <a:r>
              <a:rPr lang="de-AT" sz="2800" dirty="0" err="1"/>
              <a:t>Graphical</a:t>
            </a:r>
            <a:r>
              <a:rPr lang="de-AT" sz="2800" dirty="0"/>
              <a:t> Designer and Source Code</a:t>
            </a:r>
          </a:p>
          <a:p>
            <a:pPr lvl="1">
              <a:lnSpc>
                <a:spcPct val="90000"/>
              </a:lnSpc>
            </a:pPr>
            <a:r>
              <a:rPr lang="de-AT" sz="2400" dirty="0"/>
              <a:t>No Auto-</a:t>
            </a:r>
            <a:r>
              <a:rPr lang="de-AT" sz="2400" dirty="0" err="1"/>
              <a:t>Complete</a:t>
            </a:r>
            <a:r>
              <a:rPr lang="de-AT" sz="2400" dirty="0"/>
              <a:t> for Variables and Properties</a:t>
            </a:r>
          </a:p>
          <a:p>
            <a:pPr lvl="1">
              <a:lnSpc>
                <a:spcPct val="90000"/>
              </a:lnSpc>
            </a:pPr>
            <a:r>
              <a:rPr lang="de-AT" sz="2400" dirty="0" err="1"/>
              <a:t>Namespaces</a:t>
            </a:r>
            <a:r>
              <a:rPr lang="de-AT" sz="2400" dirty="0"/>
              <a:t> </a:t>
            </a:r>
            <a:r>
              <a:rPr lang="de-AT" sz="2400" dirty="0" err="1"/>
              <a:t>unintuitive</a:t>
            </a:r>
            <a:endParaRPr lang="de-AT" sz="2400" dirty="0"/>
          </a:p>
          <a:p>
            <a:pPr>
              <a:lnSpc>
                <a:spcPct val="90000"/>
              </a:lnSpc>
            </a:pPr>
            <a:r>
              <a:rPr lang="de-AT" sz="2800" dirty="0"/>
              <a:t>Multiple Technologies </a:t>
            </a:r>
            <a:r>
              <a:rPr lang="de-AT" sz="2800" dirty="0" err="1"/>
              <a:t>involved</a:t>
            </a:r>
            <a:endParaRPr lang="de-AT" sz="2800" dirty="0"/>
          </a:p>
          <a:p>
            <a:pPr lvl="1">
              <a:lnSpc>
                <a:spcPct val="90000"/>
              </a:lnSpc>
            </a:pPr>
            <a:r>
              <a:rPr lang="de-AT" sz="2400" dirty="0" err="1"/>
              <a:t>Obviously</a:t>
            </a:r>
            <a:r>
              <a:rPr lang="de-AT" sz="2400" dirty="0"/>
              <a:t>: BPEL</a:t>
            </a:r>
          </a:p>
          <a:p>
            <a:pPr lvl="1">
              <a:lnSpc>
                <a:spcPct val="90000"/>
              </a:lnSpc>
            </a:pPr>
            <a:r>
              <a:rPr lang="de-AT" sz="2400" dirty="0"/>
              <a:t>WSDL, XSD, XSLT, …</a:t>
            </a:r>
          </a:p>
          <a:p>
            <a:pPr lvl="1">
              <a:lnSpc>
                <a:spcPct val="90000"/>
              </a:lnSpc>
            </a:pPr>
            <a:r>
              <a:rPr lang="de-AT" sz="2400" dirty="0"/>
              <a:t>WS-</a:t>
            </a:r>
            <a:r>
              <a:rPr lang="de-AT" sz="2400" dirty="0" err="1"/>
              <a:t>Adressing</a:t>
            </a:r>
            <a:r>
              <a:rPr lang="de-AT" sz="2400" dirty="0"/>
              <a:t>, WS-Security, …</a:t>
            </a:r>
          </a:p>
          <a:p>
            <a:pPr>
              <a:lnSpc>
                <a:spcPct val="90000"/>
              </a:lnSpc>
            </a:pPr>
            <a:r>
              <a:rPr lang="de-AT" sz="2800" dirty="0"/>
              <a:t>Debugging is </a:t>
            </a:r>
            <a:r>
              <a:rPr lang="de-AT" sz="2800" dirty="0" err="1"/>
              <a:t>extremely</a:t>
            </a:r>
            <a:r>
              <a:rPr lang="de-AT" sz="2800" dirty="0"/>
              <a:t> </a:t>
            </a:r>
            <a:r>
              <a:rPr lang="de-AT" sz="2800" dirty="0" err="1"/>
              <a:t>cumbersome</a:t>
            </a:r>
            <a:endParaRPr lang="de-AT" sz="2800" dirty="0"/>
          </a:p>
          <a:p>
            <a:pPr lvl="1">
              <a:lnSpc>
                <a:spcPct val="90000"/>
              </a:lnSpc>
            </a:pPr>
            <a:r>
              <a:rPr lang="de-AT" sz="2400" dirty="0" err="1"/>
              <a:t>Deploying</a:t>
            </a:r>
            <a:r>
              <a:rPr lang="de-AT" sz="2400" dirty="0"/>
              <a:t> to BPEL Engine </a:t>
            </a:r>
            <a:r>
              <a:rPr lang="de-AT" sz="2400" dirty="0" err="1"/>
              <a:t>takes</a:t>
            </a:r>
            <a:r>
              <a:rPr lang="de-AT" sz="2400" dirty="0"/>
              <a:t> a </a:t>
            </a:r>
            <a:r>
              <a:rPr lang="de-AT" sz="2400" dirty="0" err="1"/>
              <a:t>while</a:t>
            </a:r>
            <a:endParaRPr lang="de-AT" sz="2400" dirty="0"/>
          </a:p>
          <a:p>
            <a:pPr lvl="1">
              <a:lnSpc>
                <a:spcPct val="90000"/>
              </a:lnSpc>
            </a:pPr>
            <a:r>
              <a:rPr lang="de-AT" sz="2400" dirty="0"/>
              <a:t>Data </a:t>
            </a:r>
            <a:r>
              <a:rPr lang="de-AT" sz="2400" dirty="0" err="1"/>
              <a:t>stored</a:t>
            </a:r>
            <a:r>
              <a:rPr lang="de-AT" sz="2400" dirty="0"/>
              <a:t> in XML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338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430</TotalTime>
  <Words>537</Words>
  <Application>Microsoft Macintosh PowerPoint</Application>
  <PresentationFormat>On-screen Show (4:3)</PresentationFormat>
  <Paragraphs>96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Genesis</vt:lpstr>
      <vt:lpstr>Group 4 – Topic 5</vt:lpstr>
      <vt:lpstr>QoS based service selection in WS Composition</vt:lpstr>
      <vt:lpstr>Main goal</vt:lpstr>
      <vt:lpstr>Composition IDE Tools</vt:lpstr>
      <vt:lpstr>Our services</vt:lpstr>
      <vt:lpstr>GUI</vt:lpstr>
      <vt:lpstr>BPEL - Advantages</vt:lpstr>
      <vt:lpstr>BPEL - Disadvantages</vt:lpstr>
      <vt:lpstr>BPEL - Disadvantages</vt:lpstr>
      <vt:lpstr>BPEL - Problems</vt:lpstr>
      <vt:lpstr>BPEL - Problems</vt:lpstr>
      <vt:lpstr>BPEL - Problems</vt:lpstr>
      <vt:lpstr>Our composition</vt:lpstr>
      <vt:lpstr>Demo tool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 – Topic 5</dc:title>
  <dc:creator>Dominik Kertys</dc:creator>
  <cp:lastModifiedBy>Dominik Kertys</cp:lastModifiedBy>
  <cp:revision>33</cp:revision>
  <dcterms:created xsi:type="dcterms:W3CDTF">2013-11-28T22:29:47Z</dcterms:created>
  <dcterms:modified xsi:type="dcterms:W3CDTF">2014-01-31T10:25:26Z</dcterms:modified>
</cp:coreProperties>
</file>