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D8FB556-6164-4B61-A788-1141E362D86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AFF5CA9D-9768-4B9A-B6C6-214330F663D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00D21156-6270-493B-9B49-AB71E2CBE39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71B1888C-FC94-4318-8F9C-C7C03659814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A2AF4C36-38DE-42BF-BE9C-D94FB67FC4ED}"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1ACAE3C9-63B6-4EC7-8DF8-2836D85ED38B}"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5A43067C-059B-472C-878B-501D6958B3E8}"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5CF8DFCF-5637-4C2C-98B0-35F01D56D375}"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8F2CD381-90E2-48F8-A8E8-8969CCE4602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B580A6AB-67DB-4605-81A7-9D4D68211785}"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F8A4AE96-0751-451E-B9E0-3AF837A8394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DC9CB616-F288-4CAA-999A-C24FA83095DC}"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F0DBE3A0-C8AA-4B59-A033-F41E56A7657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E1D4329A-B7B0-4159-815E-0E3DDF17D4CC}"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739B43A1-5132-4236-8AC0-C9DE2085C83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C8754820-F60F-4706-BAEA-2E2AEAE76131}"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EA56BD3A-BF0A-4DC3-A6A6-B3DD8675CF25}"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8891D422-AF13-4ECF-9F35-11D59846A9A0}"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008A104E-A7FE-4A3E-AE60-A35B0106D66B}"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D45B6B96-B8EF-40BB-A755-8B45DB7D61F9}"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CD308238-27B6-4499-96AE-501D0A56D80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0B3338B9-0860-4711-A8C6-EAAB8C9A4C7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E547D905-BB72-4581-8F4F-F03487D3D109}"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82472B18-926B-4963-A5FF-B6AA0404A076}"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4186E713-A5CC-4C88-B68F-8BD983C3B02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6"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FF10ACE0-5C06-4359-9DAC-F759C658C137}"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0"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1"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1DEAE1DD-514E-404C-B472-DEEA5A6F60C5}"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4"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B2D5C777-D78C-4C83-ACF0-9FA547BC114C}"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FE441978-DEA5-425E-8CF7-D360C7F3EFE3}"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4F30FBEE-2C0F-4BCA-84B9-B8F3F5BE88A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7719934-877C-40BB-9AD9-AEA731F7EEB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BA86206C-8428-490D-A73E-E7AA91EF456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0A7A8219-0C95-4551-BF4B-C1CBDD5D6A8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EA4494B3-5FE3-4DF8-A4E2-7B0259E6BB9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5B32DD8F-9674-4236-8331-BD6C1FD4E25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8909A0E2-7E0A-4D10-98B6-65D9FE16D4B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Autofit/>
          </a:bodyPr>
          <a:p>
            <a:r>
              <a:rPr b="0" lang="en-US" sz="5200" spc="-1" strike="noStrike">
                <a:solidFill>
                  <a:srgbClr val="000000"/>
                </a:solidFill>
                <a:latin typeface="Arial"/>
              </a:rPr>
              <a:t>Clic</a:t>
            </a:r>
            <a:r>
              <a:rPr b="0" lang="en-US" sz="5200" spc="-1" strike="noStrike">
                <a:solidFill>
                  <a:srgbClr val="000000"/>
                </a:solidFill>
                <a:latin typeface="Arial"/>
              </a:rPr>
              <a:t>k to </a:t>
            </a:r>
            <a:r>
              <a:rPr b="0" lang="en-US" sz="5200" spc="-1" strike="noStrike">
                <a:solidFill>
                  <a:srgbClr val="000000"/>
                </a:solidFill>
                <a:latin typeface="Arial"/>
              </a:rPr>
              <a:t>edit </a:t>
            </a:r>
            <a:r>
              <a:rPr b="0" lang="en-US" sz="5200" spc="-1" strike="noStrike">
                <a:solidFill>
                  <a:srgbClr val="000000"/>
                </a:solidFill>
                <a:latin typeface="Arial"/>
              </a:rPr>
              <a:t>the </a:t>
            </a:r>
            <a:r>
              <a:rPr b="0" lang="en-US" sz="5200" spc="-1" strike="noStrike">
                <a:solidFill>
                  <a:srgbClr val="000000"/>
                </a:solidFill>
                <a:latin typeface="Arial"/>
              </a:rPr>
              <a:t>title </a:t>
            </a:r>
            <a:r>
              <a:rPr b="0" lang="en-US" sz="5200" spc="-1" strike="noStrike">
                <a:solidFill>
                  <a:srgbClr val="000000"/>
                </a:solidFill>
                <a:latin typeface="Arial"/>
              </a:rPr>
              <a:t>text </a:t>
            </a:r>
            <a:r>
              <a:rPr b="0" lang="en-US" sz="5200" spc="-1" strike="noStrike">
                <a:solidFill>
                  <a:srgbClr val="000000"/>
                </a:solidFill>
                <a:latin typeface="Arial"/>
              </a:rPr>
              <a:t>for</a:t>
            </a:r>
            <a:r>
              <a:rPr b="0" lang="en-US" sz="5200" spc="-1" strike="noStrike">
                <a:solidFill>
                  <a:srgbClr val="000000"/>
                </a:solidFill>
                <a:latin typeface="Arial"/>
              </a:rPr>
              <a:t>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0767C225-5020-4891-9848-D98A3CA0DBBD}"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r>
              <a:rPr b="0" lang="en-US" sz="2800" spc="-1" strike="noStrike">
                <a:solidFill>
                  <a:srgbClr val="000000"/>
                </a:solidFill>
                <a:latin typeface="Arial"/>
              </a:rPr>
              <a:t>Click to </a:t>
            </a:r>
            <a:r>
              <a:rPr b="0" lang="en-US" sz="2800" spc="-1" strike="noStrike">
                <a:solidFill>
                  <a:srgbClr val="000000"/>
                </a:solidFill>
                <a:latin typeface="Arial"/>
              </a:rPr>
              <a:t>edit the </a:t>
            </a:r>
            <a:r>
              <a:rPr b="0" lang="en-US" sz="2800" spc="-1" strike="noStrike">
                <a:solidFill>
                  <a:srgbClr val="000000"/>
                </a:solidFill>
                <a:latin typeface="Arial"/>
              </a:rPr>
              <a:t>title text </a:t>
            </a:r>
            <a:r>
              <a:rPr b="0" lang="en-US" sz="2800" spc="-1" strike="noStrike">
                <a:solidFill>
                  <a:srgbClr val="000000"/>
                </a:solidFill>
                <a:latin typeface="Arial"/>
              </a:rPr>
              <a:t>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41C4C902-10FA-4FA7-A63C-92F3DEA924EA}"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r>
              <a:rPr b="0" lang="en-US" sz="3600" spc="-1" strike="noStrike">
                <a:solidFill>
                  <a:srgbClr val="000000"/>
                </a:solidFill>
                <a:latin typeface="Arial"/>
              </a:rPr>
              <a:t>C</a:t>
            </a:r>
            <a:r>
              <a:rPr b="0" lang="en-US" sz="3600" spc="-1" strike="noStrike">
                <a:solidFill>
                  <a:srgbClr val="000000"/>
                </a:solidFill>
                <a:latin typeface="Arial"/>
              </a:rPr>
              <a:t>l</a:t>
            </a:r>
            <a:r>
              <a:rPr b="0" lang="en-US" sz="3600" spc="-1" strike="noStrike">
                <a:solidFill>
                  <a:srgbClr val="000000"/>
                </a:solidFill>
                <a:latin typeface="Arial"/>
              </a:rPr>
              <a:t>i</a:t>
            </a:r>
            <a:r>
              <a:rPr b="0" lang="en-US" sz="3600" spc="-1" strike="noStrike">
                <a:solidFill>
                  <a:srgbClr val="000000"/>
                </a:solidFill>
                <a:latin typeface="Arial"/>
              </a:rPr>
              <a:t>c</a:t>
            </a:r>
            <a:r>
              <a:rPr b="0" lang="en-US" sz="3600" spc="-1" strike="noStrike">
                <a:solidFill>
                  <a:srgbClr val="000000"/>
                </a:solidFill>
                <a:latin typeface="Arial"/>
              </a:rPr>
              <a:t>k</a:t>
            </a:r>
            <a:r>
              <a:rPr b="0" lang="en-US" sz="3600" spc="-1" strike="noStrike">
                <a:solidFill>
                  <a:srgbClr val="000000"/>
                </a:solidFill>
                <a:latin typeface="Arial"/>
              </a:rPr>
              <a:t> </a:t>
            </a:r>
            <a:r>
              <a:rPr b="0" lang="en-US" sz="3600" spc="-1" strike="noStrike">
                <a:solidFill>
                  <a:srgbClr val="000000"/>
                </a:solidFill>
                <a:latin typeface="Arial"/>
              </a:rPr>
              <a:t>t</a:t>
            </a:r>
            <a:r>
              <a:rPr b="0" lang="en-US" sz="3600" spc="-1" strike="noStrike">
                <a:solidFill>
                  <a:srgbClr val="000000"/>
                </a:solidFill>
                <a:latin typeface="Arial"/>
              </a:rPr>
              <a:t>o</a:t>
            </a:r>
            <a:r>
              <a:rPr b="0" lang="en-US" sz="3600" spc="-1" strike="noStrike">
                <a:solidFill>
                  <a:srgbClr val="000000"/>
                </a:solidFill>
                <a:latin typeface="Arial"/>
              </a:rPr>
              <a:t> </a:t>
            </a:r>
            <a:r>
              <a:rPr b="0" lang="en-US" sz="3600" spc="-1" strike="noStrike">
                <a:solidFill>
                  <a:srgbClr val="000000"/>
                </a:solidFill>
                <a:latin typeface="Arial"/>
              </a:rPr>
              <a:t>e</a:t>
            </a:r>
            <a:r>
              <a:rPr b="0" lang="en-US" sz="3600" spc="-1" strike="noStrike">
                <a:solidFill>
                  <a:srgbClr val="000000"/>
                </a:solidFill>
                <a:latin typeface="Arial"/>
              </a:rPr>
              <a:t>d</a:t>
            </a:r>
            <a:r>
              <a:rPr b="0" lang="en-US" sz="3600" spc="-1" strike="noStrike">
                <a:solidFill>
                  <a:srgbClr val="000000"/>
                </a:solidFill>
                <a:latin typeface="Arial"/>
              </a:rPr>
              <a:t>i</a:t>
            </a:r>
            <a:r>
              <a:rPr b="0" lang="en-US" sz="3600" spc="-1" strike="noStrike">
                <a:solidFill>
                  <a:srgbClr val="000000"/>
                </a:solidFill>
                <a:latin typeface="Arial"/>
              </a:rPr>
              <a:t>t</a:t>
            </a:r>
            <a:r>
              <a:rPr b="0" lang="en-US" sz="3600" spc="-1" strike="noStrike">
                <a:solidFill>
                  <a:srgbClr val="000000"/>
                </a:solidFill>
                <a:latin typeface="Arial"/>
              </a:rPr>
              <a:t> </a:t>
            </a:r>
            <a:r>
              <a:rPr b="0" lang="en-US" sz="3600" spc="-1" strike="noStrike">
                <a:solidFill>
                  <a:srgbClr val="000000"/>
                </a:solidFill>
                <a:latin typeface="Arial"/>
              </a:rPr>
              <a:t>t</a:t>
            </a:r>
            <a:r>
              <a:rPr b="0" lang="en-US" sz="3600" spc="-1" strike="noStrike">
                <a:solidFill>
                  <a:srgbClr val="000000"/>
                </a:solidFill>
                <a:latin typeface="Arial"/>
              </a:rPr>
              <a:t>h</a:t>
            </a:r>
            <a:r>
              <a:rPr b="0" lang="en-US" sz="3600" spc="-1" strike="noStrike">
                <a:solidFill>
                  <a:srgbClr val="000000"/>
                </a:solidFill>
                <a:latin typeface="Arial"/>
              </a:rPr>
              <a:t>e</a:t>
            </a:r>
            <a:r>
              <a:rPr b="0" lang="en-US" sz="3600" spc="-1" strike="noStrike">
                <a:solidFill>
                  <a:srgbClr val="000000"/>
                </a:solidFill>
                <a:latin typeface="Arial"/>
              </a:rPr>
              <a:t> </a:t>
            </a:r>
            <a:r>
              <a:rPr b="0" lang="en-US" sz="3600" spc="-1" strike="noStrike">
                <a:solidFill>
                  <a:srgbClr val="000000"/>
                </a:solidFill>
                <a:latin typeface="Arial"/>
              </a:rPr>
              <a:t>t</a:t>
            </a:r>
            <a:r>
              <a:rPr b="0" lang="en-US" sz="3600" spc="-1" strike="noStrike">
                <a:solidFill>
                  <a:srgbClr val="000000"/>
                </a:solidFill>
                <a:latin typeface="Arial"/>
              </a:rPr>
              <a:t>i</a:t>
            </a:r>
            <a:r>
              <a:rPr b="0" lang="en-US" sz="3600" spc="-1" strike="noStrike">
                <a:solidFill>
                  <a:srgbClr val="000000"/>
                </a:solidFill>
                <a:latin typeface="Arial"/>
              </a:rPr>
              <a:t>t</a:t>
            </a:r>
            <a:r>
              <a:rPr b="0" lang="en-US" sz="3600" spc="-1" strike="noStrike">
                <a:solidFill>
                  <a:srgbClr val="000000"/>
                </a:solidFill>
                <a:latin typeface="Arial"/>
              </a:rPr>
              <a:t>l</a:t>
            </a:r>
            <a:r>
              <a:rPr b="0" lang="en-US" sz="3600" spc="-1" strike="noStrike">
                <a:solidFill>
                  <a:srgbClr val="000000"/>
                </a:solidFill>
                <a:latin typeface="Arial"/>
              </a:rPr>
              <a:t>e</a:t>
            </a:r>
            <a:r>
              <a:rPr b="0" lang="en-US" sz="3600" spc="-1" strike="noStrike">
                <a:solidFill>
                  <a:srgbClr val="000000"/>
                </a:solidFill>
                <a:latin typeface="Arial"/>
              </a:rPr>
              <a:t> </a:t>
            </a:r>
            <a:r>
              <a:rPr b="0" lang="en-US" sz="3600" spc="-1" strike="noStrike">
                <a:solidFill>
                  <a:srgbClr val="000000"/>
                </a:solidFill>
                <a:latin typeface="Arial"/>
              </a:rPr>
              <a:t>t</a:t>
            </a:r>
            <a:r>
              <a:rPr b="0" lang="en-US" sz="3600" spc="-1" strike="noStrike">
                <a:solidFill>
                  <a:srgbClr val="000000"/>
                </a:solidFill>
                <a:latin typeface="Arial"/>
              </a:rPr>
              <a:t>e</a:t>
            </a:r>
            <a:r>
              <a:rPr b="0" lang="en-US" sz="3600" spc="-1" strike="noStrike">
                <a:solidFill>
                  <a:srgbClr val="000000"/>
                </a:solidFill>
                <a:latin typeface="Arial"/>
              </a:rPr>
              <a:t>x</a:t>
            </a:r>
            <a:r>
              <a:rPr b="0" lang="en-US" sz="3600" spc="-1" strike="noStrike">
                <a:solidFill>
                  <a:srgbClr val="000000"/>
                </a:solidFill>
                <a:latin typeface="Arial"/>
              </a:rPr>
              <a:t>t</a:t>
            </a:r>
            <a:r>
              <a:rPr b="0" lang="en-US" sz="3600" spc="-1" strike="noStrike">
                <a:solidFill>
                  <a:srgbClr val="000000"/>
                </a:solidFill>
                <a:latin typeface="Arial"/>
              </a:rPr>
              <a:t> </a:t>
            </a:r>
            <a:r>
              <a:rPr b="0" lang="en-US" sz="3600" spc="-1" strike="noStrike">
                <a:solidFill>
                  <a:srgbClr val="000000"/>
                </a:solidFill>
                <a:latin typeface="Arial"/>
              </a:rPr>
              <a:t>f</a:t>
            </a:r>
            <a:r>
              <a:rPr b="0" lang="en-US" sz="3600" spc="-1" strike="noStrike">
                <a:solidFill>
                  <a:srgbClr val="000000"/>
                </a:solidFill>
                <a:latin typeface="Arial"/>
              </a:rPr>
              <a:t>o</a:t>
            </a:r>
            <a:r>
              <a:rPr b="0" lang="en-US" sz="3600" spc="-1" strike="noStrike">
                <a:solidFill>
                  <a:srgbClr val="000000"/>
                </a:solidFill>
                <a:latin typeface="Arial"/>
              </a:rPr>
              <a:t>r</a:t>
            </a:r>
            <a:r>
              <a:rPr b="0" lang="en-US" sz="3600" spc="-1" strike="noStrike">
                <a:solidFill>
                  <a:srgbClr val="000000"/>
                </a:solidFill>
                <a:latin typeface="Arial"/>
              </a:rPr>
              <a:t>m</a:t>
            </a:r>
            <a:r>
              <a:rPr b="0" lang="en-US" sz="3600" spc="-1" strike="noStrike">
                <a:solidFill>
                  <a:srgbClr val="000000"/>
                </a:solidFill>
                <a:latin typeface="Arial"/>
              </a:rPr>
              <a:t>a</a:t>
            </a:r>
            <a:r>
              <a:rPr b="0" lang="en-US" sz="3600" spc="-1" strike="noStrike">
                <a:solidFill>
                  <a:srgbClr val="000000"/>
                </a:solidFill>
                <a:latin typeface="Arial"/>
              </a:rPr>
              <a:t>t</a:t>
            </a:r>
            <a:endParaRPr b="0" lang="en-US" sz="3600" spc="-1" strike="noStrike">
              <a:solidFill>
                <a:srgbClr val="000000"/>
              </a:solidFill>
              <a:latin typeface="Arial"/>
            </a:endParaRPr>
          </a:p>
        </p:txBody>
      </p:sp>
      <p:sp>
        <p:nvSpPr>
          <p:cNvPr id="79" name="PlaceHolder 2"/>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07E56A91-7E18-4DC8-862F-36A05B197413}"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8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hyperlink" Target="mailto:serhii.popovych@globallogic.com" TargetMode="External"/><Relationship Id="rId2" Type="http://schemas.openxmlformats.org/officeDocument/2006/relationships/hyperlink" Target="mailto:oleksandr.redchuk@gmail.com" TargetMode="External"/><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744480"/>
            <a:ext cx="8520120" cy="987120"/>
          </a:xfrm>
          <a:prstGeom prst="rect">
            <a:avLst/>
          </a:prstGeom>
          <a:noFill/>
          <a:ln w="0">
            <a:noFill/>
          </a:ln>
        </p:spPr>
        <p:txBody>
          <a:bodyPr tIns="91440" bIns="91440" anchor="b">
            <a:noAutofit/>
          </a:bodyPr>
          <a:p>
            <a:pPr>
              <a:lnSpc>
                <a:spcPct val="100000"/>
              </a:lnSpc>
              <a:buNone/>
              <a:tabLst>
                <a:tab algn="l" pos="0"/>
              </a:tabLst>
            </a:pPr>
            <a:r>
              <a:rPr b="0" lang="en" sz="3600" spc="-1" strike="noStrike">
                <a:solidFill>
                  <a:srgbClr val="000000"/>
                </a:solidFill>
                <a:latin typeface="Arial"/>
                <a:ea typeface="Arial"/>
              </a:rPr>
              <a:t>Linu</a:t>
            </a:r>
            <a:r>
              <a:rPr b="0" lang="en" sz="3600" spc="-1" strike="noStrike">
                <a:solidFill>
                  <a:srgbClr val="000000"/>
                </a:solidFill>
                <a:latin typeface="Arial"/>
                <a:ea typeface="Arial"/>
              </a:rPr>
              <a:t>x </a:t>
            </a:r>
            <a:r>
              <a:rPr b="0" lang="en" sz="3600" spc="-1" strike="noStrike">
                <a:solidFill>
                  <a:srgbClr val="000000"/>
                </a:solidFill>
                <a:latin typeface="Arial"/>
                <a:ea typeface="Arial"/>
              </a:rPr>
              <a:t>Ker</a:t>
            </a:r>
            <a:r>
              <a:rPr b="0" lang="en" sz="3600" spc="-1" strike="noStrike">
                <a:solidFill>
                  <a:srgbClr val="000000"/>
                </a:solidFill>
                <a:latin typeface="Arial"/>
                <a:ea typeface="Arial"/>
              </a:rPr>
              <a:t>nel </a:t>
            </a:r>
            <a:r>
              <a:rPr b="0" lang="en" sz="3600" spc="-1" strike="noStrike">
                <a:solidFill>
                  <a:srgbClr val="000000"/>
                </a:solidFill>
                <a:latin typeface="Arial"/>
                <a:ea typeface="Arial"/>
              </a:rPr>
              <a:t>Trai</a:t>
            </a:r>
            <a:r>
              <a:rPr b="0" lang="en" sz="3600" spc="-1" strike="noStrike">
                <a:solidFill>
                  <a:srgbClr val="000000"/>
                </a:solidFill>
                <a:latin typeface="Arial"/>
                <a:ea typeface="Arial"/>
              </a:rPr>
              <a:t>ning</a:t>
            </a:r>
            <a:r>
              <a:rPr b="0" lang="en" sz="3600" spc="-1" strike="noStrike">
                <a:solidFill>
                  <a:srgbClr val="000000"/>
                </a:solidFill>
                <a:latin typeface="Arial"/>
                <a:ea typeface="Arial"/>
              </a:rPr>
              <a:t>. </a:t>
            </a:r>
            <a:r>
              <a:rPr b="0" lang="en" sz="3600" spc="-1" strike="noStrike">
                <a:solidFill>
                  <a:srgbClr val="000000"/>
                </a:solidFill>
                <a:latin typeface="Arial"/>
                <a:ea typeface="Arial"/>
              </a:rPr>
              <a:t>Lect</a:t>
            </a:r>
            <a:r>
              <a:rPr b="0" lang="en" sz="3600" spc="-1" strike="noStrike">
                <a:solidFill>
                  <a:srgbClr val="000000"/>
                </a:solidFill>
                <a:latin typeface="Arial"/>
                <a:ea typeface="Arial"/>
              </a:rPr>
              <a:t>ure </a:t>
            </a:r>
            <a:r>
              <a:rPr b="0" lang="en" sz="3600" spc="-1" strike="noStrike">
                <a:solidFill>
                  <a:srgbClr val="000000"/>
                </a:solidFill>
                <a:latin typeface="Arial"/>
                <a:ea typeface="Arial"/>
              </a:rPr>
              <a:t>3</a:t>
            </a:r>
            <a:endParaRPr b="0" lang="en-US" sz="3600" spc="-1" strike="noStrike">
              <a:solidFill>
                <a:srgbClr val="000000"/>
              </a:solidFill>
              <a:latin typeface="Arial"/>
            </a:endParaRPr>
          </a:p>
        </p:txBody>
      </p:sp>
      <p:sp>
        <p:nvSpPr>
          <p:cNvPr id="118" name="PlaceHolder 2"/>
          <p:cNvSpPr>
            <a:spLocks noGrp="1"/>
          </p:cNvSpPr>
          <p:nvPr>
            <p:ph type="subTitle"/>
          </p:nvPr>
        </p:nvSpPr>
        <p:spPr>
          <a:xfrm>
            <a:off x="311760" y="1820880"/>
            <a:ext cx="8520120" cy="107172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595959"/>
                </a:solidFill>
                <a:latin typeface="Arial"/>
                <a:ea typeface="Arial"/>
              </a:rPr>
              <a:t>Work</a:t>
            </a:r>
            <a:r>
              <a:rPr b="0" lang="en" sz="2800" spc="-1" strike="noStrike">
                <a:solidFill>
                  <a:srgbClr val="595959"/>
                </a:solidFill>
                <a:latin typeface="Arial"/>
                <a:ea typeface="Arial"/>
              </a:rPr>
              <a:t>ing </a:t>
            </a:r>
            <a:r>
              <a:rPr b="0" lang="en" sz="2800" spc="-1" strike="noStrike">
                <a:solidFill>
                  <a:srgbClr val="595959"/>
                </a:solidFill>
                <a:latin typeface="Arial"/>
                <a:ea typeface="Arial"/>
              </a:rPr>
              <a:t>with </a:t>
            </a:r>
            <a:r>
              <a:rPr b="0" lang="en" sz="2800" spc="-1" strike="noStrike">
                <a:solidFill>
                  <a:srgbClr val="595959"/>
                </a:solidFill>
                <a:latin typeface="Arial"/>
                <a:ea typeface="Arial"/>
              </a:rPr>
              <a:t>sourc</a:t>
            </a:r>
            <a:r>
              <a:rPr b="0" lang="en" sz="2800" spc="-1" strike="noStrike">
                <a:solidFill>
                  <a:srgbClr val="595959"/>
                </a:solidFill>
                <a:latin typeface="Arial"/>
                <a:ea typeface="Arial"/>
              </a:rPr>
              <a:t>es. </a:t>
            </a:r>
            <a:r>
              <a:rPr b="0" lang="en" sz="2800" spc="-1" strike="noStrike">
                <a:solidFill>
                  <a:srgbClr val="595959"/>
                </a:solidFill>
                <a:latin typeface="Arial"/>
                <a:ea typeface="Arial"/>
              </a:rPr>
              <a:t>Cros</a:t>
            </a:r>
            <a:r>
              <a:rPr b="0" lang="en" sz="2800" spc="-1" strike="noStrike">
                <a:solidFill>
                  <a:srgbClr val="595959"/>
                </a:solidFill>
                <a:latin typeface="Arial"/>
                <a:ea typeface="Arial"/>
              </a:rPr>
              <a:t>s </a:t>
            </a:r>
            <a:r>
              <a:rPr b="0" lang="en" sz="2800" spc="-1" strike="noStrike">
                <a:solidFill>
                  <a:srgbClr val="595959"/>
                </a:solidFill>
                <a:latin typeface="Arial"/>
                <a:ea typeface="Arial"/>
              </a:rPr>
              <a:t>comp</a:t>
            </a:r>
            <a:r>
              <a:rPr b="0" lang="en" sz="2800" spc="-1" strike="noStrike">
                <a:solidFill>
                  <a:srgbClr val="595959"/>
                </a:solidFill>
                <a:latin typeface="Arial"/>
                <a:ea typeface="Arial"/>
              </a:rPr>
              <a:t>ilatio</a:t>
            </a:r>
            <a:r>
              <a:rPr b="0" lang="en" sz="2800" spc="-1" strike="noStrike">
                <a:solidFill>
                  <a:srgbClr val="595959"/>
                </a:solidFill>
                <a:latin typeface="Arial"/>
                <a:ea typeface="Arial"/>
              </a:rPr>
              <a:t>n.</a:t>
            </a:r>
            <a:endParaRPr b="0" lang="en-US" sz="2800" spc="-1" strike="noStrike">
              <a:latin typeface="Arial"/>
            </a:endParaRPr>
          </a:p>
          <a:p>
            <a:pPr>
              <a:lnSpc>
                <a:spcPct val="100000"/>
              </a:lnSpc>
              <a:buNone/>
              <a:tabLst>
                <a:tab algn="l" pos="0"/>
              </a:tabLst>
            </a:pPr>
            <a:r>
              <a:rPr b="0" lang="en" sz="2800" spc="-1" strike="noStrike">
                <a:solidFill>
                  <a:srgbClr val="595959"/>
                </a:solidFill>
                <a:latin typeface="Arial"/>
                <a:ea typeface="Arial"/>
              </a:rPr>
              <a:t>First </a:t>
            </a:r>
            <a:r>
              <a:rPr b="0" lang="en" sz="2800" spc="-1" strike="noStrike">
                <a:solidFill>
                  <a:srgbClr val="595959"/>
                </a:solidFill>
                <a:latin typeface="Arial"/>
                <a:ea typeface="Arial"/>
              </a:rPr>
              <a:t>Kern</a:t>
            </a:r>
            <a:r>
              <a:rPr b="0" lang="en" sz="2800" spc="-1" strike="noStrike">
                <a:solidFill>
                  <a:srgbClr val="595959"/>
                </a:solidFill>
                <a:latin typeface="Arial"/>
                <a:ea typeface="Arial"/>
              </a:rPr>
              <a:t>el </a:t>
            </a:r>
            <a:r>
              <a:rPr b="0" lang="en" sz="2800" spc="-1" strike="noStrike">
                <a:solidFill>
                  <a:srgbClr val="595959"/>
                </a:solidFill>
                <a:latin typeface="Arial"/>
                <a:ea typeface="Arial"/>
              </a:rPr>
              <a:t>mod</a:t>
            </a:r>
            <a:r>
              <a:rPr b="0" lang="en" sz="2800" spc="-1" strike="noStrike">
                <a:solidFill>
                  <a:srgbClr val="595959"/>
                </a:solidFill>
                <a:latin typeface="Arial"/>
                <a:ea typeface="Arial"/>
              </a:rPr>
              <a:t>ule.</a:t>
            </a:r>
            <a:endParaRPr b="0" lang="en-US" sz="2800" spc="-1" strike="noStrike">
              <a:latin typeface="Arial"/>
            </a:endParaRPr>
          </a:p>
        </p:txBody>
      </p:sp>
      <p:sp>
        <p:nvSpPr>
          <p:cNvPr id="119" name="Google Shape;56;p13"/>
          <p:cNvSpPr/>
          <p:nvPr/>
        </p:nvSpPr>
        <p:spPr>
          <a:xfrm>
            <a:off x="311760" y="3169800"/>
            <a:ext cx="5403240" cy="16308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800" spc="-1" strike="noStrike">
                <a:solidFill>
                  <a:srgbClr val="000000"/>
                </a:solidFill>
                <a:latin typeface="Arial"/>
                <a:ea typeface="Arial"/>
              </a:rPr>
              <a:t>Oleksandr Redchuk</a:t>
            </a:r>
            <a:endParaRPr b="0" lang="en-US" sz="1800" spc="-1" strike="noStrike">
              <a:latin typeface="Arial"/>
            </a:endParaRPr>
          </a:p>
          <a:p>
            <a:pPr>
              <a:lnSpc>
                <a:spcPct val="100000"/>
              </a:lnSpc>
              <a:buNone/>
              <a:tabLst>
                <a:tab algn="l" pos="0"/>
              </a:tabLst>
            </a:pPr>
            <a:r>
              <a:rPr b="0" lang="en" sz="1800" spc="-1" strike="noStrike">
                <a:solidFill>
                  <a:srgbClr val="000000"/>
                </a:solidFill>
                <a:latin typeface="Arial"/>
                <a:ea typeface="Arial"/>
              </a:rPr>
              <a:t>&lt;oleksandr.redchuk@gmail.com&gt;</a:t>
            </a:r>
            <a:endParaRPr b="0" lang="en-US" sz="18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r>
              <a:rPr b="0" lang="en" sz="1800" spc="-1" strike="noStrike">
                <a:solidFill>
                  <a:srgbClr val="000000"/>
                </a:solidFill>
                <a:latin typeface="Arial"/>
                <a:ea typeface="Arial"/>
              </a:rPr>
              <a:t>March 30, 2020. GlobalLogic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a:t>
            </a:r>
            <a:r>
              <a:rPr b="0" lang="en" sz="2800" spc="-1" strike="noStrike">
                <a:solidFill>
                  <a:srgbClr val="000000"/>
                </a:solidFill>
                <a:latin typeface="Arial"/>
                <a:ea typeface="Arial"/>
              </a:rPr>
              <a:t>d: </a:t>
            </a:r>
            <a:r>
              <a:rPr b="0" lang="en" sz="2800" spc="-1" strike="noStrike">
                <a:solidFill>
                  <a:srgbClr val="000000"/>
                </a:solidFill>
                <a:latin typeface="Arial"/>
                <a:ea typeface="Arial"/>
              </a:rPr>
              <a:t>confi</a:t>
            </a:r>
            <a:r>
              <a:rPr b="0" lang="en" sz="2800" spc="-1" strike="noStrike">
                <a:solidFill>
                  <a:srgbClr val="000000"/>
                </a:solidFill>
                <a:latin typeface="Arial"/>
                <a:ea typeface="Arial"/>
              </a:rPr>
              <a:t>g </a:t>
            </a:r>
            <a:r>
              <a:rPr b="0" lang="en" sz="2800" spc="-1" strike="noStrike">
                <a:solidFill>
                  <a:srgbClr val="000000"/>
                </a:solidFill>
                <a:latin typeface="Arial"/>
                <a:ea typeface="Arial"/>
              </a:rPr>
              <a:t>symb</a:t>
            </a:r>
            <a:r>
              <a:rPr b="0" lang="en" sz="2800" spc="-1" strike="noStrike">
                <a:solidFill>
                  <a:srgbClr val="000000"/>
                </a:solidFill>
                <a:latin typeface="Arial"/>
                <a:ea typeface="Arial"/>
              </a:rPr>
              <a:t>ols </a:t>
            </a:r>
            <a:r>
              <a:rPr b="0" lang="en" sz="2800" spc="-1" strike="noStrike">
                <a:solidFill>
                  <a:srgbClr val="000000"/>
                </a:solidFill>
                <a:latin typeface="Arial"/>
                <a:ea typeface="Arial"/>
              </a:rPr>
              <a:t>(cont.</a:t>
            </a:r>
            <a:r>
              <a:rPr b="0" lang="en" sz="2800" spc="-1" strike="noStrike">
                <a:solidFill>
                  <a:srgbClr val="000000"/>
                </a:solidFill>
                <a:latin typeface="Arial"/>
                <a:ea typeface="Arial"/>
              </a:rPr>
              <a:t>)</a:t>
            </a:r>
            <a:endParaRPr b="0" lang="en-US" sz="2800" spc="-1" strike="noStrike">
              <a:solidFill>
                <a:srgbClr val="000000"/>
              </a:solidFill>
              <a:latin typeface="Arial"/>
            </a:endParaRPr>
          </a:p>
        </p:txBody>
      </p:sp>
      <p:sp>
        <p:nvSpPr>
          <p:cNvPr id="16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There are bit more useful helper macros in </a:t>
            </a:r>
            <a:r>
              <a:rPr b="0" i="1" lang="en" sz="1800" spc="-1" strike="noStrike">
                <a:solidFill>
                  <a:srgbClr val="595959"/>
                </a:solidFill>
                <a:latin typeface="Arial"/>
                <a:ea typeface="Arial"/>
              </a:rPr>
              <a:t>&lt;linux/kconfig.h&gt;</a:t>
            </a:r>
            <a:r>
              <a:rPr b="0" lang="en" sz="1800" spc="-1" strike="noStrike">
                <a:solidFill>
                  <a:srgbClr val="595959"/>
                </a:solidFill>
                <a:latin typeface="Arial"/>
                <a:ea typeface="Arial"/>
              </a:rPr>
              <a:t> to be used in C source code to test if certain config symbol is “on”</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rgbClr val="595959"/>
                </a:solidFill>
                <a:latin typeface="Arial"/>
                <a:ea typeface="Arial"/>
              </a:rPr>
              <a:t>IS_BUILTIN(CONFIG_FOO)</a:t>
            </a:r>
            <a:r>
              <a:rPr b="0" lang="en" sz="1400" spc="-1" strike="noStrike">
                <a:solidFill>
                  <a:srgbClr val="595959"/>
                </a:solidFill>
                <a:latin typeface="Arial"/>
                <a:ea typeface="Arial"/>
              </a:rPr>
              <a:t> - evaluates to 1 if CONFIG_FOO is set to 'y' in .config, 0 otherwise</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rgbClr val="595959"/>
                </a:solidFill>
                <a:latin typeface="Arial"/>
                <a:ea typeface="Arial"/>
              </a:rPr>
              <a:t>IS_MODULE(CONFIG_FOO)</a:t>
            </a:r>
            <a:r>
              <a:rPr b="0" lang="en" sz="1400" spc="-1" strike="noStrike">
                <a:solidFill>
                  <a:srgbClr val="595959"/>
                </a:solidFill>
                <a:latin typeface="Arial"/>
                <a:ea typeface="Arial"/>
              </a:rPr>
              <a:t> - evaluates to 1 if CONFIG_FOO is set to 'm' in .config, 0 otherwise</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I</a:t>
            </a:r>
            <a:r>
              <a:rPr b="1" lang="en" sz="1400" spc="-1" strike="noStrike">
                <a:solidFill>
                  <a:srgbClr val="595959"/>
                </a:solidFill>
                <a:latin typeface="Arial"/>
                <a:ea typeface="Arial"/>
              </a:rPr>
              <a:t>S_REACHABLE(CONFIG_FOO)</a:t>
            </a:r>
            <a:r>
              <a:rPr b="0" lang="en" sz="1400" spc="-1" strike="noStrike">
                <a:solidFill>
                  <a:srgbClr val="595959"/>
                </a:solidFill>
                <a:latin typeface="Arial"/>
                <a:ea typeface="Arial"/>
              </a:rPr>
              <a:t> - evaluates to 1 if the currently compiled code can call a function defined in code compiled based on CONFIG_FOO</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rgbClr val="595959"/>
                </a:solidFill>
                <a:latin typeface="Arial"/>
                <a:ea typeface="Arial"/>
              </a:rPr>
              <a:t>IS_ENABLED(CONFIG_FOO)</a:t>
            </a:r>
            <a:r>
              <a:rPr b="0" lang="en" sz="1400" spc="-1" strike="noStrike">
                <a:solidFill>
                  <a:srgbClr val="595959"/>
                </a:solidFill>
                <a:latin typeface="Arial"/>
                <a:ea typeface="Arial"/>
              </a:rPr>
              <a:t> - evaluates to 1 if CONFIG_FOO is set to 'y' or 'm', 0 otherwise</a:t>
            </a:r>
            <a:endParaRPr b="0" lang="en-US" sz="14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Refer to &lt;src_dir&gt;/include/linux/kconfig.h file for more information on how this implemented.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a:t>
            </a:r>
            <a:r>
              <a:rPr b="0" lang="en" sz="2800" spc="-1" strike="noStrike">
                <a:solidFill>
                  <a:srgbClr val="000000"/>
                </a:solidFill>
                <a:latin typeface="Arial"/>
                <a:ea typeface="Arial"/>
              </a:rPr>
              <a:t>d: </a:t>
            </a:r>
            <a:r>
              <a:rPr b="0" lang="en" sz="2800" spc="-1" strike="noStrike">
                <a:solidFill>
                  <a:srgbClr val="000000"/>
                </a:solidFill>
                <a:latin typeface="Arial"/>
                <a:ea typeface="Arial"/>
              </a:rPr>
              <a:t>Kcon</a:t>
            </a:r>
            <a:r>
              <a:rPr b="0" lang="en" sz="2800" spc="-1" strike="noStrike">
                <a:solidFill>
                  <a:srgbClr val="000000"/>
                </a:solidFill>
                <a:latin typeface="Arial"/>
                <a:ea typeface="Arial"/>
              </a:rPr>
              <a:t>fig </a:t>
            </a:r>
            <a:r>
              <a:rPr b="0" lang="en" sz="2800" spc="-1" strike="noStrike">
                <a:solidFill>
                  <a:srgbClr val="000000"/>
                </a:solidFill>
                <a:latin typeface="Arial"/>
                <a:ea typeface="Arial"/>
              </a:rPr>
              <a:t>files</a:t>
            </a:r>
            <a:endParaRPr b="0" lang="en-US" sz="2800" spc="-1" strike="noStrike">
              <a:solidFill>
                <a:srgbClr val="000000"/>
              </a:solidFill>
              <a:latin typeface="Arial"/>
            </a:endParaRPr>
          </a:p>
        </p:txBody>
      </p:sp>
      <p:sp>
        <p:nvSpPr>
          <p:cNvPr id="166"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These files are plain text files with quite simple syntax, intended to be parsed by scripts/kconfig, which uses bison/flex to implement parser.</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They define config symbols (without CONFIG_ prefix) together with their dependencies and metadata.</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Dependencies are used to automatically select other config symbols required for configured one. For example CONFIG_NO_HZ_FULL depends on CONFIG_SMP.</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Metadata is used by various configuration facilities to produce user friendly, interactive output. We will look at them next.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a:t>
            </a:r>
            <a:r>
              <a:rPr b="0" lang="en" sz="2800" spc="-1" strike="noStrike">
                <a:solidFill>
                  <a:srgbClr val="000000"/>
                </a:solidFill>
                <a:latin typeface="Arial"/>
                <a:ea typeface="Arial"/>
              </a:rPr>
              <a:t>d: </a:t>
            </a:r>
            <a:r>
              <a:rPr b="0" lang="en" sz="2800" spc="-1" strike="noStrike">
                <a:solidFill>
                  <a:srgbClr val="000000"/>
                </a:solidFill>
                <a:latin typeface="Arial"/>
                <a:ea typeface="Arial"/>
              </a:rPr>
              <a:t>Kcon</a:t>
            </a:r>
            <a:r>
              <a:rPr b="0" lang="en" sz="2800" spc="-1" strike="noStrike">
                <a:solidFill>
                  <a:srgbClr val="000000"/>
                </a:solidFill>
                <a:latin typeface="Arial"/>
                <a:ea typeface="Arial"/>
              </a:rPr>
              <a:t>fig </a:t>
            </a:r>
            <a:r>
              <a:rPr b="0" lang="en" sz="2800" spc="-1" strike="noStrike">
                <a:solidFill>
                  <a:srgbClr val="000000"/>
                </a:solidFill>
                <a:latin typeface="Arial"/>
                <a:ea typeface="Arial"/>
              </a:rPr>
              <a:t>files </a:t>
            </a:r>
            <a:r>
              <a:rPr b="0" lang="en" sz="2800" spc="-1" strike="noStrike">
                <a:solidFill>
                  <a:srgbClr val="000000"/>
                </a:solidFill>
                <a:latin typeface="Arial"/>
                <a:ea typeface="Arial"/>
              </a:rPr>
              <a:t>(cont.</a:t>
            </a:r>
            <a:r>
              <a:rPr b="0" lang="en" sz="2800" spc="-1" strike="noStrike">
                <a:solidFill>
                  <a:srgbClr val="000000"/>
                </a:solidFill>
                <a:latin typeface="Arial"/>
                <a:ea typeface="Arial"/>
              </a:rPr>
              <a:t>)</a:t>
            </a: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p:txBody>
      </p:sp>
      <p:sp>
        <p:nvSpPr>
          <p:cNvPr id="168" name="PlaceHolder 2"/>
          <p:cNvSpPr>
            <a:spLocks noGrp="1"/>
          </p:cNvSpPr>
          <p:nvPr>
            <p:ph/>
          </p:nvPr>
        </p:nvSpPr>
        <p:spPr>
          <a:xfrm>
            <a:off x="311760" y="1080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Typical Kconfig file have following view</a:t>
            </a:r>
            <a:endParaRPr b="0" lang="en-US" sz="1800" spc="-1" strike="noStrike">
              <a:solidFill>
                <a:srgbClr val="000000"/>
              </a:solidFill>
              <a:latin typeface="Arial"/>
            </a:endParaRPr>
          </a:p>
          <a:p>
            <a:pPr>
              <a:lnSpc>
                <a:spcPct val="115000"/>
              </a:lnSpc>
              <a:buNone/>
            </a:pPr>
            <a:endParaRPr b="0" lang="en-US" sz="1800" spc="-1" strike="noStrike">
              <a:solidFill>
                <a:srgbClr val="000000"/>
              </a:solidFill>
              <a:latin typeface="Arial"/>
            </a:endParaRPr>
          </a:p>
          <a:p>
            <a:pPr>
              <a:lnSpc>
                <a:spcPct val="115000"/>
              </a:lnSpc>
              <a:buNone/>
            </a:pPr>
            <a:endParaRPr b="0" lang="en-US" sz="1800" spc="-1" strike="noStrike">
              <a:solidFill>
                <a:srgbClr val="000000"/>
              </a:solidFill>
              <a:latin typeface="Arial"/>
            </a:endParaRPr>
          </a:p>
          <a:p>
            <a:pPr>
              <a:lnSpc>
                <a:spcPct val="115000"/>
              </a:lnSpc>
              <a:buNone/>
            </a:pPr>
            <a:endParaRPr b="0" lang="en-US" sz="1800" spc="-1" strike="noStrike">
              <a:solidFill>
                <a:srgbClr val="000000"/>
              </a:solidFill>
              <a:latin typeface="Arial"/>
            </a:endParaRPr>
          </a:p>
          <a:p>
            <a:pPr>
              <a:lnSpc>
                <a:spcPct val="115000"/>
              </a:lnSpc>
              <a:buNone/>
            </a:pPr>
            <a:endParaRPr b="0" lang="en-US" sz="1800" spc="-1" strike="noStrike">
              <a:solidFill>
                <a:srgbClr val="000000"/>
              </a:solidFill>
              <a:latin typeface="Arial"/>
            </a:endParaRPr>
          </a:p>
          <a:p>
            <a:pPr>
              <a:lnSpc>
                <a:spcPct val="115000"/>
              </a:lnSpc>
              <a:buNone/>
            </a:pPr>
            <a:endParaRPr b="0" lang="en-US" sz="1800" spc="-1" strike="noStrike">
              <a:solidFill>
                <a:srgbClr val="000000"/>
              </a:solidFill>
              <a:latin typeface="Arial"/>
            </a:endParaRPr>
          </a:p>
          <a:p>
            <a:pPr>
              <a:lnSpc>
                <a:spcPct val="115000"/>
              </a:lnSpc>
              <a:buNone/>
            </a:pPr>
            <a:endParaRPr b="0" lang="en-US" sz="1800" spc="-1" strike="noStrike">
              <a:solidFill>
                <a:srgbClr val="000000"/>
              </a:solidFill>
              <a:latin typeface="Arial"/>
            </a:endParaRPr>
          </a:p>
          <a:p>
            <a:pPr>
              <a:lnSpc>
                <a:spcPct val="115000"/>
              </a:lnSpc>
              <a:buNone/>
            </a:pPr>
            <a:endParaRPr b="0" lang="en-US" sz="1800" spc="-1" strike="noStrike">
              <a:solidFill>
                <a:srgbClr val="000000"/>
              </a:solidFill>
              <a:latin typeface="Arial"/>
            </a:endParaRPr>
          </a:p>
          <a:p>
            <a:pPr>
              <a:lnSpc>
                <a:spcPct val="115000"/>
              </a:lnSpc>
              <a:buNone/>
            </a:pP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There is “config” symbol ZONE_DMA and metadata</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Refer to Documentation/kbuild/kconfig-language.txt for syntax details</a:t>
            </a:r>
            <a:endParaRPr b="0" lang="en-US" sz="1800" spc="-1" strike="noStrike">
              <a:solidFill>
                <a:srgbClr val="000000"/>
              </a:solidFill>
              <a:latin typeface="Arial"/>
            </a:endParaRPr>
          </a:p>
        </p:txBody>
      </p:sp>
      <p:sp>
        <p:nvSpPr>
          <p:cNvPr id="169" name="Google Shape;150;p24"/>
          <p:cNvSpPr/>
          <p:nvPr/>
        </p:nvSpPr>
        <p:spPr>
          <a:xfrm>
            <a:off x="734400" y="1599840"/>
            <a:ext cx="8181000" cy="2045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config ZONE_DMA</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bool "DMA memory allocation support" if EXPERT</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default y</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help</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DMA memory allocation support allows devices with less than 32-bit</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addressing to allocate within the first 16MB of address space.</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Disable if no such devices will be used.</a:t>
            </a: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If unsure, say 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300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Kbuild: .config file</a:t>
            </a:r>
            <a:endParaRPr b="0" lang="en-US" sz="2800" spc="-1" strike="noStrike">
              <a:solidFill>
                <a:srgbClr val="000000"/>
              </a:solidFill>
              <a:latin typeface="Arial"/>
            </a:endParaRPr>
          </a:p>
        </p:txBody>
      </p:sp>
      <p:sp>
        <p:nvSpPr>
          <p:cNvPr id="171" name="PlaceHolder 2"/>
          <p:cNvSpPr>
            <a:spLocks noGrp="1"/>
          </p:cNvSpPr>
          <p:nvPr>
            <p:ph/>
          </p:nvPr>
        </p:nvSpPr>
        <p:spPr>
          <a:xfrm>
            <a:off x="311760" y="900360"/>
            <a:ext cx="8520120" cy="39128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Ready configuration file with all options, including selected by dependency</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It can be edited manually with extra care if you really known that are doing</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It’s contents differ between Linux Kernel versions and generally it is not recommended to reuse .config from previous kernel. We will cover right approach later.</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Here is head of typical .config file</a:t>
            </a:r>
            <a:endParaRPr b="0" lang="en-US" sz="1800" spc="-1" strike="noStrike">
              <a:solidFill>
                <a:srgbClr val="000000"/>
              </a:solidFill>
              <a:latin typeface="Arial"/>
            </a:endParaRPr>
          </a:p>
        </p:txBody>
      </p:sp>
      <p:sp>
        <p:nvSpPr>
          <p:cNvPr id="172" name="Google Shape;157;p25"/>
          <p:cNvSpPr/>
          <p:nvPr/>
        </p:nvSpPr>
        <p:spPr>
          <a:xfrm>
            <a:off x="957960" y="2866320"/>
            <a:ext cx="7645320" cy="183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Automatically generated file; DO NOT EDIT.</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Linux/arm 4.9.20 Kernel Configuration</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CONFIG_ARM=y</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CONFIG_ARM_HAS_SG_CHAIN=y</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CONFIG_MIGHT_HAVE_PCI=y</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CONFIG_SYS_SUPPORTS_APM_EMULATION=y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Kbuild: Makefiles</a:t>
            </a:r>
            <a:endParaRPr b="0" lang="en-US" sz="2800" spc="-1" strike="noStrike">
              <a:solidFill>
                <a:srgbClr val="000000"/>
              </a:solidFill>
              <a:latin typeface="Arial"/>
            </a:endParaRPr>
          </a:p>
        </p:txBody>
      </p:sp>
      <p:sp>
        <p:nvSpPr>
          <p:cNvPr id="17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They are regular GNU Makefiles with excellent syntax. There are two names for them currently supported</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Ordinary Makefile with kbuild syntax. Most of in-tree components use this naming</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Kbuild file with same syntax. This is useful for out-of-tree (external) modules development to provide both Linux Kernel Kbuild instructions as well as regular GNU Make targets. This naming is preferred.</a:t>
            </a:r>
            <a:endParaRPr b="0" lang="en-US" sz="14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Well documented to show what’s they do</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It is an entry point for most aspects of Linux Kernel configuration and building</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There is number of environment variables they accept to change files location, pass additional flags to the compilers, linkers, etc.</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Kbuild: Makefiles (cont.)</a:t>
            </a:r>
            <a:endParaRPr b="0" lang="en-US" sz="2800" spc="-1" strike="noStrike">
              <a:solidFill>
                <a:srgbClr val="000000"/>
              </a:solidFill>
              <a:latin typeface="Arial"/>
            </a:endParaRPr>
          </a:p>
        </p:txBody>
      </p:sp>
      <p:sp>
        <p:nvSpPr>
          <p:cNvPr id="176"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Kbuild syntax of Makefiles is quite simple and convenient. Most of directives specify what and how to build without any extra details.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All implementation details are hidden in core Makefiles implementation in &lt;src_dir&gt;/Makefile, &lt;src_dir&gt;/Kbuild, general Makefiles in &lt;src_dir&gt;/scripts/Makefile* and &lt;src_dir&gt;/arch/$ARCH/ specific makefiles.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Simplest kbuild style makefile might look as following</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177" name="Google Shape;170;p27"/>
          <p:cNvSpPr/>
          <p:nvPr/>
        </p:nvSpPr>
        <p:spPr>
          <a:xfrm>
            <a:off x="920880" y="3190320"/>
            <a:ext cx="7412760" cy="1255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 Makefile for the Intel(R) PRO/1000 ethernet driver</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obj-$(CONFIG_E1000) += e1000.o</a:t>
            </a: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e1000-objs := e1000_main.o e1000_hw.o e1000_ethtool.o e1000_param.o</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Kbuild: Makefiles (cont.)</a:t>
            </a: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p:txBody>
      </p:sp>
      <p:sp>
        <p:nvSpPr>
          <p:cNvPr id="179"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There are lot of predefined kbuild variables. Here is most useful</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obj-y</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obj-m</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asflags-y</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ccflags-y</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cppflags-y</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ldflags-y</a:t>
            </a:r>
            <a:endParaRPr b="0" lang="en-US" sz="14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We will cover some of them while preparing our first kernel module.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Refer to Documentation/kbuild/makefiles.txt for more information on kbuild makefile syntax and other details.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Make: entry for Linux Kernel maintenance</a:t>
            </a: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p:txBody>
      </p:sp>
      <p:sp>
        <p:nvSpPr>
          <p:cNvPr id="181"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Type </a:t>
            </a:r>
            <a:r>
              <a:rPr b="0" lang="en" sz="1400" spc="-1" strike="noStrike">
                <a:solidFill>
                  <a:srgbClr val="595959"/>
                </a:solidFill>
                <a:latin typeface="Courier New"/>
                <a:ea typeface="Courier New"/>
              </a:rPr>
              <a:t>make help</a:t>
            </a:r>
            <a:r>
              <a:rPr b="0" lang="en" sz="1800" spc="-1" strike="noStrike">
                <a:solidFill>
                  <a:srgbClr val="595959"/>
                </a:solidFill>
                <a:latin typeface="Arial"/>
                <a:ea typeface="Arial"/>
              </a:rPr>
              <a:t> to get detailed help for supported targets and options.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Architecture specific options output of </a:t>
            </a:r>
            <a:r>
              <a:rPr b="0" lang="en" sz="1400" spc="-1" strike="noStrike">
                <a:solidFill>
                  <a:srgbClr val="595959"/>
                </a:solidFill>
                <a:latin typeface="Courier New"/>
                <a:ea typeface="Courier New"/>
              </a:rPr>
              <a:t>make help</a:t>
            </a:r>
            <a:r>
              <a:rPr b="0" lang="en" sz="1800" spc="-1" strike="noStrike">
                <a:solidFill>
                  <a:srgbClr val="595959"/>
                </a:solidFill>
                <a:latin typeface="Arial"/>
                <a:ea typeface="Arial"/>
              </a:rPr>
              <a:t> depends on ARCH variable: we will talk about it later during cross compilation.</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It is good idea to output build results in directory out of the sources directory using </a:t>
            </a:r>
            <a:r>
              <a:rPr b="1" lang="en" sz="1800" spc="-1" strike="noStrike">
                <a:solidFill>
                  <a:srgbClr val="595959"/>
                </a:solidFill>
                <a:latin typeface="Arial"/>
                <a:ea typeface="Arial"/>
              </a:rPr>
              <a:t>O=...</a:t>
            </a:r>
            <a:r>
              <a:rPr b="0" lang="en" sz="1800" spc="-1" strike="noStrike">
                <a:solidFill>
                  <a:srgbClr val="595959"/>
                </a:solidFill>
                <a:latin typeface="Arial"/>
                <a:ea typeface="Arial"/>
              </a:rPr>
              <a:t> option to make</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Also it might be useful to see verbose output for actual command used to compile given file. There is many verbose levels supported </a:t>
            </a:r>
            <a:r>
              <a:rPr b="1" lang="en" sz="1800" spc="-1" strike="noStrike">
                <a:solidFill>
                  <a:srgbClr val="595959"/>
                </a:solidFill>
                <a:latin typeface="Arial"/>
                <a:ea typeface="Arial"/>
              </a:rPr>
              <a:t>V=0..2</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182" name="Google Shape;183;p29"/>
          <p:cNvSpPr/>
          <p:nvPr/>
        </p:nvSpPr>
        <p:spPr>
          <a:xfrm>
            <a:off x="2004120" y="2904120"/>
            <a:ext cx="5135040" cy="34380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0" lang="en" sz="1400" spc="-1" strike="noStrike">
                <a:solidFill>
                  <a:srgbClr val="000000"/>
                </a:solidFill>
                <a:latin typeface="Courier New"/>
                <a:ea typeface="Courier New"/>
              </a:rPr>
              <a:t>$ make &lt;target&gt; O=~/kernel/build</a:t>
            </a:r>
            <a:endParaRPr b="0" lang="en-US" sz="1400" spc="-1" strike="noStrike">
              <a:latin typeface="Arial"/>
            </a:endParaRPr>
          </a:p>
        </p:txBody>
      </p:sp>
      <p:sp>
        <p:nvSpPr>
          <p:cNvPr id="183" name="Google Shape;184;p29"/>
          <p:cNvSpPr/>
          <p:nvPr/>
        </p:nvSpPr>
        <p:spPr>
          <a:xfrm>
            <a:off x="2004480" y="4170600"/>
            <a:ext cx="5135040" cy="34380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0" lang="en" sz="1400" spc="-1" strike="noStrike">
                <a:solidFill>
                  <a:srgbClr val="000000"/>
                </a:solidFill>
                <a:latin typeface="Courier New"/>
                <a:ea typeface="Courier New"/>
              </a:rPr>
              <a:t>$ make &lt;target&gt; V=1</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Make: entry for Linux Kernel maintenance (cont.)</a:t>
            </a:r>
            <a:endParaRPr b="0" lang="en-US" sz="2800" spc="-1" strike="noStrike">
              <a:solidFill>
                <a:srgbClr val="000000"/>
              </a:solidFill>
              <a:latin typeface="Arial"/>
            </a:endParaRPr>
          </a:p>
        </p:txBody>
      </p:sp>
      <p:sp>
        <p:nvSpPr>
          <p:cNvPr id="18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There is another interesting options to make</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rgbClr val="595959"/>
                </a:solidFill>
                <a:latin typeface="Arial"/>
                <a:ea typeface="Arial"/>
              </a:rPr>
              <a:t>C=1..2</a:t>
            </a:r>
            <a:r>
              <a:rPr b="0" lang="en" sz="1400" spc="-1" strike="noStrike">
                <a:solidFill>
                  <a:srgbClr val="595959"/>
                </a:solidFill>
                <a:latin typeface="Arial"/>
                <a:ea typeface="Arial"/>
              </a:rPr>
              <a:t> is used to pass C source files through semantics preprocessor. By default sparse(1) is used. There are couple of places within kernel where additional, not specific to gcc nor  it’s preprocessor attributes are used making code misunderstoods. This includes, but not limited specific types (e.g. __be32, __be16, etc), qualifiers like __user, __kernel, __rcu, __percpu, etc. All of them take effect only when used with semantics preprocessor like sparse(1) and replaced with empty defines overwise. Refer to Documentation/dev-tools/sparse.txt, include/linux/compiler.h file and sparse(1) man page for more information.</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rgbClr val="595959"/>
                </a:solidFill>
                <a:latin typeface="Arial"/>
                <a:ea typeface="Arial"/>
              </a:rPr>
              <a:t>W=1..3</a:t>
            </a:r>
            <a:r>
              <a:rPr b="0" lang="en" sz="1400" spc="-1" strike="noStrike">
                <a:solidFill>
                  <a:srgbClr val="595959"/>
                </a:solidFill>
                <a:latin typeface="Arial"/>
                <a:ea typeface="Arial"/>
              </a:rPr>
              <a:t> enable compiler extra warnings. More level is set more warnings being added. Refer to scripts/Makefile.extrawarn for more information on warnings being added. It should be noted that exact set of warnings being generated, including ones enabled by default when no `W’ option is given, purely depends on version and capabilities of the compiler. It is recommended to use latest stable version of compiler to get most from this option.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Make: generic configure targets</a:t>
            </a:r>
            <a:endParaRPr b="0" lang="en-US" sz="2800" spc="-1" strike="noStrike">
              <a:solidFill>
                <a:srgbClr val="000000"/>
              </a:solidFill>
              <a:latin typeface="Arial"/>
            </a:endParaRPr>
          </a:p>
        </p:txBody>
      </p:sp>
      <p:sp>
        <p:nvSpPr>
          <p:cNvPr id="18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There are various ways to configure Linux Kernel</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Interactive</a:t>
            </a:r>
            <a:endParaRPr b="0" lang="en-US" sz="1400" spc="-1" strike="noStrike">
              <a:solidFill>
                <a:srgbClr val="000000"/>
              </a:solidFill>
              <a:latin typeface="Arial"/>
            </a:endParaRPr>
          </a:p>
          <a:p>
            <a:pPr lvl="2" marL="1371600" indent="-317520">
              <a:lnSpc>
                <a:spcPct val="115000"/>
              </a:lnSpc>
              <a:buClr>
                <a:srgbClr val="595959"/>
              </a:buClr>
              <a:buFont typeface="Arial"/>
              <a:buChar char="■"/>
            </a:pPr>
            <a:r>
              <a:rPr b="0" lang="en" sz="1400" spc="-1" strike="noStrike">
                <a:solidFill>
                  <a:srgbClr val="595959"/>
                </a:solidFill>
                <a:latin typeface="Arial"/>
                <a:ea typeface="Arial"/>
              </a:rPr>
              <a:t>Using ncurses based terminal user interface (tui). Called with </a:t>
            </a:r>
            <a:r>
              <a:rPr b="0" lang="en" sz="1200" spc="-1" strike="noStrike">
                <a:solidFill>
                  <a:srgbClr val="595959"/>
                </a:solidFill>
                <a:latin typeface="Courier New"/>
                <a:ea typeface="Courier New"/>
              </a:rPr>
              <a:t>make menuconfig</a:t>
            </a:r>
            <a:r>
              <a:rPr b="0" lang="en" sz="1400" spc="-1" strike="noStrike">
                <a:solidFill>
                  <a:srgbClr val="595959"/>
                </a:solidFill>
                <a:latin typeface="Arial"/>
                <a:ea typeface="Arial"/>
              </a:rPr>
              <a:t>.</a:t>
            </a:r>
            <a:endParaRPr b="0" lang="en-US" sz="1400" spc="-1" strike="noStrike">
              <a:solidFill>
                <a:srgbClr val="000000"/>
              </a:solidFill>
              <a:latin typeface="Arial"/>
            </a:endParaRPr>
          </a:p>
          <a:p>
            <a:pPr lvl="2" marL="1371600" indent="-317520">
              <a:lnSpc>
                <a:spcPct val="115000"/>
              </a:lnSpc>
              <a:buClr>
                <a:srgbClr val="595959"/>
              </a:buClr>
              <a:buFont typeface="Arial"/>
              <a:buChar char="■"/>
            </a:pPr>
            <a:r>
              <a:rPr b="0" lang="en" sz="1400" spc="-1" strike="noStrike">
                <a:solidFill>
                  <a:srgbClr val="595959"/>
                </a:solidFill>
                <a:latin typeface="Arial"/>
                <a:ea typeface="Arial"/>
              </a:rPr>
              <a:t>Using command line interface (cli) on terminal. Called with </a:t>
            </a:r>
            <a:r>
              <a:rPr b="0" lang="en" sz="1200" spc="-1" strike="noStrike">
                <a:solidFill>
                  <a:srgbClr val="595959"/>
                </a:solidFill>
                <a:latin typeface="Courier New"/>
                <a:ea typeface="Courier New"/>
              </a:rPr>
              <a:t>make config</a:t>
            </a:r>
            <a:r>
              <a:rPr b="0" lang="en" sz="1400" spc="-1" strike="noStrike">
                <a:solidFill>
                  <a:srgbClr val="595959"/>
                </a:solidFill>
                <a:latin typeface="Arial"/>
                <a:ea typeface="Arial"/>
              </a:rPr>
              <a:t>.</a:t>
            </a:r>
            <a:endParaRPr b="0" lang="en-US" sz="1400" spc="-1" strike="noStrike">
              <a:solidFill>
                <a:srgbClr val="000000"/>
              </a:solidFill>
              <a:latin typeface="Arial"/>
            </a:endParaRPr>
          </a:p>
          <a:p>
            <a:pPr lvl="2" marL="1371600" indent="-317520">
              <a:lnSpc>
                <a:spcPct val="115000"/>
              </a:lnSpc>
              <a:buClr>
                <a:srgbClr val="595959"/>
              </a:buClr>
              <a:buFont typeface="Arial"/>
              <a:buChar char="■"/>
            </a:pPr>
            <a:r>
              <a:rPr b="0" lang="en" sz="1400" spc="-1" strike="noStrike">
                <a:solidFill>
                  <a:srgbClr val="595959"/>
                </a:solidFill>
                <a:latin typeface="Arial"/>
                <a:ea typeface="Arial"/>
              </a:rPr>
              <a:t>Using graphical interfaces based on Qt/GTK+ frameworks. Called with </a:t>
            </a:r>
            <a:r>
              <a:rPr b="0" lang="en" sz="1200" spc="-1" strike="noStrike">
                <a:solidFill>
                  <a:srgbClr val="595959"/>
                </a:solidFill>
                <a:latin typeface="Courier New"/>
                <a:ea typeface="Courier New"/>
              </a:rPr>
              <a:t>make </a:t>
            </a:r>
            <a:r>
              <a:rPr b="0" lang="en" sz="1200" spc="-1" strike="noStrike">
                <a:solidFill>
                  <a:srgbClr val="595959"/>
                </a:solidFill>
                <a:latin typeface="Courier New"/>
                <a:ea typeface="Courier New"/>
              </a:rPr>
              <a:t>{x,g}config</a:t>
            </a:r>
            <a:r>
              <a:rPr b="0" lang="en" sz="1400" spc="-1" strike="noStrike">
                <a:solidFill>
                  <a:srgbClr val="595959"/>
                </a:solidFill>
                <a:latin typeface="Arial"/>
                <a:ea typeface="Arial"/>
              </a:rPr>
              <a:t>.</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Non-interactive</a:t>
            </a:r>
            <a:endParaRPr b="0" lang="en-US" sz="1400" spc="-1" strike="noStrike">
              <a:solidFill>
                <a:srgbClr val="000000"/>
              </a:solidFill>
              <a:latin typeface="Arial"/>
            </a:endParaRPr>
          </a:p>
          <a:p>
            <a:pPr lvl="2" marL="1371600" indent="-317520">
              <a:lnSpc>
                <a:spcPct val="115000"/>
              </a:lnSpc>
              <a:buClr>
                <a:srgbClr val="595959"/>
              </a:buClr>
              <a:buFont typeface="Arial"/>
              <a:buChar char="■"/>
            </a:pPr>
            <a:r>
              <a:rPr b="0" lang="en" sz="1400" spc="-1" strike="noStrike">
                <a:solidFill>
                  <a:srgbClr val="595959"/>
                </a:solidFill>
                <a:latin typeface="Arial"/>
                <a:ea typeface="Arial"/>
              </a:rPr>
              <a:t>Using existing </a:t>
            </a:r>
            <a:r>
              <a:rPr b="0" lang="en" sz="1200" spc="-1" strike="noStrike">
                <a:solidFill>
                  <a:srgbClr val="595959"/>
                </a:solidFill>
                <a:latin typeface="Courier New"/>
                <a:ea typeface="Courier New"/>
              </a:rPr>
              <a:t>.config</a:t>
            </a:r>
            <a:r>
              <a:rPr b="0" lang="en" sz="1400" spc="-1" strike="noStrike">
                <a:solidFill>
                  <a:srgbClr val="595959"/>
                </a:solidFill>
                <a:latin typeface="Arial"/>
                <a:ea typeface="Arial"/>
              </a:rPr>
              <a:t> via </a:t>
            </a:r>
            <a:r>
              <a:rPr b="0" lang="en" sz="1200" spc="-1" strike="noStrike">
                <a:solidFill>
                  <a:srgbClr val="595959"/>
                </a:solidFill>
                <a:latin typeface="Courier New"/>
                <a:ea typeface="Courier New"/>
              </a:rPr>
              <a:t>make oldconfig</a:t>
            </a:r>
            <a:r>
              <a:rPr b="0" lang="en" sz="1400" spc="-1" strike="noStrike">
                <a:solidFill>
                  <a:srgbClr val="595959"/>
                </a:solidFill>
                <a:latin typeface="Arial"/>
                <a:ea typeface="Arial"/>
              </a:rPr>
              <a:t>.</a:t>
            </a:r>
            <a:endParaRPr b="0" lang="en-US" sz="1400" spc="-1" strike="noStrike">
              <a:solidFill>
                <a:srgbClr val="000000"/>
              </a:solidFill>
              <a:latin typeface="Arial"/>
            </a:endParaRPr>
          </a:p>
          <a:p>
            <a:pPr lvl="2" marL="1371600" indent="-317520">
              <a:lnSpc>
                <a:spcPct val="115000"/>
              </a:lnSpc>
              <a:buClr>
                <a:srgbClr val="595959"/>
              </a:buClr>
              <a:buFont typeface="Arial"/>
              <a:buChar char="■"/>
            </a:pPr>
            <a:r>
              <a:rPr b="0" lang="en" sz="1400" spc="-1" strike="noStrike">
                <a:solidFill>
                  <a:srgbClr val="595959"/>
                </a:solidFill>
                <a:latin typeface="Arial"/>
                <a:ea typeface="Arial"/>
              </a:rPr>
              <a:t>Using default values via </a:t>
            </a:r>
            <a:r>
              <a:rPr b="0" lang="en" sz="1200" spc="-1" strike="noStrike">
                <a:solidFill>
                  <a:srgbClr val="595959"/>
                </a:solidFill>
                <a:latin typeface="Courier New"/>
                <a:ea typeface="Courier New"/>
              </a:rPr>
              <a:t>make all{no,yes,mod,def}config</a:t>
            </a:r>
            <a:endParaRPr b="0" lang="en-US" sz="1200" spc="-1" strike="noStrike">
              <a:solidFill>
                <a:srgbClr val="000000"/>
              </a:solidFill>
              <a:latin typeface="Arial"/>
            </a:endParaRPr>
          </a:p>
          <a:p>
            <a:pPr lvl="2" marL="1371600" indent="-317520">
              <a:lnSpc>
                <a:spcPct val="115000"/>
              </a:lnSpc>
              <a:buClr>
                <a:srgbClr val="595959"/>
              </a:buClr>
              <a:buFont typeface="Arial"/>
              <a:buChar char="■"/>
            </a:pPr>
            <a:r>
              <a:rPr b="0" lang="en" sz="1400" spc="-1" strike="noStrike">
                <a:solidFill>
                  <a:srgbClr val="595959"/>
                </a:solidFill>
                <a:latin typeface="Arial"/>
                <a:ea typeface="Arial"/>
              </a:rPr>
              <a:t>Using defconfig from ARCH supplied variable via </a:t>
            </a:r>
            <a:r>
              <a:rPr b="0" lang="en" sz="1200" spc="-1" strike="noStrike">
                <a:solidFill>
                  <a:srgbClr val="595959"/>
                </a:solidFill>
                <a:latin typeface="Courier New"/>
                <a:ea typeface="Courier New"/>
              </a:rPr>
              <a:t>make defconfig</a:t>
            </a:r>
            <a:r>
              <a:rPr b="0" lang="en" sz="1400" spc="-1" strike="noStrike">
                <a:solidFill>
                  <a:srgbClr val="595959"/>
                </a:solidFill>
                <a:latin typeface="Arial"/>
                <a:ea typeface="Arial"/>
              </a:rPr>
              <a:t>.</a:t>
            </a:r>
            <a:endParaRPr b="0" lang="en-US" sz="1400" spc="-1" strike="noStrike">
              <a:solidFill>
                <a:srgbClr val="000000"/>
              </a:solidFill>
              <a:latin typeface="Arial"/>
            </a:endParaRPr>
          </a:p>
          <a:p>
            <a:pPr lvl="2" marL="1371600" indent="-317520">
              <a:lnSpc>
                <a:spcPct val="115000"/>
              </a:lnSpc>
              <a:buClr>
                <a:srgbClr val="595959"/>
              </a:buClr>
              <a:buFont typeface="Arial"/>
              <a:buChar char="■"/>
            </a:pPr>
            <a:r>
              <a:rPr b="0" lang="en" sz="1400" spc="-1" strike="noStrike">
                <a:solidFill>
                  <a:srgbClr val="595959"/>
                </a:solidFill>
                <a:latin typeface="Arial"/>
                <a:ea typeface="Arial"/>
              </a:rPr>
              <a:t>Using silentoldconfig/olddefconfig via </a:t>
            </a:r>
            <a:r>
              <a:rPr b="0" lang="en" sz="1200" spc="-1" strike="noStrike">
                <a:solidFill>
                  <a:srgbClr val="595959"/>
                </a:solidFill>
                <a:latin typeface="Courier New"/>
                <a:ea typeface="Courier New"/>
              </a:rPr>
              <a:t>make {silentoldconfig,olddefconfig}</a:t>
            </a:r>
            <a:endParaRPr b="0" lang="en-US" sz="12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Also it is possible to save configuration as default via </a:t>
            </a:r>
            <a:r>
              <a:rPr b="0" lang="en" sz="1400" spc="-1" strike="noStrike">
                <a:solidFill>
                  <a:srgbClr val="595959"/>
                </a:solidFill>
                <a:latin typeface="Courier New"/>
                <a:ea typeface="Courier New"/>
              </a:rPr>
              <a:t>make savedefconfig</a:t>
            </a:r>
            <a:endParaRPr b="0" lang="en-US" sz="14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Linux </a:t>
            </a:r>
            <a:r>
              <a:rPr b="0" lang="en" sz="2800" spc="-1" strike="noStrike">
                <a:solidFill>
                  <a:srgbClr val="000000"/>
                </a:solidFill>
                <a:latin typeface="Arial"/>
                <a:ea typeface="Arial"/>
              </a:rPr>
              <a:t>Kern</a:t>
            </a:r>
            <a:r>
              <a:rPr b="0" lang="en" sz="2800" spc="-1" strike="noStrike">
                <a:solidFill>
                  <a:srgbClr val="000000"/>
                </a:solidFill>
                <a:latin typeface="Arial"/>
                <a:ea typeface="Arial"/>
              </a:rPr>
              <a:t>el </a:t>
            </a:r>
            <a:r>
              <a:rPr b="0" lang="en" sz="2800" spc="-1" strike="noStrike">
                <a:solidFill>
                  <a:srgbClr val="000000"/>
                </a:solidFill>
                <a:latin typeface="Arial"/>
                <a:ea typeface="Arial"/>
              </a:rPr>
              <a:t>Code </a:t>
            </a:r>
            <a:r>
              <a:rPr b="0" lang="en" sz="2800" spc="-1" strike="noStrike">
                <a:solidFill>
                  <a:srgbClr val="000000"/>
                </a:solidFill>
                <a:latin typeface="Arial"/>
                <a:ea typeface="Arial"/>
              </a:rPr>
              <a:t>Style</a:t>
            </a:r>
            <a:endParaRPr b="0" lang="en-US" sz="2800" spc="-1" strike="noStrike">
              <a:solidFill>
                <a:srgbClr val="000000"/>
              </a:solidFill>
              <a:latin typeface="Arial"/>
            </a:endParaRPr>
          </a:p>
        </p:txBody>
      </p:sp>
      <p:sp>
        <p:nvSpPr>
          <p:cNvPr id="121"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 sz="1800" spc="-1" strike="noStrike">
                <a:solidFill>
                  <a:srgbClr val="000000"/>
                </a:solidFill>
                <a:latin typeface="Arial"/>
                <a:ea typeface="Arial"/>
              </a:rPr>
              <a:t>Not only spaces, braces and indentation… But them also matter.</a:t>
            </a:r>
            <a:endParaRPr b="0" lang="en-US" sz="1800" spc="-1" strike="noStrike">
              <a:solidFill>
                <a:srgbClr val="000000"/>
              </a:solidFill>
              <a:latin typeface="Arial"/>
            </a:endParaRPr>
          </a:p>
          <a:p>
            <a:pPr>
              <a:lnSpc>
                <a:spcPct val="115000"/>
              </a:lnSpc>
              <a:spcBef>
                <a:spcPts val="1599"/>
              </a:spcBef>
              <a:buNone/>
              <a:tabLst>
                <a:tab algn="l" pos="0"/>
              </a:tabLst>
            </a:pPr>
            <a:r>
              <a:rPr b="0" lang="en" sz="1800" spc="-1" strike="noStrike">
                <a:solidFill>
                  <a:srgbClr val="000000"/>
                </a:solidFill>
                <a:latin typeface="Arial"/>
                <a:ea typeface="Arial"/>
              </a:rPr>
              <a:t>Consider:</a:t>
            </a: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6) Functions (EXPORT_SYMBOL)</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 sz="1800" spc="-1" strike="noStrike">
                <a:solidFill>
                  <a:srgbClr val="595959"/>
                </a:solidFill>
                <a:latin typeface="Arial"/>
                <a:ea typeface="Arial"/>
              </a:rPr>
              <a:t>7) Centralized exiting of functions (gotos are very useful in some cases)</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 sz="1800" spc="-1" strike="noStrike">
                <a:solidFill>
                  <a:srgbClr val="595959"/>
                </a:solidFill>
                <a:latin typeface="Arial"/>
                <a:ea typeface="Arial"/>
              </a:rPr>
              <a:t>12) Macros, Enums and RTL (C macros are widely used but be careful)</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 sz="1800" spc="-1" strike="noStrike">
                <a:solidFill>
                  <a:srgbClr val="595959"/>
                </a:solidFill>
                <a:latin typeface="Arial"/>
                <a:ea typeface="Arial"/>
              </a:rPr>
              <a:t>15) The inline disease (inline not always as good as it might seem)</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 sz="1800" spc="-1" strike="noStrike">
                <a:solidFill>
                  <a:srgbClr val="595959"/>
                </a:solidFill>
                <a:latin typeface="Arial"/>
                <a:ea typeface="Arial"/>
              </a:rPr>
              <a:t>17) Don't re-invent the kernel macros</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 sz="1800" spc="-1" strike="noStrike">
                <a:solidFill>
                  <a:srgbClr val="595959"/>
                </a:solidFill>
                <a:latin typeface="Arial"/>
                <a:ea typeface="Arial"/>
              </a:rPr>
              <a:t>20) Conditional Compilation</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Make: cleanup source tree</a:t>
            </a:r>
            <a:endParaRPr b="0" lang="en-US" sz="2800" spc="-1" strike="noStrike">
              <a:solidFill>
                <a:srgbClr val="000000"/>
              </a:solidFill>
              <a:latin typeface="Arial"/>
            </a:endParaRPr>
          </a:p>
        </p:txBody>
      </p:sp>
      <p:sp>
        <p:nvSpPr>
          <p:cNvPr id="189"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If you build kernel in-tree (i.e. without option O=... to make) and want to clean up it there are two possibilities to do that</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Use </a:t>
            </a:r>
            <a:r>
              <a:rPr b="0" lang="en" sz="1400" spc="-1" strike="noStrike">
                <a:solidFill>
                  <a:srgbClr val="595959"/>
                </a:solidFill>
                <a:latin typeface="Courier New"/>
                <a:ea typeface="Courier New"/>
              </a:rPr>
              <a:t>make mrproper</a:t>
            </a:r>
            <a:r>
              <a:rPr b="0" lang="en" sz="1400" spc="-1" strike="noStrike">
                <a:solidFill>
                  <a:srgbClr val="595959"/>
                </a:solidFill>
                <a:latin typeface="Arial"/>
                <a:ea typeface="Arial"/>
              </a:rPr>
              <a:t> to remove all generated files (e.g. object files .o), configuration and some backup files</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Use </a:t>
            </a:r>
            <a:r>
              <a:rPr b="0" lang="en" sz="1400" spc="-1" strike="noStrike">
                <a:solidFill>
                  <a:srgbClr val="595959"/>
                </a:solidFill>
                <a:latin typeface="Courier New"/>
                <a:ea typeface="Courier New"/>
              </a:rPr>
              <a:t>make distclean</a:t>
            </a:r>
            <a:r>
              <a:rPr b="0" lang="en" sz="1400" spc="-1" strike="noStrike">
                <a:solidFill>
                  <a:srgbClr val="595959"/>
                </a:solidFill>
                <a:latin typeface="Arial"/>
                <a:ea typeface="Arial"/>
              </a:rPr>
              <a:t> that performs exactly same as </a:t>
            </a:r>
            <a:r>
              <a:rPr b="0" lang="en" sz="1400" spc="-1" strike="noStrike">
                <a:solidFill>
                  <a:srgbClr val="595959"/>
                </a:solidFill>
                <a:latin typeface="Courier New"/>
                <a:ea typeface="Courier New"/>
              </a:rPr>
              <a:t>make mrproper</a:t>
            </a:r>
            <a:r>
              <a:rPr b="0" lang="en" sz="1400" spc="-1" strike="noStrike">
                <a:solidFill>
                  <a:srgbClr val="595959"/>
                </a:solidFill>
                <a:latin typeface="Arial"/>
                <a:ea typeface="Arial"/>
              </a:rPr>
              <a:t> plus editor backup (e.g. ones ending with ~) and patch files.</a:t>
            </a:r>
            <a:endParaRPr b="0" lang="en-US" sz="14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If you want to keep information, like config files, required to build external kernel modules, but remove most of generated files not required for that purpose you can use </a:t>
            </a:r>
            <a:r>
              <a:rPr b="0" lang="en" sz="1400" spc="-1" strike="noStrike">
                <a:solidFill>
                  <a:srgbClr val="595959"/>
                </a:solidFill>
                <a:latin typeface="Courier New"/>
                <a:ea typeface="Courier New"/>
              </a:rPr>
              <a:t>make clean</a:t>
            </a:r>
            <a:r>
              <a:rPr b="0" lang="en" sz="1800" spc="-1" strike="noStrike">
                <a:solidFill>
                  <a:srgbClr val="595959"/>
                </a:solidFill>
                <a:latin typeface="Arial"/>
                <a:ea typeface="Arial"/>
              </a:rPr>
              <a:t>.</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Linux Kernel cross compilation</a:t>
            </a:r>
            <a:endParaRPr b="0" lang="en-US" sz="2800" spc="-1" strike="noStrike">
              <a:solidFill>
                <a:srgbClr val="000000"/>
              </a:solidFill>
              <a:latin typeface="Arial"/>
            </a:endParaRPr>
          </a:p>
        </p:txBody>
      </p:sp>
      <p:sp>
        <p:nvSpPr>
          <p:cNvPr id="191"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Allows to build kernel on host system for target.</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It is common that building host and target has different architectures (e.g. building host is x86_64 and target is ARM)</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Often cross compilation if much faster that building directly on target.</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Cross tools are build for building host architecture, while producing result for target.</a:t>
            </a:r>
            <a:endParaRPr b="0" lang="en-US" sz="14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Building Linux Kernel for architecture other than current host</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Requires to set ARCH environment variable to one of names in arch/</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Requires cross compilation tools prefix specified with CROSS_COMPILE environment variable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Writing Your First Linux Kernel Module</a:t>
            </a:r>
            <a:endParaRPr b="0" lang="en-US" sz="2800" spc="-1" strike="noStrike">
              <a:solidFill>
                <a:srgbClr val="000000"/>
              </a:solidFill>
              <a:latin typeface="Arial"/>
            </a:endParaRPr>
          </a:p>
        </p:txBody>
      </p:sp>
      <p:sp>
        <p:nvSpPr>
          <p:cNvPr id="193"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As usual, when we doing something at first time we trying to make it as simple as possible and writing “Hello, world!” code best fits for this case.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While kernel module which just prints something to message ring buffer is simplest, we need to create kbuild style makefile for this purpose and have kernel headers ready to build modules.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Let’s start with exact kernel module code and write makefile later.</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11760" y="228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Writing Your First Linux Kernel Module (cont.)</a:t>
            </a:r>
            <a:endParaRPr b="0" lang="en-US" sz="2800" spc="-1" strike="noStrike">
              <a:solidFill>
                <a:srgbClr val="000000"/>
              </a:solidFill>
              <a:latin typeface="Arial"/>
            </a:endParaRPr>
          </a:p>
        </p:txBody>
      </p:sp>
      <p:sp>
        <p:nvSpPr>
          <p:cNvPr id="195" name="PlaceHolder 2"/>
          <p:cNvSpPr>
            <a:spLocks noGrp="1"/>
          </p:cNvSpPr>
          <p:nvPr>
            <p:ph/>
          </p:nvPr>
        </p:nvSpPr>
        <p:spPr>
          <a:xfrm>
            <a:off x="311760" y="792360"/>
            <a:ext cx="8520120" cy="4008240"/>
          </a:xfrm>
          <a:prstGeom prst="rect">
            <a:avLst/>
          </a:prstGeom>
          <a:noFill/>
          <a:ln w="0">
            <a:noFill/>
          </a:ln>
        </p:spPr>
        <p:txBody>
          <a:bodyPr tIns="91440" bIns="91440" anchor="t">
            <a:noAutofit/>
          </a:bodyPr>
          <a:p>
            <a:pPr>
              <a:lnSpc>
                <a:spcPct val="100000"/>
              </a:lnSpc>
              <a:buNone/>
              <a:tabLst>
                <a:tab algn="l" pos="0"/>
              </a:tabLst>
            </a:pPr>
            <a:r>
              <a:rPr b="0" lang="en" sz="1200" spc="-1" strike="noStrike">
                <a:solidFill>
                  <a:srgbClr val="000000"/>
                </a:solidFill>
                <a:latin typeface="Courier New"/>
                <a:ea typeface="Courier New"/>
              </a:rPr>
              <a:t>#include &lt;linux/init.h&gt;</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#include &lt;linux/module.h&gt;</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#include &lt;linux/printk.h&gt;</a:t>
            </a:r>
            <a:endParaRPr b="0" lang="en-US" sz="1200" spc="-1" strike="noStrike">
              <a:solidFill>
                <a:srgbClr val="000000"/>
              </a:solidFill>
              <a:latin typeface="Arial"/>
            </a:endParaRPr>
          </a:p>
          <a:p>
            <a:pPr>
              <a:lnSpc>
                <a:spcPct val="100000"/>
              </a:lnSpc>
              <a:buNone/>
              <a:tabLst>
                <a:tab algn="l" pos="0"/>
              </a:tabLst>
            </a:pP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MODULE_AUTHOR(“Serhii Popovych &lt;serhii.popovych@globallogic.com”);</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MODULE_DESCRIPTION(“Hello, world in Linux Kernel Training”);</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MODULE_LICENSE(“Dual BSD/GPL”);</a:t>
            </a:r>
            <a:endParaRPr b="0" lang="en-US" sz="1200" spc="-1" strike="noStrike">
              <a:solidFill>
                <a:srgbClr val="000000"/>
              </a:solidFill>
              <a:latin typeface="Arial"/>
            </a:endParaRPr>
          </a:p>
          <a:p>
            <a:pPr>
              <a:lnSpc>
                <a:spcPct val="100000"/>
              </a:lnSpc>
              <a:buNone/>
              <a:tabLst>
                <a:tab algn="l" pos="0"/>
              </a:tabLst>
            </a:pP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static int __init hello_init(void)</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printk(KERN_EMERG “Hello, world!\n”);</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return 0;</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00000"/>
              </a:lnSpc>
              <a:buNone/>
              <a:tabLst>
                <a:tab algn="l" pos="0"/>
              </a:tabLst>
            </a:pP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static void __exit hello_exit(void)</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 Do nothing here right now */</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00000"/>
              </a:lnSpc>
              <a:buNone/>
              <a:tabLst>
                <a:tab algn="l" pos="0"/>
              </a:tabLst>
            </a:pP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module_init(hello_init);</a:t>
            </a:r>
            <a:endParaRPr b="0" lang="en-US" sz="1200" spc="-1" strike="noStrike">
              <a:solidFill>
                <a:srgbClr val="000000"/>
              </a:solidFill>
              <a:latin typeface="Arial"/>
            </a:endParaRPr>
          </a:p>
          <a:p>
            <a:pPr>
              <a:lnSpc>
                <a:spcPct val="100000"/>
              </a:lnSpc>
              <a:buNone/>
              <a:tabLst>
                <a:tab algn="l" pos="0"/>
              </a:tabLst>
            </a:pPr>
            <a:r>
              <a:rPr b="0" lang="en" sz="1200" spc="-1" strike="noStrike">
                <a:solidFill>
                  <a:srgbClr val="000000"/>
                </a:solidFill>
                <a:latin typeface="Courier New"/>
                <a:ea typeface="Courier New"/>
              </a:rPr>
              <a:t>module_exit(hello_exit);</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Writing Your First Linux Kernel Module (cont.)</a:t>
            </a:r>
            <a:endParaRPr b="0" lang="en-US" sz="2800" spc="-1" strike="noStrike">
              <a:solidFill>
                <a:srgbClr val="000000"/>
              </a:solidFill>
              <a:latin typeface="Arial"/>
            </a:endParaRPr>
          </a:p>
        </p:txBody>
      </p:sp>
      <p:sp>
        <p:nvSpPr>
          <p:cNvPr id="19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Let’s look at this module closer</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At first lines we include &lt;linux/init.h&gt;, &lt;linux/module.h&gt; and &lt;linux/printk.h&gt; header files from Linux Kernel tree. First is used to provide __init/__exit macros, second to provide MODULE_*() and module_init()/module_exit() macros, third - to provide printk() function prototype as well as KERN_EMERG define. KERN_EMERG is the highest logging severity.</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Next, </a:t>
            </a:r>
            <a:r>
              <a:rPr b="1" lang="en" sz="1400" spc="-1" strike="noStrike">
                <a:solidFill>
                  <a:srgbClr val="595959"/>
                </a:solidFill>
                <a:latin typeface="Arial"/>
                <a:ea typeface="Arial"/>
              </a:rPr>
              <a:t>hello_init()</a:t>
            </a:r>
            <a:r>
              <a:rPr b="0" lang="en" sz="1400" spc="-1" strike="noStrike">
                <a:solidFill>
                  <a:srgbClr val="595959"/>
                </a:solidFill>
                <a:latin typeface="Arial"/>
                <a:ea typeface="Arial"/>
              </a:rPr>
              <a:t> is called during the module initialization. Usually some static data is initialized here, allocated some dynamic data or performed other actions. In our case we just print string “Hello, world!”. Note that return negative errno value (e.g. -EINVAL) from this function causes module init to fail and prevent module loading.</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Next, </a:t>
            </a:r>
            <a:r>
              <a:rPr b="1" lang="en" sz="1400" spc="-1" strike="noStrike">
                <a:solidFill>
                  <a:srgbClr val="595959"/>
                </a:solidFill>
                <a:latin typeface="Arial"/>
                <a:ea typeface="Arial"/>
              </a:rPr>
              <a:t>hello_exit()</a:t>
            </a:r>
            <a:r>
              <a:rPr b="0" lang="en" sz="1400" spc="-1" strike="noStrike">
                <a:solidFill>
                  <a:srgbClr val="595959"/>
                </a:solidFill>
                <a:latin typeface="Arial"/>
                <a:ea typeface="Arial"/>
              </a:rPr>
              <a:t> called at module unload time it can not fail, so there is no return value is accepted here.</a:t>
            </a:r>
            <a:endParaRPr b="0" lang="en-US" sz="14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Writing Your First Linux Kernel Module (cont.)</a:t>
            </a: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p:txBody>
      </p:sp>
      <p:sp>
        <p:nvSpPr>
          <p:cNvPr id="199"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Now it’s time to create Makefile and build our module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It is good practice to create generic makefile that allows user to build your external kernel module using simple call to </a:t>
            </a:r>
            <a:r>
              <a:rPr b="0" lang="en" sz="1400" spc="-1" strike="noStrike">
                <a:solidFill>
                  <a:srgbClr val="595959"/>
                </a:solidFill>
                <a:latin typeface="Courier New"/>
                <a:ea typeface="Courier New"/>
              </a:rPr>
              <a:t>make</a:t>
            </a:r>
            <a:r>
              <a:rPr b="0" lang="en" sz="1800" spc="-1" strike="noStrike">
                <a:solidFill>
                  <a:srgbClr val="595959"/>
                </a:solidFill>
                <a:latin typeface="Arial"/>
                <a:ea typeface="Arial"/>
              </a:rPr>
              <a:t> or </a:t>
            </a:r>
            <a:r>
              <a:rPr b="0" lang="en" sz="1400" spc="-1" strike="noStrike">
                <a:solidFill>
                  <a:srgbClr val="595959"/>
                </a:solidFill>
                <a:latin typeface="Courier New"/>
                <a:ea typeface="Courier New"/>
              </a:rPr>
              <a:t>make &lt;target&gt;</a:t>
            </a:r>
            <a:r>
              <a:rPr b="0" lang="en" sz="1800" spc="-1" strike="noStrike">
                <a:solidFill>
                  <a:srgbClr val="595959"/>
                </a:solidFill>
                <a:latin typeface="Arial"/>
                <a:ea typeface="Arial"/>
              </a:rPr>
              <a:t>. However we known that Linux Kernel uses kbuild style makefiles, which isn’t the same as plain Makefiles to be executed by </a:t>
            </a:r>
            <a:r>
              <a:rPr b="0" lang="en" sz="1400" spc="-1" strike="noStrike">
                <a:solidFill>
                  <a:srgbClr val="595959"/>
                </a:solidFill>
                <a:latin typeface="Courier New"/>
                <a:ea typeface="Courier New"/>
              </a:rPr>
              <a:t>make</a:t>
            </a:r>
            <a:r>
              <a:rPr b="0" lang="en" sz="1800" spc="-1" strike="noStrike">
                <a:solidFill>
                  <a:srgbClr val="595959"/>
                </a:solidFill>
                <a:latin typeface="Arial"/>
                <a:ea typeface="Arial"/>
              </a:rPr>
              <a:t> directly.</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In short, there are three of approaches to write Kbuild makefile for external kernel modules.</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Shared. Single makefile with both Kbuild and generic make parts.</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Separate. Linux Kernel build part stored in Kbuild. Generic make in Makefile.</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Compatible. Both Kbuild and Makefile present and Makefile includes Kbuild.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Writing Your First Linux Kernel Module (cont.)</a:t>
            </a:r>
            <a:endParaRPr b="0" lang="en-US" sz="2800" spc="-1" strike="noStrike">
              <a:solidFill>
                <a:srgbClr val="000000"/>
              </a:solidFill>
              <a:latin typeface="Arial"/>
            </a:endParaRPr>
          </a:p>
        </p:txBody>
      </p:sp>
      <p:sp>
        <p:nvSpPr>
          <p:cNvPr id="201"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Shared. Single makefile with both Kbuild and generic make parts.</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Note that &lt;tab&gt; should be inserted before $(MAKE) -C ....</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202" name="Google Shape;239;p38"/>
          <p:cNvSpPr/>
          <p:nvPr/>
        </p:nvSpPr>
        <p:spPr>
          <a:xfrm>
            <a:off x="939240" y="1535400"/>
            <a:ext cx="6891840" cy="2650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ifneq ($(KERNELRELEASE),)</a:t>
            </a: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 kbuild part of makefile</a:t>
            </a: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obj-m  := hello.o</a:t>
            </a: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else</a:t>
            </a: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 normal makefile</a:t>
            </a: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KDIR ?= /lib/modules/`uname -r`/build</a:t>
            </a:r>
            <a:endParaRPr b="0" lang="en-US" sz="1400" spc="-1" strike="noStrike">
              <a:latin typeface="Arial"/>
              <a:ea typeface="Noto Sans CJK SC"/>
            </a:endParaRPr>
          </a:p>
          <a:p>
            <a:pPr>
              <a:lnSpc>
                <a:spcPct val="100000"/>
              </a:lnSpc>
              <a:buNone/>
              <a:tabLst>
                <a:tab algn="l" pos="0"/>
              </a:tabLst>
            </a:pP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default:</a:t>
            </a: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$(MAKE) -C $(KDIR) M=$$PWD</a:t>
            </a: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clean:</a:t>
            </a: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$(MAKE) -C $(KDIR) M=$$PWD clean</a:t>
            </a:r>
            <a:endParaRPr b="0" lang="en-US" sz="1400" spc="-1" strike="noStrike">
              <a:latin typeface="Arial"/>
              <a:ea typeface="Noto Sans CJK SC"/>
            </a:endParaRPr>
          </a:p>
          <a:p>
            <a:pPr>
              <a:lnSpc>
                <a:spcPct val="100000"/>
              </a:lnSpc>
              <a:buNone/>
              <a:tabLst>
                <a:tab algn="l" pos="0"/>
              </a:tabLst>
            </a:pPr>
            <a:r>
              <a:rPr b="0" lang="en" sz="1400" spc="-1" strike="noStrike">
                <a:solidFill>
                  <a:srgbClr val="000000"/>
                </a:solidFill>
                <a:latin typeface="Courier New"/>
                <a:ea typeface="Courier New"/>
              </a:rPr>
              <a:t>endif</a:t>
            </a:r>
            <a:endParaRPr b="0" lang="en-US" sz="14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11760" y="336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Writing Your First Linux Kernel Module (cont.)</a:t>
            </a:r>
            <a:endParaRPr b="0" lang="en-US" sz="2800" spc="-1" strike="noStrike">
              <a:solidFill>
                <a:srgbClr val="000000"/>
              </a:solidFill>
              <a:latin typeface="Arial"/>
            </a:endParaRPr>
          </a:p>
        </p:txBody>
      </p:sp>
      <p:sp>
        <p:nvSpPr>
          <p:cNvPr id="20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Separate. Linux Kernel build part stored in Kbuild. Generic make in Makefile.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Kbuild</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Makefile</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400" spc="-1" strike="noStrike">
              <a:solidFill>
                <a:srgbClr val="000000"/>
              </a:solidFill>
              <a:latin typeface="Arial"/>
            </a:endParaRPr>
          </a:p>
        </p:txBody>
      </p:sp>
      <p:sp>
        <p:nvSpPr>
          <p:cNvPr id="205" name="Google Shape;246;p39"/>
          <p:cNvSpPr/>
          <p:nvPr/>
        </p:nvSpPr>
        <p:spPr>
          <a:xfrm>
            <a:off x="855720" y="1944000"/>
            <a:ext cx="7589520" cy="572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 kbuild part of makefile</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obj-m := hello.o</a:t>
            </a:r>
            <a:endParaRPr b="0" lang="en-US" sz="1400" spc="-1" strike="noStrike">
              <a:latin typeface="Arial"/>
            </a:endParaRPr>
          </a:p>
        </p:txBody>
      </p:sp>
      <p:sp>
        <p:nvSpPr>
          <p:cNvPr id="206" name="Google Shape;247;p39"/>
          <p:cNvSpPr/>
          <p:nvPr/>
        </p:nvSpPr>
        <p:spPr>
          <a:xfrm>
            <a:off x="804960" y="2922480"/>
            <a:ext cx="7533720" cy="16459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 normal makefile</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KDIR ?= /lib/modules/`uname -r`/build</a:t>
            </a: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default:</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$(MAKE) -C $(KDIR) M=$$PWD</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clean:</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$(MAKE) -C $(KDIR) M=$$PWD clean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11760" y="300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Writi</a:t>
            </a:r>
            <a:r>
              <a:rPr b="0" lang="en" sz="2800" spc="-1" strike="noStrike">
                <a:solidFill>
                  <a:srgbClr val="000000"/>
                </a:solidFill>
                <a:latin typeface="Arial"/>
                <a:ea typeface="Arial"/>
              </a:rPr>
              <a:t>ng </a:t>
            </a:r>
            <a:r>
              <a:rPr b="0" lang="en" sz="2800" spc="-1" strike="noStrike">
                <a:solidFill>
                  <a:srgbClr val="000000"/>
                </a:solidFill>
                <a:latin typeface="Arial"/>
                <a:ea typeface="Arial"/>
              </a:rPr>
              <a:t>Your </a:t>
            </a:r>
            <a:r>
              <a:rPr b="0" lang="en" sz="2800" spc="-1" strike="noStrike">
                <a:solidFill>
                  <a:srgbClr val="000000"/>
                </a:solidFill>
                <a:latin typeface="Arial"/>
                <a:ea typeface="Arial"/>
              </a:rPr>
              <a:t>First </a:t>
            </a:r>
            <a:r>
              <a:rPr b="0" lang="en" sz="2800" spc="-1" strike="noStrike">
                <a:solidFill>
                  <a:srgbClr val="000000"/>
                </a:solidFill>
                <a:latin typeface="Arial"/>
                <a:ea typeface="Arial"/>
              </a:rPr>
              <a:t>Linux </a:t>
            </a:r>
            <a:r>
              <a:rPr b="0" lang="en" sz="2800" spc="-1" strike="noStrike">
                <a:solidFill>
                  <a:srgbClr val="000000"/>
                </a:solidFill>
                <a:latin typeface="Arial"/>
                <a:ea typeface="Arial"/>
              </a:rPr>
              <a:t>Kern</a:t>
            </a:r>
            <a:r>
              <a:rPr b="0" lang="en" sz="2800" spc="-1" strike="noStrike">
                <a:solidFill>
                  <a:srgbClr val="000000"/>
                </a:solidFill>
                <a:latin typeface="Arial"/>
                <a:ea typeface="Arial"/>
              </a:rPr>
              <a:t>el </a:t>
            </a:r>
            <a:r>
              <a:rPr b="0" lang="en" sz="2800" spc="-1" strike="noStrike">
                <a:solidFill>
                  <a:srgbClr val="000000"/>
                </a:solidFill>
                <a:latin typeface="Arial"/>
                <a:ea typeface="Arial"/>
              </a:rPr>
              <a:t>Mod</a:t>
            </a:r>
            <a:r>
              <a:rPr b="0" lang="en" sz="2800" spc="-1" strike="noStrike">
                <a:solidFill>
                  <a:srgbClr val="000000"/>
                </a:solidFill>
                <a:latin typeface="Arial"/>
                <a:ea typeface="Arial"/>
              </a:rPr>
              <a:t>ule </a:t>
            </a:r>
            <a:r>
              <a:rPr b="0" lang="en" sz="2800" spc="-1" strike="noStrike">
                <a:solidFill>
                  <a:srgbClr val="000000"/>
                </a:solidFill>
                <a:latin typeface="Arial"/>
                <a:ea typeface="Arial"/>
              </a:rPr>
              <a:t>(cont.</a:t>
            </a:r>
            <a:r>
              <a:rPr b="0" lang="en" sz="2800" spc="-1" strike="noStrike">
                <a:solidFill>
                  <a:srgbClr val="000000"/>
                </a:solidFill>
                <a:latin typeface="Arial"/>
                <a:ea typeface="Arial"/>
              </a:rPr>
              <a:t>)</a:t>
            </a: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p:txBody>
      </p:sp>
      <p:sp>
        <p:nvSpPr>
          <p:cNvPr id="208" name="PlaceHolder 2"/>
          <p:cNvSpPr>
            <a:spLocks noGrp="1"/>
          </p:cNvSpPr>
          <p:nvPr>
            <p:ph/>
          </p:nvPr>
        </p:nvSpPr>
        <p:spPr>
          <a:xfrm>
            <a:off x="311760" y="936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Compatible. Both Kbuild and Makefile present and Makefile includes Kbuild.</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Kbuild</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Makefile</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209" name="Google Shape;254;p40"/>
          <p:cNvSpPr/>
          <p:nvPr/>
        </p:nvSpPr>
        <p:spPr>
          <a:xfrm>
            <a:off x="855720" y="1716120"/>
            <a:ext cx="7589520" cy="455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000000"/>
                </a:solidFill>
                <a:latin typeface="Courier New"/>
                <a:ea typeface="Courier New"/>
              </a:rPr>
              <a:t># kbuild part of makefile</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obj-m := hello.o</a:t>
            </a:r>
            <a:endParaRPr b="0" lang="en-US" sz="1200" spc="-1" strike="noStrike">
              <a:latin typeface="Arial"/>
            </a:endParaRPr>
          </a:p>
        </p:txBody>
      </p:sp>
      <p:sp>
        <p:nvSpPr>
          <p:cNvPr id="210" name="Google Shape;255;p40"/>
          <p:cNvSpPr/>
          <p:nvPr/>
        </p:nvSpPr>
        <p:spPr>
          <a:xfrm>
            <a:off x="809280" y="2719800"/>
            <a:ext cx="6733800" cy="17409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000000"/>
                </a:solidFill>
                <a:latin typeface="Courier New"/>
                <a:ea typeface="Courier New"/>
              </a:rPr>
              <a:t>ifneq ($(KERNELRELEASE),)</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include Kbuild</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else</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 normal makefile</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KDIR ?= /lib/modules/`uname -r`/build</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default:</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$(MAKE) -C $(KDIR) M=$$PWD</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clean:</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$(MAKE) -C $(KDIR) M=$$PWD clean</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endif</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Writing Your First Linux Kernel Module (cont.)</a:t>
            </a:r>
            <a:endParaRPr b="0" lang="en-US" sz="2800" spc="-1" strike="noStrike">
              <a:solidFill>
                <a:srgbClr val="000000"/>
              </a:solidFill>
              <a:latin typeface="Arial"/>
            </a:endParaRPr>
          </a:p>
        </p:txBody>
      </p:sp>
      <p:sp>
        <p:nvSpPr>
          <p:cNvPr id="21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Regardless of which style of makefile you choose produced results would be the same.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Now it’s time to build your kernel module</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If everything is goes well you will get </a:t>
            </a:r>
            <a:r>
              <a:rPr b="0" i="1" lang="en" sz="1800" spc="-1" strike="noStrike">
                <a:solidFill>
                  <a:srgbClr val="595959"/>
                </a:solidFill>
                <a:latin typeface="Arial"/>
                <a:ea typeface="Arial"/>
              </a:rPr>
              <a:t>hello.ko</a:t>
            </a:r>
            <a:r>
              <a:rPr b="0" lang="en" sz="1800" spc="-1" strike="noStrike">
                <a:solidFill>
                  <a:srgbClr val="595959"/>
                </a:solidFill>
                <a:latin typeface="Arial"/>
                <a:ea typeface="Arial"/>
              </a:rPr>
              <a:t>, unstripped, ready to use kernel module.</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 sz="1800" spc="-1" strike="noStrike">
                <a:solidFill>
                  <a:srgbClr val="595959"/>
                </a:solidFill>
                <a:latin typeface="Arial"/>
                <a:ea typeface="Arial"/>
              </a:rPr>
              <a:t>All that most of the rules applied to in-tree kernel modules applied to external modules too.</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 sz="1800" spc="-1" strike="noStrike">
                <a:solidFill>
                  <a:srgbClr val="595959"/>
                </a:solidFill>
                <a:latin typeface="Arial"/>
                <a:ea typeface="Arial"/>
              </a:rPr>
              <a:t>Refer to Documentation/kbuild/modules.txt for more information.</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213" name="Google Shape;262;p41"/>
          <p:cNvSpPr/>
          <p:nvPr/>
        </p:nvSpPr>
        <p:spPr>
          <a:xfrm>
            <a:off x="892800" y="2157840"/>
            <a:ext cx="6957000" cy="734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 make KDIR=~/kernel/build</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To cleanup after build</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make KDIR=~/kernel/build clean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Secti</a:t>
            </a:r>
            <a:r>
              <a:rPr b="0" lang="en" sz="2800" spc="-1" strike="noStrike">
                <a:solidFill>
                  <a:srgbClr val="000000"/>
                </a:solidFill>
                <a:latin typeface="Arial"/>
                <a:ea typeface="Arial"/>
              </a:rPr>
              <a:t>ons </a:t>
            </a:r>
            <a:r>
              <a:rPr b="0" lang="en" sz="2800" spc="-1" strike="noStrike">
                <a:solidFill>
                  <a:srgbClr val="000000"/>
                </a:solidFill>
                <a:latin typeface="Arial"/>
                <a:ea typeface="Arial"/>
              </a:rPr>
              <a:t>handl</a:t>
            </a:r>
            <a:r>
              <a:rPr b="0" lang="en" sz="2800" spc="-1" strike="noStrike">
                <a:solidFill>
                  <a:srgbClr val="000000"/>
                </a:solidFill>
                <a:latin typeface="Arial"/>
                <a:ea typeface="Arial"/>
              </a:rPr>
              <a:t>ing in </a:t>
            </a:r>
            <a:r>
              <a:rPr b="0" lang="en" sz="2800" spc="-1" strike="noStrike">
                <a:solidFill>
                  <a:srgbClr val="000000"/>
                </a:solidFill>
                <a:latin typeface="Arial"/>
                <a:ea typeface="Arial"/>
              </a:rPr>
              <a:t>build </a:t>
            </a:r>
            <a:r>
              <a:rPr b="0" lang="en" sz="2800" spc="-1" strike="noStrike">
                <a:solidFill>
                  <a:srgbClr val="000000"/>
                </a:solidFill>
                <a:latin typeface="Arial"/>
                <a:ea typeface="Arial"/>
              </a:rPr>
              <a:t>tools </a:t>
            </a:r>
            <a:r>
              <a:rPr b="0" lang="en" sz="2800" spc="-1" strike="noStrike">
                <a:solidFill>
                  <a:srgbClr val="000000"/>
                </a:solidFill>
                <a:latin typeface="Arial"/>
                <a:ea typeface="Arial"/>
              </a:rPr>
              <a:t>and </a:t>
            </a:r>
            <a:r>
              <a:rPr b="0" lang="en" sz="2800" spc="-1" strike="noStrike">
                <a:solidFill>
                  <a:srgbClr val="000000"/>
                </a:solidFill>
                <a:latin typeface="Arial"/>
                <a:ea typeface="Arial"/>
              </a:rPr>
              <a:t>kern</a:t>
            </a:r>
            <a:r>
              <a:rPr b="0" lang="en" sz="2800" spc="-1" strike="noStrike">
                <a:solidFill>
                  <a:srgbClr val="000000"/>
                </a:solidFill>
                <a:latin typeface="Arial"/>
                <a:ea typeface="Arial"/>
              </a:rPr>
              <a:t>el</a:t>
            </a:r>
            <a:endParaRPr b="0" lang="en-US" sz="2800" spc="-1" strike="noStrike">
              <a:solidFill>
                <a:srgbClr val="000000"/>
              </a:solidFill>
              <a:latin typeface="Arial"/>
            </a:endParaRPr>
          </a:p>
        </p:txBody>
      </p:sp>
      <p:sp>
        <p:nvSpPr>
          <p:cNvPr id="123" name="Google Shape;68;p15"/>
          <p:cNvSpPr/>
          <p:nvPr/>
        </p:nvSpPr>
        <p:spPr>
          <a:xfrm>
            <a:off x="2064960" y="1831680"/>
            <a:ext cx="1070280" cy="309240"/>
          </a:xfrm>
          <a:prstGeom prst="rect">
            <a:avLst/>
          </a:prstGeom>
          <a:solidFill>
            <a:srgbClr val="b6d7a8"/>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.text</a:t>
            </a:r>
            <a:endParaRPr b="0" lang="en-US" sz="1400" spc="-1" strike="noStrike">
              <a:latin typeface="Arial"/>
            </a:endParaRPr>
          </a:p>
        </p:txBody>
      </p:sp>
      <p:sp>
        <p:nvSpPr>
          <p:cNvPr id="124" name="Google Shape;69;p15"/>
          <p:cNvSpPr/>
          <p:nvPr/>
        </p:nvSpPr>
        <p:spPr>
          <a:xfrm>
            <a:off x="2064960" y="2141280"/>
            <a:ext cx="1070280" cy="309240"/>
          </a:xfrm>
          <a:prstGeom prst="rect">
            <a:avLst/>
          </a:prstGeom>
          <a:solidFill>
            <a:srgbClr val="fff2cc"/>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.data</a:t>
            </a:r>
            <a:endParaRPr b="0" lang="en-US" sz="1400" spc="-1" strike="noStrike">
              <a:latin typeface="Arial"/>
            </a:endParaRPr>
          </a:p>
        </p:txBody>
      </p:sp>
      <p:sp>
        <p:nvSpPr>
          <p:cNvPr id="125" name="Google Shape;70;p15"/>
          <p:cNvSpPr/>
          <p:nvPr/>
        </p:nvSpPr>
        <p:spPr>
          <a:xfrm>
            <a:off x="2064960" y="2450880"/>
            <a:ext cx="1070280" cy="309240"/>
          </a:xfrm>
          <a:prstGeom prst="rect">
            <a:avLst/>
          </a:prstGeom>
          <a:solidFill>
            <a:srgbClr val="a2c4c9"/>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.init.text</a:t>
            </a:r>
            <a:endParaRPr b="0" lang="en-US" sz="1400" spc="-1" strike="noStrike">
              <a:latin typeface="Arial"/>
            </a:endParaRPr>
          </a:p>
        </p:txBody>
      </p:sp>
      <p:sp>
        <p:nvSpPr>
          <p:cNvPr id="126" name="Google Shape;71;p15"/>
          <p:cNvSpPr/>
          <p:nvPr/>
        </p:nvSpPr>
        <p:spPr>
          <a:xfrm>
            <a:off x="2064960" y="2760480"/>
            <a:ext cx="1070280" cy="309240"/>
          </a:xfrm>
          <a:prstGeom prst="rect">
            <a:avLst/>
          </a:prstGeom>
          <a:solidFill>
            <a:srgbClr val="f4cccc"/>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.exit.text</a:t>
            </a:r>
            <a:endParaRPr b="0" lang="en-US" sz="1400" spc="-1" strike="noStrike">
              <a:latin typeface="Arial"/>
            </a:endParaRPr>
          </a:p>
        </p:txBody>
      </p:sp>
      <p:sp>
        <p:nvSpPr>
          <p:cNvPr id="127" name="Google Shape;72;p15"/>
          <p:cNvSpPr/>
          <p:nvPr/>
        </p:nvSpPr>
        <p:spPr>
          <a:xfrm>
            <a:off x="492120" y="1079280"/>
            <a:ext cx="6990840" cy="30060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0" lang="en" sz="1400" spc="-1" strike="noStrike">
                <a:solidFill>
                  <a:srgbClr val="000000"/>
                </a:solidFill>
                <a:latin typeface="Courier New"/>
                <a:ea typeface="Courier New"/>
              </a:rPr>
              <a:t>__init</a:t>
            </a:r>
            <a:r>
              <a:rPr b="0" lang="en" sz="1400" spc="-1" strike="noStrike">
                <a:solidFill>
                  <a:srgbClr val="000000"/>
                </a:solidFill>
                <a:latin typeface="Arial"/>
                <a:ea typeface="Arial"/>
              </a:rPr>
              <a:t>, </a:t>
            </a:r>
            <a:r>
              <a:rPr b="0" lang="en" sz="1400" spc="-1" strike="noStrike">
                <a:solidFill>
                  <a:srgbClr val="000000"/>
                </a:solidFill>
                <a:latin typeface="Courier New"/>
                <a:ea typeface="Courier New"/>
              </a:rPr>
              <a:t>__initdata</a:t>
            </a:r>
            <a:r>
              <a:rPr b="0" lang="en" sz="1400" spc="-1" strike="noStrike">
                <a:solidFill>
                  <a:srgbClr val="000000"/>
                </a:solidFill>
                <a:latin typeface="Arial"/>
                <a:ea typeface="Arial"/>
              </a:rPr>
              <a:t>, </a:t>
            </a:r>
            <a:r>
              <a:rPr b="0" lang="en" sz="1400" spc="-1" strike="noStrike">
                <a:solidFill>
                  <a:srgbClr val="000000"/>
                </a:solidFill>
                <a:latin typeface="Courier New"/>
                <a:ea typeface="Courier New"/>
              </a:rPr>
              <a:t>__exit</a:t>
            </a:r>
            <a:r>
              <a:rPr b="0" lang="en" sz="1400" spc="-1" strike="noStrike">
                <a:solidFill>
                  <a:srgbClr val="000000"/>
                </a:solidFill>
                <a:latin typeface="Arial"/>
                <a:ea typeface="Arial"/>
              </a:rPr>
              <a:t>, </a:t>
            </a:r>
            <a:r>
              <a:rPr b="0" lang="en" sz="1400" spc="-1" strike="noStrike">
                <a:solidFill>
                  <a:srgbClr val="000000"/>
                </a:solidFill>
                <a:latin typeface="Courier New"/>
                <a:ea typeface="Courier New"/>
              </a:rPr>
              <a:t>__exitdata, …</a:t>
            </a:r>
            <a:endParaRPr b="0" lang="en-US" sz="1400" spc="-1" strike="noStrike">
              <a:latin typeface="Arial"/>
            </a:endParaRPr>
          </a:p>
        </p:txBody>
      </p:sp>
      <p:sp>
        <p:nvSpPr>
          <p:cNvPr id="128" name="Google Shape;73;p15"/>
          <p:cNvSpPr/>
          <p:nvPr/>
        </p:nvSpPr>
        <p:spPr>
          <a:xfrm>
            <a:off x="2064960" y="1522080"/>
            <a:ext cx="1070280" cy="309240"/>
          </a:xfrm>
          <a:prstGeom prst="rect">
            <a:avLst/>
          </a:prstGeom>
          <a:solidFill>
            <a:srgbClr val="ffffff"/>
          </a:solidFill>
          <a:ln w="9525">
            <a:solidFill>
              <a:srgbClr val="ffffff"/>
            </a:solidFill>
            <a:round/>
          </a:ln>
        </p:spPr>
        <p:style>
          <a:lnRef idx="0"/>
          <a:fillRef idx="0"/>
          <a:effectRef idx="0"/>
          <a:fontRef idx="minor"/>
        </p:style>
        <p:txBody>
          <a:bodyPr tIns="182880" bIns="182880" anchor="ctr">
            <a:noAutofit/>
          </a:bodyPr>
          <a:p>
            <a:pPr>
              <a:lnSpc>
                <a:spcPct val="100000"/>
              </a:lnSpc>
              <a:buNone/>
              <a:tabLst>
                <a:tab algn="l" pos="0"/>
              </a:tabLst>
            </a:pPr>
            <a:r>
              <a:rPr b="0" lang="en" sz="1200" spc="-1" strike="noStrike">
                <a:solidFill>
                  <a:srgbClr val="000000"/>
                </a:solidFill>
                <a:latin typeface="Arial"/>
                <a:ea typeface="Arial"/>
              </a:rPr>
              <a:t>mod_main.o</a:t>
            </a:r>
            <a:endParaRPr b="0" lang="en-US" sz="1200" spc="-1" strike="noStrike">
              <a:latin typeface="Arial"/>
            </a:endParaRPr>
          </a:p>
        </p:txBody>
      </p:sp>
      <p:sp>
        <p:nvSpPr>
          <p:cNvPr id="129" name="Google Shape;74;p15"/>
          <p:cNvSpPr/>
          <p:nvPr/>
        </p:nvSpPr>
        <p:spPr>
          <a:xfrm>
            <a:off x="2064960" y="3070080"/>
            <a:ext cx="1070280" cy="309240"/>
          </a:xfrm>
          <a:prstGeom prst="rect">
            <a:avLst/>
          </a:prstGeom>
          <a:solidFill>
            <a:srgbClr val="d9d9d9"/>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 . .</a:t>
            </a:r>
            <a:endParaRPr b="0" lang="en-US" sz="1400" spc="-1" strike="noStrike">
              <a:latin typeface="Arial"/>
            </a:endParaRPr>
          </a:p>
        </p:txBody>
      </p:sp>
      <p:sp>
        <p:nvSpPr>
          <p:cNvPr id="130" name="Google Shape;75;p15"/>
          <p:cNvSpPr/>
          <p:nvPr/>
        </p:nvSpPr>
        <p:spPr>
          <a:xfrm>
            <a:off x="3711240" y="1831680"/>
            <a:ext cx="1070280" cy="309240"/>
          </a:xfrm>
          <a:prstGeom prst="rect">
            <a:avLst/>
          </a:prstGeom>
          <a:solidFill>
            <a:srgbClr val="b6d7a8"/>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.text</a:t>
            </a:r>
            <a:endParaRPr b="0" lang="en-US" sz="1400" spc="-1" strike="noStrike">
              <a:latin typeface="Arial"/>
            </a:endParaRPr>
          </a:p>
        </p:txBody>
      </p:sp>
      <p:sp>
        <p:nvSpPr>
          <p:cNvPr id="131" name="Google Shape;76;p15"/>
          <p:cNvSpPr/>
          <p:nvPr/>
        </p:nvSpPr>
        <p:spPr>
          <a:xfrm>
            <a:off x="3711240" y="2141280"/>
            <a:ext cx="1070280" cy="309240"/>
          </a:xfrm>
          <a:prstGeom prst="rect">
            <a:avLst/>
          </a:prstGeom>
          <a:solidFill>
            <a:srgbClr val="fff2cc"/>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.data</a:t>
            </a:r>
            <a:endParaRPr b="0" lang="en-US" sz="1400" spc="-1" strike="noStrike">
              <a:latin typeface="Arial"/>
            </a:endParaRPr>
          </a:p>
        </p:txBody>
      </p:sp>
      <p:sp>
        <p:nvSpPr>
          <p:cNvPr id="132" name="Google Shape;77;p15"/>
          <p:cNvSpPr/>
          <p:nvPr/>
        </p:nvSpPr>
        <p:spPr>
          <a:xfrm>
            <a:off x="3711240" y="2450880"/>
            <a:ext cx="1070280" cy="309240"/>
          </a:xfrm>
          <a:prstGeom prst="rect">
            <a:avLst/>
          </a:prstGeom>
          <a:solidFill>
            <a:srgbClr val="a2c4c9"/>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.init.text</a:t>
            </a:r>
            <a:endParaRPr b="0" lang="en-US" sz="1400" spc="-1" strike="noStrike">
              <a:latin typeface="Arial"/>
            </a:endParaRPr>
          </a:p>
        </p:txBody>
      </p:sp>
      <p:sp>
        <p:nvSpPr>
          <p:cNvPr id="133" name="Google Shape;78;p15"/>
          <p:cNvSpPr/>
          <p:nvPr/>
        </p:nvSpPr>
        <p:spPr>
          <a:xfrm>
            <a:off x="3711240" y="2760480"/>
            <a:ext cx="1070280" cy="309240"/>
          </a:xfrm>
          <a:prstGeom prst="rect">
            <a:avLst/>
          </a:prstGeom>
          <a:solidFill>
            <a:srgbClr val="f4cccc"/>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.exit.text</a:t>
            </a:r>
            <a:endParaRPr b="0" lang="en-US" sz="1400" spc="-1" strike="noStrike">
              <a:latin typeface="Arial"/>
            </a:endParaRPr>
          </a:p>
        </p:txBody>
      </p:sp>
      <p:sp>
        <p:nvSpPr>
          <p:cNvPr id="134" name="Google Shape;79;p15"/>
          <p:cNvSpPr/>
          <p:nvPr/>
        </p:nvSpPr>
        <p:spPr>
          <a:xfrm>
            <a:off x="3711240" y="1522080"/>
            <a:ext cx="1070280" cy="309240"/>
          </a:xfrm>
          <a:prstGeom prst="rect">
            <a:avLst/>
          </a:prstGeom>
          <a:solidFill>
            <a:srgbClr val="ffffff"/>
          </a:solidFill>
          <a:ln w="9525">
            <a:solidFill>
              <a:srgbClr val="ffffff"/>
            </a:solidFill>
            <a:round/>
          </a:ln>
        </p:spPr>
        <p:style>
          <a:lnRef idx="0"/>
          <a:fillRef idx="0"/>
          <a:effectRef idx="0"/>
          <a:fontRef idx="minor"/>
        </p:style>
        <p:txBody>
          <a:bodyPr tIns="182880" bIns="182880" anchor="ctr">
            <a:noAutofit/>
          </a:bodyPr>
          <a:p>
            <a:pPr>
              <a:lnSpc>
                <a:spcPct val="100000"/>
              </a:lnSpc>
              <a:buNone/>
              <a:tabLst>
                <a:tab algn="l" pos="0"/>
              </a:tabLst>
            </a:pPr>
            <a:r>
              <a:rPr b="0" lang="en" sz="1200" spc="-1" strike="noStrike">
                <a:solidFill>
                  <a:srgbClr val="000000"/>
                </a:solidFill>
                <a:latin typeface="Arial"/>
                <a:ea typeface="Arial"/>
              </a:rPr>
              <a:t>mod_util.o</a:t>
            </a:r>
            <a:endParaRPr b="0" lang="en-US" sz="1200" spc="-1" strike="noStrike">
              <a:latin typeface="Arial"/>
            </a:endParaRPr>
          </a:p>
        </p:txBody>
      </p:sp>
      <p:sp>
        <p:nvSpPr>
          <p:cNvPr id="135" name="Google Shape;80;p15"/>
          <p:cNvSpPr/>
          <p:nvPr/>
        </p:nvSpPr>
        <p:spPr>
          <a:xfrm>
            <a:off x="3711240" y="3070080"/>
            <a:ext cx="1070280" cy="309240"/>
          </a:xfrm>
          <a:prstGeom prst="rect">
            <a:avLst/>
          </a:prstGeom>
          <a:solidFill>
            <a:srgbClr val="d9d9d9"/>
          </a:solidFill>
          <a:ln w="9525">
            <a:solidFill>
              <a:srgbClr val="595959"/>
            </a:solidFill>
            <a:round/>
          </a:ln>
        </p:spPr>
        <p:style>
          <a:lnRef idx="0"/>
          <a:fillRef idx="0"/>
          <a:effectRef idx="0"/>
          <a:fontRef idx="minor"/>
        </p:style>
        <p:txBody>
          <a:bodyPr tIns="182880" bIns="182880" anchor="ctr">
            <a:no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 . .</a:t>
            </a:r>
            <a:endParaRPr b="0" lang="en-US" sz="1400" spc="-1" strike="noStrike">
              <a:latin typeface="Arial"/>
            </a:endParaRPr>
          </a:p>
        </p:txBody>
      </p:sp>
      <p:sp>
        <p:nvSpPr>
          <p:cNvPr id="136" name="Google Shape;81;p15"/>
          <p:cNvSpPr/>
          <p:nvPr/>
        </p:nvSpPr>
        <p:spPr>
          <a:xfrm>
            <a:off x="3281760" y="2455200"/>
            <a:ext cx="283320" cy="300600"/>
          </a:xfrm>
          <a:prstGeom prst="rect">
            <a:avLst/>
          </a:prstGeom>
          <a:noFill/>
          <a:ln w="0">
            <a:noFill/>
          </a:ln>
        </p:spPr>
        <p:style>
          <a:lnRef idx="0"/>
          <a:fillRef idx="0"/>
          <a:effectRef idx="0"/>
          <a:fontRef idx="minor"/>
        </p:style>
        <p:txBody>
          <a:bodyPr tIns="182880" bIns="182880" anchor="ctr">
            <a:noAutofit/>
          </a:bodyPr>
          <a:p>
            <a:pPr>
              <a:lnSpc>
                <a:spcPct val="100000"/>
              </a:lnSpc>
              <a:buNone/>
              <a:tabLst>
                <a:tab algn="l" pos="0"/>
              </a:tabLst>
            </a:pPr>
            <a:r>
              <a:rPr b="0" lang="en" sz="2400" spc="-1" strike="noStrike">
                <a:solidFill>
                  <a:srgbClr val="000000"/>
                </a:solidFill>
                <a:latin typeface="Arial"/>
                <a:ea typeface="Arial"/>
              </a:rPr>
              <a:t>+</a:t>
            </a:r>
            <a:endParaRPr b="0" lang="en-US" sz="2400" spc="-1" strike="noStrike">
              <a:latin typeface="Arial"/>
            </a:endParaRPr>
          </a:p>
        </p:txBody>
      </p:sp>
      <p:sp>
        <p:nvSpPr>
          <p:cNvPr id="137" name="Google Shape;82;p15"/>
          <p:cNvSpPr/>
          <p:nvPr/>
        </p:nvSpPr>
        <p:spPr>
          <a:xfrm>
            <a:off x="5066280" y="2455200"/>
            <a:ext cx="283320" cy="300600"/>
          </a:xfrm>
          <a:prstGeom prst="rect">
            <a:avLst/>
          </a:prstGeom>
          <a:noFill/>
          <a:ln w="0">
            <a:noFill/>
          </a:ln>
        </p:spPr>
        <p:style>
          <a:lnRef idx="0"/>
          <a:fillRef idx="0"/>
          <a:effectRef idx="0"/>
          <a:fontRef idx="minor"/>
        </p:style>
        <p:txBody>
          <a:bodyPr tIns="182880" bIns="182880" anchor="ctr">
            <a:noAutofit/>
          </a:bodyPr>
          <a:p>
            <a:pPr>
              <a:lnSpc>
                <a:spcPct val="100000"/>
              </a:lnSpc>
              <a:buNone/>
              <a:tabLst>
                <a:tab algn="l" pos="0"/>
              </a:tabLst>
            </a:pPr>
            <a:r>
              <a:rPr b="0" lang="en" sz="2400" spc="-1" strike="noStrike">
                <a:solidFill>
                  <a:srgbClr val="000000"/>
                </a:solidFill>
                <a:latin typeface="Arial"/>
                <a:ea typeface="Arial"/>
              </a:rPr>
              <a:t>=</a:t>
            </a:r>
            <a:endParaRPr b="0" lang="en-US" sz="2400" spc="-1" strike="noStrike">
              <a:latin typeface="Arial"/>
            </a:endParaRPr>
          </a:p>
        </p:txBody>
      </p:sp>
      <p:sp>
        <p:nvSpPr>
          <p:cNvPr id="138" name="Google Shape;83;p15"/>
          <p:cNvSpPr/>
          <p:nvPr/>
        </p:nvSpPr>
        <p:spPr>
          <a:xfrm>
            <a:off x="5633640" y="1831680"/>
            <a:ext cx="1444680" cy="446760"/>
          </a:xfrm>
          <a:prstGeom prst="rect">
            <a:avLst/>
          </a:prstGeom>
          <a:solidFill>
            <a:srgbClr val="b6d7a8"/>
          </a:solidFill>
          <a:ln w="9525">
            <a:solidFill>
              <a:srgbClr val="595959"/>
            </a:solidFill>
            <a:round/>
          </a:ln>
        </p:spPr>
        <p:style>
          <a:lnRef idx="0"/>
          <a:fillRef idx="0"/>
          <a:effectRef idx="0"/>
          <a:fontRef idx="minor"/>
        </p:style>
        <p:txBody>
          <a:bodyPr tIns="91440" bIns="91440" anchor="ctr">
            <a:noAutofit/>
          </a:bodyPr>
          <a:p>
            <a:pPr>
              <a:lnSpc>
                <a:spcPct val="100000"/>
              </a:lnSpc>
              <a:buNone/>
              <a:tabLst>
                <a:tab algn="l" pos="0"/>
              </a:tabLst>
            </a:pPr>
            <a:r>
              <a:rPr b="0" lang="en" sz="1400" spc="-1" strike="noStrike">
                <a:solidFill>
                  <a:srgbClr val="000000"/>
                </a:solidFill>
                <a:latin typeface="Arial"/>
                <a:ea typeface="Arial"/>
              </a:rPr>
              <a:t>.text (main)</a:t>
            </a:r>
            <a:br>
              <a:rPr sz="1400"/>
            </a:br>
            <a:r>
              <a:rPr b="0" lang="en" sz="1400" spc="-1" strike="noStrike">
                <a:solidFill>
                  <a:srgbClr val="000000"/>
                </a:solidFill>
                <a:latin typeface="Arial"/>
                <a:ea typeface="Arial"/>
              </a:rPr>
              <a:t>.text (util)</a:t>
            </a:r>
            <a:endParaRPr b="0" lang="en-US" sz="1400" spc="-1" strike="noStrike">
              <a:latin typeface="Arial"/>
            </a:endParaRPr>
          </a:p>
        </p:txBody>
      </p:sp>
      <p:sp>
        <p:nvSpPr>
          <p:cNvPr id="139" name="Google Shape;84;p15"/>
          <p:cNvSpPr/>
          <p:nvPr/>
        </p:nvSpPr>
        <p:spPr>
          <a:xfrm>
            <a:off x="5633640" y="2278800"/>
            <a:ext cx="1444680" cy="446760"/>
          </a:xfrm>
          <a:prstGeom prst="rect">
            <a:avLst/>
          </a:prstGeom>
          <a:solidFill>
            <a:srgbClr val="fff2cc"/>
          </a:solidFill>
          <a:ln w="9525">
            <a:solidFill>
              <a:srgbClr val="595959"/>
            </a:solidFill>
            <a:round/>
          </a:ln>
        </p:spPr>
        <p:style>
          <a:lnRef idx="0"/>
          <a:fillRef idx="0"/>
          <a:effectRef idx="0"/>
          <a:fontRef idx="minor"/>
        </p:style>
        <p:txBody>
          <a:bodyPr tIns="91440" bIns="91440" anchor="ctr">
            <a:noAutofit/>
          </a:bodyPr>
          <a:p>
            <a:pPr>
              <a:lnSpc>
                <a:spcPct val="100000"/>
              </a:lnSpc>
              <a:buNone/>
              <a:tabLst>
                <a:tab algn="l" pos="0"/>
              </a:tabLst>
            </a:pPr>
            <a:r>
              <a:rPr b="0" lang="en" sz="1400" spc="-1" strike="noStrike">
                <a:solidFill>
                  <a:srgbClr val="000000"/>
                </a:solidFill>
                <a:latin typeface="Arial"/>
                <a:ea typeface="Arial"/>
              </a:rPr>
              <a:t>.data (main)</a:t>
            </a:r>
            <a:br>
              <a:rPr sz="1400"/>
            </a:br>
            <a:r>
              <a:rPr b="0" lang="en" sz="1400" spc="-1" strike="noStrike">
                <a:solidFill>
                  <a:srgbClr val="000000"/>
                </a:solidFill>
                <a:latin typeface="Arial"/>
                <a:ea typeface="Arial"/>
              </a:rPr>
              <a:t>.data (util)</a:t>
            </a:r>
            <a:endParaRPr b="0" lang="en-US" sz="1400" spc="-1" strike="noStrike">
              <a:latin typeface="Arial"/>
            </a:endParaRPr>
          </a:p>
        </p:txBody>
      </p:sp>
      <p:sp>
        <p:nvSpPr>
          <p:cNvPr id="140" name="Google Shape;85;p15"/>
          <p:cNvSpPr/>
          <p:nvPr/>
        </p:nvSpPr>
        <p:spPr>
          <a:xfrm>
            <a:off x="5633640" y="2725560"/>
            <a:ext cx="1444680" cy="446760"/>
          </a:xfrm>
          <a:prstGeom prst="rect">
            <a:avLst/>
          </a:prstGeom>
          <a:solidFill>
            <a:srgbClr val="a2c4c9"/>
          </a:solidFill>
          <a:ln w="9525">
            <a:solidFill>
              <a:srgbClr val="595959"/>
            </a:solidFill>
            <a:round/>
          </a:ln>
        </p:spPr>
        <p:style>
          <a:lnRef idx="0"/>
          <a:fillRef idx="0"/>
          <a:effectRef idx="0"/>
          <a:fontRef idx="minor"/>
        </p:style>
        <p:txBody>
          <a:bodyPr tIns="91440" bIns="91440" anchor="ctr">
            <a:noAutofit/>
          </a:bodyPr>
          <a:p>
            <a:pPr>
              <a:lnSpc>
                <a:spcPct val="100000"/>
              </a:lnSpc>
              <a:buNone/>
              <a:tabLst>
                <a:tab algn="l" pos="0"/>
              </a:tabLst>
            </a:pPr>
            <a:r>
              <a:rPr b="0" lang="en" sz="1400" spc="-1" strike="noStrike">
                <a:solidFill>
                  <a:srgbClr val="000000"/>
                </a:solidFill>
                <a:latin typeface="Arial"/>
                <a:ea typeface="Arial"/>
              </a:rPr>
              <a:t>.init.text (main)</a:t>
            </a:r>
            <a:br>
              <a:rPr sz="1400"/>
            </a:br>
            <a:r>
              <a:rPr b="0" lang="en" sz="1400" spc="-1" strike="noStrike">
                <a:solidFill>
                  <a:srgbClr val="000000"/>
                </a:solidFill>
                <a:latin typeface="Arial"/>
                <a:ea typeface="Arial"/>
              </a:rPr>
              <a:t>.init.text (util)</a:t>
            </a:r>
            <a:endParaRPr b="0" lang="en-US" sz="1400" spc="-1" strike="noStrike">
              <a:latin typeface="Arial"/>
            </a:endParaRPr>
          </a:p>
        </p:txBody>
      </p:sp>
      <p:sp>
        <p:nvSpPr>
          <p:cNvPr id="141" name="Google Shape;86;p15"/>
          <p:cNvSpPr/>
          <p:nvPr/>
        </p:nvSpPr>
        <p:spPr>
          <a:xfrm>
            <a:off x="5633640" y="3172680"/>
            <a:ext cx="1444680" cy="446760"/>
          </a:xfrm>
          <a:prstGeom prst="rect">
            <a:avLst/>
          </a:prstGeom>
          <a:solidFill>
            <a:srgbClr val="f4cccc"/>
          </a:solidFill>
          <a:ln w="9525">
            <a:solidFill>
              <a:srgbClr val="595959"/>
            </a:solidFill>
            <a:round/>
          </a:ln>
        </p:spPr>
        <p:style>
          <a:lnRef idx="0"/>
          <a:fillRef idx="0"/>
          <a:effectRef idx="0"/>
          <a:fontRef idx="minor"/>
        </p:style>
        <p:txBody>
          <a:bodyPr tIns="91440" bIns="91440" anchor="ctr">
            <a:noAutofit/>
          </a:bodyPr>
          <a:p>
            <a:pPr>
              <a:lnSpc>
                <a:spcPct val="100000"/>
              </a:lnSpc>
              <a:buNone/>
              <a:tabLst>
                <a:tab algn="l" pos="0"/>
              </a:tabLst>
            </a:pPr>
            <a:r>
              <a:rPr b="0" lang="en" sz="1400" spc="-1" strike="noStrike">
                <a:solidFill>
                  <a:srgbClr val="000000"/>
                </a:solidFill>
                <a:latin typeface="Arial"/>
                <a:ea typeface="Arial"/>
              </a:rPr>
              <a:t>.exit.text</a:t>
            </a:r>
            <a:r>
              <a:rPr b="0" lang="en" sz="1400" spc="-1" strike="noStrike">
                <a:solidFill>
                  <a:srgbClr val="000000"/>
                </a:solidFill>
                <a:latin typeface="Arial"/>
                <a:ea typeface="Arial"/>
              </a:rPr>
              <a:t> (main)</a:t>
            </a:r>
            <a:br>
              <a:rPr sz="1400"/>
            </a:br>
            <a:r>
              <a:rPr b="0" lang="en" sz="1400" spc="-1" strike="noStrike">
                <a:solidFill>
                  <a:srgbClr val="000000"/>
                </a:solidFill>
                <a:latin typeface="Arial"/>
                <a:ea typeface="Arial"/>
              </a:rPr>
              <a:t>.exit.text (util)</a:t>
            </a:r>
            <a:endParaRPr b="0" lang="en-US" sz="1400" spc="-1" strike="noStrike">
              <a:latin typeface="Arial"/>
            </a:endParaRPr>
          </a:p>
        </p:txBody>
      </p:sp>
      <p:sp>
        <p:nvSpPr>
          <p:cNvPr id="142" name="Google Shape;87;p15"/>
          <p:cNvSpPr/>
          <p:nvPr/>
        </p:nvSpPr>
        <p:spPr>
          <a:xfrm>
            <a:off x="5633640" y="1522080"/>
            <a:ext cx="1444680" cy="309240"/>
          </a:xfrm>
          <a:prstGeom prst="rect">
            <a:avLst/>
          </a:prstGeom>
          <a:solidFill>
            <a:srgbClr val="ffffff"/>
          </a:solidFill>
          <a:ln w="9525">
            <a:solidFill>
              <a:srgbClr val="ffffff"/>
            </a:solidFill>
            <a:round/>
          </a:ln>
        </p:spPr>
        <p:style>
          <a:lnRef idx="0"/>
          <a:fillRef idx="0"/>
          <a:effectRef idx="0"/>
          <a:fontRef idx="minor"/>
        </p:style>
        <p:txBody>
          <a:bodyPr tIns="182880" bIns="182880" anchor="ctr">
            <a:noAutofit/>
          </a:bodyPr>
          <a:p>
            <a:pPr>
              <a:lnSpc>
                <a:spcPct val="100000"/>
              </a:lnSpc>
              <a:buNone/>
              <a:tabLst>
                <a:tab algn="l" pos="0"/>
              </a:tabLst>
            </a:pPr>
            <a:r>
              <a:rPr b="0" lang="en" sz="1200" spc="-1" strike="noStrike">
                <a:solidFill>
                  <a:srgbClr val="000000"/>
                </a:solidFill>
                <a:latin typeface="Arial"/>
                <a:ea typeface="Arial"/>
              </a:rPr>
              <a:t>mod.ko</a:t>
            </a:r>
            <a:endParaRPr b="0" lang="en-US" sz="1200" spc="-1" strike="noStrike">
              <a:latin typeface="Arial"/>
            </a:endParaRPr>
          </a:p>
        </p:txBody>
      </p:sp>
      <p:sp>
        <p:nvSpPr>
          <p:cNvPr id="143" name="Google Shape;88;p15"/>
          <p:cNvSpPr/>
          <p:nvPr/>
        </p:nvSpPr>
        <p:spPr>
          <a:xfrm>
            <a:off x="5633640" y="3619800"/>
            <a:ext cx="1444680" cy="446760"/>
          </a:xfrm>
          <a:prstGeom prst="rect">
            <a:avLst/>
          </a:prstGeom>
          <a:solidFill>
            <a:srgbClr val="d9d9d9"/>
          </a:solidFill>
          <a:ln w="9525">
            <a:solidFill>
              <a:srgbClr val="595959"/>
            </a:solidFill>
            <a:round/>
          </a:ln>
        </p:spPr>
        <p:style>
          <a:lnRef idx="0"/>
          <a:fillRef idx="0"/>
          <a:effectRef idx="0"/>
          <a:fontRef idx="minor"/>
        </p:style>
        <p:txBody>
          <a:bodyPr tIns="91440" bIns="91440" anchor="ctr">
            <a:no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 . .</a:t>
            </a:r>
            <a:endParaRPr b="0" lang="en-US" sz="1400" spc="-1" strike="noStrike">
              <a:latin typeface="Arial"/>
            </a:endParaRPr>
          </a:p>
        </p:txBody>
      </p:sp>
      <p:sp>
        <p:nvSpPr>
          <p:cNvPr id="144" name="Google Shape;89;p15"/>
          <p:cNvSpPr/>
          <p:nvPr/>
        </p:nvSpPr>
        <p:spPr>
          <a:xfrm>
            <a:off x="492120" y="3689280"/>
            <a:ext cx="4289400" cy="1110960"/>
          </a:xfrm>
          <a:prstGeom prst="rect">
            <a:avLst/>
          </a:prstGeom>
          <a:noFill/>
          <a:ln w="0">
            <a:noFill/>
          </a:ln>
        </p:spPr>
        <p:style>
          <a:lnRef idx="0"/>
          <a:fillRef idx="0"/>
          <a:effectRef idx="0"/>
          <a:fontRef idx="minor"/>
        </p:style>
        <p:txBody>
          <a:bodyPr tIns="91440" bIns="91440" anchor="t">
            <a:noAutofit/>
          </a:bodyPr>
          <a:p>
            <a:pPr marL="457200" indent="-317520">
              <a:lnSpc>
                <a:spcPct val="100000"/>
              </a:lnSpc>
              <a:buClr>
                <a:srgbClr val="000000"/>
              </a:buClr>
              <a:buFont typeface="Arial"/>
              <a:buChar char="●"/>
            </a:pPr>
            <a:r>
              <a:rPr b="0" lang="en" sz="1400" spc="-1" strike="noStrike">
                <a:solidFill>
                  <a:srgbClr val="000000"/>
                </a:solidFill>
                <a:latin typeface="Courier New"/>
                <a:ea typeface="Courier New"/>
              </a:rPr>
              <a:t>.init.*</a:t>
            </a:r>
            <a:r>
              <a:rPr b="0" lang="en" sz="1400" spc="-1" strike="noStrike">
                <a:solidFill>
                  <a:srgbClr val="000000"/>
                </a:solidFill>
                <a:latin typeface="Arial"/>
                <a:ea typeface="Arial"/>
              </a:rPr>
              <a:t> section could be removed from memory just after initialization</a:t>
            </a:r>
            <a:endParaRPr b="0" lang="en-US" sz="1400" spc="-1" strike="noStrike">
              <a:latin typeface="Arial"/>
            </a:endParaRPr>
          </a:p>
          <a:p>
            <a:pPr marL="457200" indent="-317520">
              <a:lnSpc>
                <a:spcPct val="100000"/>
              </a:lnSpc>
              <a:buClr>
                <a:srgbClr val="000000"/>
              </a:buClr>
              <a:buFont typeface="Arial"/>
              <a:buChar char="●"/>
            </a:pPr>
            <a:r>
              <a:rPr b="0" lang="en" sz="1400" spc="-1" strike="noStrike">
                <a:solidFill>
                  <a:srgbClr val="000000"/>
                </a:solidFill>
                <a:latin typeface="Courier New"/>
                <a:ea typeface="Courier New"/>
              </a:rPr>
              <a:t>.exit.*</a:t>
            </a:r>
            <a:r>
              <a:rPr b="0" lang="en" sz="1400" spc="-1" strike="noStrike">
                <a:solidFill>
                  <a:srgbClr val="000000"/>
                </a:solidFill>
                <a:latin typeface="Arial"/>
                <a:ea typeface="Arial"/>
              </a:rPr>
              <a:t> section will not occupy caches until we use it</a:t>
            </a:r>
            <a:endParaRPr b="0" lang="en-US" sz="1400" spc="-1" strike="noStrike">
              <a:latin typeface="Arial"/>
            </a:endParaRPr>
          </a:p>
          <a:p>
            <a:pPr>
              <a:lnSpc>
                <a:spcPct val="100000"/>
              </a:lnSpc>
              <a:buNone/>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Load your kernel module</a:t>
            </a:r>
            <a:endParaRPr b="0" lang="en-US" sz="2800" spc="-1" strike="noStrike">
              <a:solidFill>
                <a:srgbClr val="000000"/>
              </a:solidFill>
              <a:latin typeface="Arial"/>
            </a:endParaRPr>
          </a:p>
        </p:txBody>
      </p:sp>
      <p:sp>
        <p:nvSpPr>
          <p:cNvPr id="21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Use loopback mount as we did previously to put userspace program too rootfs to put module. Do not forget to unmount loopback after you finish.</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Start QEMU for ARM64.</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Now use insmod(1) to load your kernel module on target</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Note that first message about tainted kernel is normal when loading out-of-tree modules.</a:t>
            </a:r>
            <a:endParaRPr b="0" lang="en-US" sz="1800" spc="-1" strike="noStrike">
              <a:solidFill>
                <a:srgbClr val="000000"/>
              </a:solidFill>
              <a:latin typeface="Arial"/>
            </a:endParaRPr>
          </a:p>
        </p:txBody>
      </p:sp>
      <p:sp>
        <p:nvSpPr>
          <p:cNvPr id="216" name="Google Shape;269;p42"/>
          <p:cNvSpPr/>
          <p:nvPr/>
        </p:nvSpPr>
        <p:spPr>
          <a:xfrm>
            <a:off x="855720" y="2641680"/>
            <a:ext cx="7561440" cy="8830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root@qemuarm:~# insmod ~/hello.ko</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20.885098] hello: loading out-of-tree module taints kernel.</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20.898232] Hello, world!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Looking for module information</a:t>
            </a:r>
            <a:endParaRPr b="0" lang="en-US" sz="2800" spc="-1" strike="noStrike">
              <a:solidFill>
                <a:srgbClr val="000000"/>
              </a:solidFill>
              <a:latin typeface="Arial"/>
            </a:endParaRPr>
          </a:p>
        </p:txBody>
      </p:sp>
      <p:sp>
        <p:nvSpPr>
          <p:cNvPr id="218"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When module is loaded we can get certain information about it from kernel procfs and sysfs</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219" name="Google Shape;276;p43"/>
          <p:cNvSpPr/>
          <p:nvPr/>
        </p:nvSpPr>
        <p:spPr>
          <a:xfrm>
            <a:off x="790560" y="1981080"/>
            <a:ext cx="6947640" cy="19807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root@qemuarm:~# cat /proc/modules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hello 846 0 - Live 0xbf000000 (O)</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root@qemuarm:~# cat /proc/sys/kernel/tainted</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4096</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root@qemuarm:~# cat /proc/sys/kernel/tainted</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root@qemuarm:~# lsmod</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Tainted: G  </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hello 846 0 - Live 0xbf000000 (O)</a:t>
            </a:r>
            <a:endParaRPr b="0" lang="en-US" sz="1400" spc="-1" strike="noStrike">
              <a:latin typeface="Arial"/>
            </a:endParaRPr>
          </a:p>
          <a:p>
            <a:pPr>
              <a:lnSpc>
                <a:spcPct val="100000"/>
              </a:lnSpc>
              <a:buNone/>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Looking for module information (cont.)</a:t>
            </a: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p:txBody>
      </p:sp>
      <p:sp>
        <p:nvSpPr>
          <p:cNvPr id="221"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and on the host system, using modinfo(8), which is not available on target due to it’s size limits</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222" name="Google Shape;283;p44"/>
          <p:cNvSpPr/>
          <p:nvPr/>
        </p:nvSpPr>
        <p:spPr>
          <a:xfrm>
            <a:off x="678960" y="1915920"/>
            <a:ext cx="7589520" cy="26524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 modinfo ~/kernel/modules/lecture1/3/hello.ko</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filename:   </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/home/serhii.popovych/kernel/modules/lecture1/3/hello.ko</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license:    </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Dual BSD/GPL</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description:</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Hello, world in Linux Kernel Training</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author:     </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Serhii Popovych &lt;serhii.popovych@globallogic.com&gt;</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depends:   </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 </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vermagic:   </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4.9.20 preempt mod_unload ARMv5 p2v8</a:t>
            </a: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file ~/kernel/modules/lecture1/3/hello.ko</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/home/serhii.popovych/kernel/modules/lecture1/3/hello.ko: ELF 32-bit LSB relocatable, ARM, version 1 (SYSV), BuildID[sha1]=3102ba3d1d1e837a2c059dff477cd3943378a227, not stripped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Unloading your kernel module</a:t>
            </a:r>
            <a:endParaRPr b="0" lang="en-US" sz="2800" spc="-1" strike="noStrike">
              <a:solidFill>
                <a:srgbClr val="000000"/>
              </a:solidFill>
              <a:latin typeface="Arial"/>
            </a:endParaRPr>
          </a:p>
        </p:txBody>
      </p:sp>
      <p:sp>
        <p:nvSpPr>
          <p:cNvPr id="22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It is very simple, just use rmmod(8) command line tool</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225" name="Google Shape;290;p45"/>
          <p:cNvSpPr/>
          <p:nvPr/>
        </p:nvSpPr>
        <p:spPr>
          <a:xfrm>
            <a:off x="2130480" y="1794960"/>
            <a:ext cx="4882680" cy="39024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root@qemuarm:~# rmmod hello</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Things to look in source code right now</a:t>
            </a:r>
            <a:endParaRPr b="0" lang="en-US" sz="2800" spc="-1" strike="noStrike">
              <a:solidFill>
                <a:srgbClr val="000000"/>
              </a:solidFill>
              <a:latin typeface="Arial"/>
            </a:endParaRPr>
          </a:p>
        </p:txBody>
      </p:sp>
      <p:sp>
        <p:nvSpPr>
          <p:cNvPr id="22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Look at __init/__exit macro in &lt;linux/init.h&gt;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Look at module_init()/module_exit() macro implementation in &lt;linux/module.h&gt;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Look at MODULE_LICENSE() and comments about lincensing in &lt;linux/module.h&gt;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Explain EXPORT_SYMBOL() and EXPORT_SYMBOL_GPL() using any code component source (e.g. kernel/ or net/).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Explain module parameters support infrastructure using any drives/ source in-tree as example (e.g. drivers/net/ethernet/intel/igb)</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algn="ctr">
              <a:lnSpc>
                <a:spcPct val="100000"/>
              </a:lnSpc>
              <a:buNone/>
              <a:tabLst>
                <a:tab algn="l" pos="0"/>
              </a:tabLst>
            </a:pPr>
            <a:r>
              <a:rPr b="0" lang="en" sz="3600" spc="-1" strike="noStrike">
                <a:solidFill>
                  <a:srgbClr val="000000"/>
                </a:solidFill>
                <a:latin typeface="Arial"/>
                <a:ea typeface="Arial"/>
              </a:rPr>
              <a:t>ANNEX</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General: prerequisites</a:t>
            </a:r>
            <a:endParaRPr b="0" lang="en-US" sz="2800" spc="-1" strike="noStrike">
              <a:solidFill>
                <a:srgbClr val="000000"/>
              </a:solidFill>
              <a:latin typeface="Arial"/>
            </a:endParaRPr>
          </a:p>
        </p:txBody>
      </p:sp>
      <p:sp>
        <p:nvSpPr>
          <p:cNvPr id="23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BeagleBone Black board that already prepared as required in the previous </a:t>
            </a:r>
            <a:r>
              <a:rPr b="0" lang="en" sz="1800" spc="-1" strike="noStrike">
                <a:solidFill>
                  <a:srgbClr val="595959"/>
                </a:solidFill>
                <a:latin typeface="Arial"/>
                <a:ea typeface="Arial"/>
              </a:rPr>
              <a:t>homework</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Working NFS boot path</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Make: entry for Linux Kernel maintenance</a:t>
            </a: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p:txBody>
      </p:sp>
      <p:sp>
        <p:nvSpPr>
          <p:cNvPr id="23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There is number of static analysis and report generation targets in makefile</a:t>
            </a:r>
            <a:endParaRPr b="0" lang="en-US" sz="1800" spc="-1" strike="noStrike">
              <a:solidFill>
                <a:srgbClr val="000000"/>
              </a:solidFill>
              <a:latin typeface="Arial"/>
            </a:endParaRPr>
          </a:p>
        </p:txBody>
      </p:sp>
      <p:sp>
        <p:nvSpPr>
          <p:cNvPr id="233" name="Google Shape;314;p49"/>
          <p:cNvSpPr/>
          <p:nvPr/>
        </p:nvSpPr>
        <p:spPr>
          <a:xfrm>
            <a:off x="1078920" y="1684080"/>
            <a:ext cx="6873120" cy="212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Static analysers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checkstack  </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 - Generate a list of stack hogs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namespacecheck  - Name space analysis on compiled kernel</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versioncheck</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 - Sanity check on version.h usage</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includecheck</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 - Check for duplicate included header files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export_report   - List the usages of all exported symbols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headers_check   - Sanity check on exported headers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headerdep   </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 - Detect inclusion cycles in headers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coccicheck  </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 - Check with Coccinelle.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Make: entry for Linux Kernel maintenance (cont.)</a:t>
            </a: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a:p>
            <a:pPr>
              <a:lnSpc>
                <a:spcPct val="100000"/>
              </a:lnSpc>
              <a:buNone/>
              <a:tabLst>
                <a:tab algn="l" pos="0"/>
              </a:tabLst>
            </a:pPr>
            <a:endParaRPr b="0" lang="en-US" sz="2800" spc="-1" strike="noStrike">
              <a:solidFill>
                <a:srgbClr val="000000"/>
              </a:solidFill>
              <a:latin typeface="Arial"/>
            </a:endParaRPr>
          </a:p>
        </p:txBody>
      </p:sp>
      <p:sp>
        <p:nvSpPr>
          <p:cNvPr id="23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There is also small set of useful targets to get information from the kernel tree using </a:t>
            </a:r>
            <a:r>
              <a:rPr b="0" lang="en" sz="1400" spc="-1" strike="noStrike">
                <a:solidFill>
                  <a:srgbClr val="595959"/>
                </a:solidFill>
                <a:latin typeface="Courier New"/>
                <a:ea typeface="Courier New"/>
              </a:rPr>
              <a:t>make</a:t>
            </a:r>
            <a:r>
              <a:rPr b="0" lang="en" sz="1800" spc="-1" strike="noStrike">
                <a:solidFill>
                  <a:srgbClr val="595959"/>
                </a:solidFill>
                <a:latin typeface="Arial"/>
                <a:ea typeface="Arial"/>
              </a:rPr>
              <a:t> for example from automation scripts.</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Other targets, that might be useful are</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236" name="Google Shape;321;p50"/>
          <p:cNvSpPr/>
          <p:nvPr/>
        </p:nvSpPr>
        <p:spPr>
          <a:xfrm>
            <a:off x="1032480" y="1878840"/>
            <a:ext cx="6966360" cy="8089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 make -s kernelversion</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make -s kernelrelease</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make -s image_name</a:t>
            </a:r>
            <a:endParaRPr b="0" lang="en-US" sz="1400" spc="-1" strike="noStrike">
              <a:latin typeface="Arial"/>
            </a:endParaRPr>
          </a:p>
        </p:txBody>
      </p:sp>
      <p:sp>
        <p:nvSpPr>
          <p:cNvPr id="237" name="Google Shape;322;p50"/>
          <p:cNvSpPr/>
          <p:nvPr/>
        </p:nvSpPr>
        <p:spPr>
          <a:xfrm>
            <a:off x="809280" y="3548880"/>
            <a:ext cx="7877520" cy="8460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modules_prepare - Set up for building external modules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headers_install - Install sanitised kernel headers to INSTALL_HDR_PATH</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(default: ./usr)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That’s all for now. Thank you for viewing.</a:t>
            </a:r>
            <a:endParaRPr b="0" lang="en-US" sz="2800" spc="-1" strike="noStrike">
              <a:solidFill>
                <a:srgbClr val="000000"/>
              </a:solidFill>
              <a:latin typeface="Arial"/>
            </a:endParaRPr>
          </a:p>
        </p:txBody>
      </p:sp>
      <p:sp>
        <p:nvSpPr>
          <p:cNvPr id="239" name="PlaceHolder 2"/>
          <p:cNvSpPr>
            <a:spLocks noGrp="1"/>
          </p:cNvSpPr>
          <p:nvPr>
            <p:ph/>
          </p:nvPr>
        </p:nvSpPr>
        <p:spPr>
          <a:xfrm>
            <a:off x="311760" y="1017360"/>
            <a:ext cx="8520120" cy="3416040"/>
          </a:xfrm>
          <a:prstGeom prst="rect">
            <a:avLst/>
          </a:prstGeom>
          <a:noFill/>
          <a:ln w="0">
            <a:noFill/>
          </a:ln>
        </p:spPr>
        <p:txBody>
          <a:bodyPr tIns="91440" bIns="91440" anchor="t">
            <a:noAutofit/>
          </a:bodyPr>
          <a:p>
            <a:pPr>
              <a:lnSpc>
                <a:spcPct val="115000"/>
              </a:lnSpc>
              <a:buNone/>
            </a:pPr>
            <a:r>
              <a:rPr b="0" lang="en" sz="1800" spc="-1" strike="noStrike">
                <a:solidFill>
                  <a:srgbClr val="595959"/>
                </a:solidFill>
                <a:latin typeface="Arial"/>
                <a:ea typeface="Arial"/>
              </a:rPr>
              <a:t>Authors:</a:t>
            </a:r>
            <a:endParaRPr b="0" lang="en-US" sz="1800" spc="-1" strike="noStrike">
              <a:solidFill>
                <a:srgbClr val="000000"/>
              </a:solidFill>
              <a:latin typeface="Arial"/>
              <a:ea typeface="Arial"/>
            </a:endParaRPr>
          </a:p>
          <a:p>
            <a:pPr marL="457200" indent="-343080">
              <a:lnSpc>
                <a:spcPct val="115000"/>
              </a:lnSpc>
              <a:buClr>
                <a:srgbClr val="595959"/>
              </a:buClr>
              <a:buFont typeface="Arial"/>
              <a:buChar char="●"/>
            </a:pPr>
            <a:r>
              <a:rPr b="0" lang="en" sz="1400" spc="-1" strike="noStrike">
                <a:solidFill>
                  <a:srgbClr val="595959"/>
                </a:solidFill>
                <a:latin typeface="Arial"/>
                <a:ea typeface="Arial"/>
              </a:rPr>
              <a:t>Serhii Popovych, Software Engineer</a:t>
            </a:r>
            <a:endParaRPr b="0" lang="en-US" sz="1400" spc="-1" strike="noStrike">
              <a:solidFill>
                <a:srgbClr val="000000"/>
              </a:solidFill>
              <a:latin typeface="Arial"/>
              <a:ea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Cisco-IOSXE Linux SDK, GlobalLogic Ukraine LLC</a:t>
            </a:r>
            <a:endParaRPr b="0" lang="en-US" sz="1400" spc="-1" strike="noStrike">
              <a:solidFill>
                <a:srgbClr val="000000"/>
              </a:solidFill>
              <a:latin typeface="Arial"/>
              <a:ea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Email: </a:t>
            </a:r>
            <a:r>
              <a:rPr b="0" lang="en" sz="1400" spc="-1" strike="noStrike" u="sng">
                <a:solidFill>
                  <a:srgbClr val="0097a7"/>
                </a:solidFill>
                <a:uFillTx/>
                <a:latin typeface="Arial"/>
                <a:ea typeface="Arial"/>
                <a:hlinkClick r:id="rId1"/>
              </a:rPr>
              <a:t>serhii.popovych@globallogic.com</a:t>
            </a:r>
            <a:endParaRPr b="0" lang="en-US" sz="1400" spc="-1" strike="noStrike">
              <a:solidFill>
                <a:srgbClr val="000000"/>
              </a:solidFill>
              <a:latin typeface="Arial"/>
              <a:ea typeface="Arial"/>
            </a:endParaRPr>
          </a:p>
          <a:p>
            <a:pPr marL="457200" indent="-343080">
              <a:spcBef>
                <a:spcPts val="1417"/>
              </a:spcBef>
              <a:buClr>
                <a:srgbClr val="595959"/>
              </a:buClr>
              <a:buFont typeface="Arial"/>
              <a:buChar char="●"/>
            </a:pPr>
            <a:r>
              <a:rPr b="0" lang="en" sz="1400" spc="-1" strike="noStrike">
                <a:solidFill>
                  <a:srgbClr val="595959"/>
                </a:solidFill>
                <a:latin typeface="Arial"/>
                <a:ea typeface="Arial"/>
              </a:rPr>
              <a:t>Oleksandr Redchuk, Software Engineer</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GlobalLogic Ukraine</a:t>
            </a:r>
            <a:endParaRPr b="0" lang="en-US" sz="1400" spc="-1" strike="noStrike">
              <a:solidFill>
                <a:srgbClr val="000000"/>
              </a:solidFill>
              <a:latin typeface="Arial"/>
            </a:endParaRPr>
          </a:p>
          <a:p>
            <a:pPr lvl="1" marL="914400" indent="-317520">
              <a:spcBef>
                <a:spcPts val="575"/>
              </a:spcBef>
              <a:buClr>
                <a:srgbClr val="595959"/>
              </a:buClr>
              <a:buFont typeface="Arial"/>
              <a:buChar char="○"/>
            </a:pPr>
            <a:r>
              <a:rPr b="0" lang="en" sz="1400" spc="-1" strike="noStrike">
                <a:solidFill>
                  <a:srgbClr val="595959"/>
                </a:solidFill>
                <a:latin typeface="Arial"/>
                <a:ea typeface="Arial"/>
              </a:rPr>
              <a:t>Email: </a:t>
            </a:r>
            <a:r>
              <a:rPr b="0" lang="en" sz="1400" spc="-1" strike="noStrike" u="sng">
                <a:solidFill>
                  <a:srgbClr val="0097a7"/>
                </a:solidFill>
                <a:uFillTx/>
                <a:latin typeface="Arial"/>
                <a:ea typeface="Arial"/>
                <a:hlinkClick r:id="rId2"/>
              </a:rPr>
              <a:t>oleksandr.redchuk@gmail.com</a:t>
            </a:r>
            <a:endParaRPr b="0" lang="en-US" sz="1400" spc="-1" strike="noStrike">
              <a:solidFill>
                <a:srgbClr val="000000"/>
              </a:solidFill>
              <a:latin typeface="Arial"/>
            </a:endParaRPr>
          </a:p>
          <a:p>
            <a:endParaRPr b="0" lang="en-US" sz="1400" spc="-1" strike="noStrike">
              <a:solidFill>
                <a:srgbClr val="000000"/>
              </a:solidFill>
              <a:latin typeface="Arial"/>
            </a:endParaRPr>
          </a:p>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a:t>
            </a:r>
            <a:r>
              <a:rPr b="0" lang="en" sz="2800" spc="-1" strike="noStrike">
                <a:solidFill>
                  <a:srgbClr val="000000"/>
                </a:solidFill>
                <a:latin typeface="Arial"/>
                <a:ea typeface="Arial"/>
              </a:rPr>
              <a:t>d: the </a:t>
            </a:r>
            <a:r>
              <a:rPr b="0" lang="en" sz="2800" spc="-1" strike="noStrike">
                <a:solidFill>
                  <a:srgbClr val="000000"/>
                </a:solidFill>
                <a:latin typeface="Arial"/>
                <a:ea typeface="Arial"/>
              </a:rPr>
              <a:t>Linux </a:t>
            </a:r>
            <a:r>
              <a:rPr b="0" lang="en" sz="2800" spc="-1" strike="noStrike">
                <a:solidFill>
                  <a:srgbClr val="000000"/>
                </a:solidFill>
                <a:latin typeface="Arial"/>
                <a:ea typeface="Arial"/>
              </a:rPr>
              <a:t>Kern</a:t>
            </a:r>
            <a:r>
              <a:rPr b="0" lang="en" sz="2800" spc="-1" strike="noStrike">
                <a:solidFill>
                  <a:srgbClr val="000000"/>
                </a:solidFill>
                <a:latin typeface="Arial"/>
                <a:ea typeface="Arial"/>
              </a:rPr>
              <a:t>el </a:t>
            </a:r>
            <a:r>
              <a:rPr b="0" lang="en" sz="2800" spc="-1" strike="noStrike">
                <a:solidFill>
                  <a:srgbClr val="000000"/>
                </a:solidFill>
                <a:latin typeface="Arial"/>
                <a:ea typeface="Arial"/>
              </a:rPr>
              <a:t>Build </a:t>
            </a:r>
            <a:r>
              <a:rPr b="0" lang="en" sz="2800" spc="-1" strike="noStrike">
                <a:solidFill>
                  <a:srgbClr val="000000"/>
                </a:solidFill>
                <a:latin typeface="Arial"/>
                <a:ea typeface="Arial"/>
              </a:rPr>
              <a:t>Syst</a:t>
            </a:r>
            <a:r>
              <a:rPr b="0" lang="en" sz="2800" spc="-1" strike="noStrike">
                <a:solidFill>
                  <a:srgbClr val="000000"/>
                </a:solidFill>
                <a:latin typeface="Arial"/>
                <a:ea typeface="Arial"/>
              </a:rPr>
              <a:t>em</a:t>
            </a:r>
            <a:endParaRPr b="0" lang="en-US" sz="2800" spc="-1" strike="noStrike">
              <a:solidFill>
                <a:srgbClr val="000000"/>
              </a:solidFill>
              <a:latin typeface="Arial"/>
            </a:endParaRPr>
          </a:p>
        </p:txBody>
      </p:sp>
      <p:sp>
        <p:nvSpPr>
          <p:cNvPr id="146"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Kbuild is infrastructure for building Linux Kernel image, modules and more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There are four major components/concepts it is based on</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rgbClr val="595959"/>
                </a:solidFill>
                <a:latin typeface="Arial"/>
                <a:ea typeface="Arial"/>
              </a:rPr>
              <a:t>Config symbols</a:t>
            </a:r>
            <a:r>
              <a:rPr b="0" lang="en" sz="1400" spc="-1" strike="noStrike">
                <a:solidFill>
                  <a:srgbClr val="595959"/>
                </a:solidFill>
                <a:latin typeface="Arial"/>
                <a:ea typeface="Arial"/>
              </a:rPr>
              <a:t> concept. It is compilation options that is used to select code to compile via C preprocessor conditionals. Good examples are CONFIG_SMP, CONFIG_MODULES, etc.</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rgbClr val="595959"/>
                </a:solidFill>
                <a:latin typeface="Arial"/>
                <a:ea typeface="Arial"/>
              </a:rPr>
              <a:t>Kconfig files</a:t>
            </a:r>
            <a:r>
              <a:rPr b="0" lang="en" sz="1400" spc="-1" strike="noStrike">
                <a:solidFill>
                  <a:srgbClr val="595959"/>
                </a:solidFill>
                <a:latin typeface="Arial"/>
                <a:ea typeface="Arial"/>
              </a:rPr>
              <a:t>. Used to define config symbols, their type, default value, dependencies between each other, summary name and description. It is used to produce correct kernel configurations as well as give hints to the user during configure process.</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rgbClr val="595959"/>
                </a:solidFill>
                <a:latin typeface="Arial"/>
                <a:ea typeface="Arial"/>
              </a:rPr>
              <a:t>.config file</a:t>
            </a:r>
            <a:r>
              <a:rPr b="0" lang="en" sz="1400" spc="-1" strike="noStrike">
                <a:solidFill>
                  <a:srgbClr val="595959"/>
                </a:solidFill>
                <a:latin typeface="Arial"/>
                <a:ea typeface="Arial"/>
              </a:rPr>
              <a:t>. Complete configuration file for platform, containing all config symbols. Should </a:t>
            </a:r>
            <a:r>
              <a:rPr b="0" i="1" lang="en" sz="1400" spc="-1" strike="noStrike">
                <a:solidFill>
                  <a:srgbClr val="595959"/>
                </a:solidFill>
                <a:latin typeface="Arial"/>
                <a:ea typeface="Arial"/>
              </a:rPr>
              <a:t>never</a:t>
            </a:r>
            <a:r>
              <a:rPr b="0" lang="en" sz="1400" spc="-1" strike="noStrike">
                <a:solidFill>
                  <a:srgbClr val="595959"/>
                </a:solidFill>
                <a:latin typeface="Arial"/>
                <a:ea typeface="Arial"/>
              </a:rPr>
              <a:t> be modified manually due to config symbol dependencies described by Kconfig.</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rgbClr val="595959"/>
                </a:solidFill>
                <a:latin typeface="Arial"/>
                <a:ea typeface="Arial"/>
              </a:rPr>
              <a:t>Makefiles</a:t>
            </a:r>
            <a:r>
              <a:rPr b="0" lang="en" sz="1400" spc="-1" strike="noStrike">
                <a:solidFill>
                  <a:srgbClr val="595959"/>
                </a:solidFill>
                <a:latin typeface="Arial"/>
                <a:ea typeface="Arial"/>
              </a:rPr>
              <a:t>. This is normal GNU Makefiles containing target definitions, their dependencies etc. It is actually recipe on how to build/perform something from/with kernel sources (e.g. build image).</a:t>
            </a:r>
            <a:endParaRPr b="0" lang="en-US" sz="14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a:t>
            </a:r>
            <a:r>
              <a:rPr b="0" lang="en" sz="2800" spc="-1" strike="noStrike">
                <a:solidFill>
                  <a:srgbClr val="000000"/>
                </a:solidFill>
                <a:latin typeface="Arial"/>
                <a:ea typeface="Arial"/>
              </a:rPr>
              <a:t>d: </a:t>
            </a:r>
            <a:r>
              <a:rPr b="0" lang="en" sz="2800" spc="-1" strike="noStrike">
                <a:solidFill>
                  <a:srgbClr val="000000"/>
                </a:solidFill>
                <a:latin typeface="Arial"/>
                <a:ea typeface="Arial"/>
              </a:rPr>
              <a:t>confi</a:t>
            </a:r>
            <a:r>
              <a:rPr b="0" lang="en" sz="2800" spc="-1" strike="noStrike">
                <a:solidFill>
                  <a:srgbClr val="000000"/>
                </a:solidFill>
                <a:latin typeface="Arial"/>
                <a:ea typeface="Arial"/>
              </a:rPr>
              <a:t>g </a:t>
            </a:r>
            <a:r>
              <a:rPr b="0" lang="en" sz="2800" spc="-1" strike="noStrike">
                <a:solidFill>
                  <a:srgbClr val="000000"/>
                </a:solidFill>
                <a:latin typeface="Arial"/>
                <a:ea typeface="Arial"/>
              </a:rPr>
              <a:t>symb</a:t>
            </a:r>
            <a:r>
              <a:rPr b="0" lang="en" sz="2800" spc="-1" strike="noStrike">
                <a:solidFill>
                  <a:srgbClr val="000000"/>
                </a:solidFill>
                <a:latin typeface="Arial"/>
                <a:ea typeface="Arial"/>
              </a:rPr>
              <a:t>ols</a:t>
            </a:r>
            <a:endParaRPr b="0" lang="en-US" sz="2800" spc="-1" strike="noStrike">
              <a:solidFill>
                <a:srgbClr val="000000"/>
              </a:solidFill>
              <a:latin typeface="Arial"/>
            </a:endParaRPr>
          </a:p>
        </p:txBody>
      </p:sp>
      <p:sp>
        <p:nvSpPr>
          <p:cNvPr id="148"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Have form CONFIG_&lt;name&gt;(_MODULE)?, where &lt;name&gt; is the name of symbol in Kconfig.</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rgbClr val="595959"/>
                </a:solidFill>
                <a:latin typeface="Arial"/>
                <a:ea typeface="Arial"/>
              </a:rPr>
              <a:t>_MODULE suffix is optional and it is present only when kernel configured to support modules (i.e. CONFIG_MODULES) and given config symbol represents that object will be build as module (e.g CONFIG_EXT4_MODULE)</a:t>
            </a:r>
            <a:endParaRPr b="0" lang="en-US" sz="14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rgbClr val="595959"/>
                </a:solidFill>
                <a:latin typeface="Arial"/>
                <a:ea typeface="Arial"/>
              </a:rPr>
              <a:t>Stored in .config file for later use by </a:t>
            </a:r>
            <a:r>
              <a:rPr b="1" lang="en" sz="1800" spc="-1" strike="noStrike">
                <a:solidFill>
                  <a:srgbClr val="595959"/>
                </a:solidFill>
                <a:latin typeface="Arial"/>
                <a:ea typeface="Arial"/>
              </a:rPr>
              <a:t>scripts/kconfig</a:t>
            </a:r>
            <a:r>
              <a:rPr b="0" lang="en" sz="1800" spc="-1" strike="noStrike">
                <a:solidFill>
                  <a:srgbClr val="595959"/>
                </a:solidFill>
                <a:latin typeface="Arial"/>
                <a:ea typeface="Arial"/>
              </a:rPr>
              <a:t> tools to generate</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i="1" lang="en" sz="1400" spc="-1" strike="noStrike">
                <a:solidFill>
                  <a:srgbClr val="595959"/>
                </a:solidFill>
                <a:latin typeface="Arial"/>
                <a:ea typeface="Arial"/>
              </a:rPr>
              <a:t>&lt;build_dir&gt;/include/config/auto.conf </a:t>
            </a:r>
            <a:r>
              <a:rPr b="0" lang="en" sz="1400" spc="-1" strike="noStrike">
                <a:solidFill>
                  <a:srgbClr val="595959"/>
                </a:solidFill>
                <a:latin typeface="Arial"/>
                <a:ea typeface="Arial"/>
              </a:rPr>
              <a:t>file to be included from Makefiles where they used to conditionally branch code.</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i="1" lang="en" sz="1400" spc="-1" strike="noStrike">
                <a:solidFill>
                  <a:srgbClr val="595959"/>
                </a:solidFill>
                <a:latin typeface="Arial"/>
                <a:ea typeface="Arial"/>
              </a:rPr>
              <a:t>&lt;build_dir&gt;/include/generated/autoconf.h</a:t>
            </a:r>
            <a:r>
              <a:rPr b="0" lang="en" sz="1400" spc="-1" strike="noStrike">
                <a:solidFill>
                  <a:srgbClr val="595959"/>
                </a:solidFill>
                <a:latin typeface="Arial"/>
                <a:ea typeface="Arial"/>
              </a:rPr>
              <a:t> file to be included from </a:t>
            </a:r>
            <a:r>
              <a:rPr b="0" i="1" lang="en" sz="1400" spc="-1" strike="noStrike">
                <a:solidFill>
                  <a:srgbClr val="595959"/>
                </a:solidFill>
                <a:latin typeface="Arial"/>
                <a:ea typeface="Arial"/>
              </a:rPr>
              <a:t>&lt;src_dir&gt;/include/linux/kconfig.h</a:t>
            </a:r>
            <a:r>
              <a:rPr b="0" lang="en" sz="1400" spc="-1" strike="noStrike">
                <a:solidFill>
                  <a:srgbClr val="595959"/>
                </a:solidFill>
                <a:latin typeface="Arial"/>
                <a:ea typeface="Arial"/>
              </a:rPr>
              <a:t>, which is included later by </a:t>
            </a:r>
            <a:r>
              <a:rPr b="0" i="1" lang="en" sz="1400" spc="-1" strike="noStrike">
                <a:solidFill>
                  <a:srgbClr val="595959"/>
                </a:solidFill>
                <a:latin typeface="Arial"/>
                <a:ea typeface="Arial"/>
              </a:rPr>
              <a:t>&lt;src_dir&gt;/include/asm-generic/export.h</a:t>
            </a:r>
            <a:r>
              <a:rPr b="0" lang="en" sz="1400" spc="-1" strike="noStrike">
                <a:solidFill>
                  <a:srgbClr val="595959"/>
                </a:solidFill>
                <a:latin typeface="Arial"/>
                <a:ea typeface="Arial"/>
              </a:rPr>
              <a:t> and </a:t>
            </a:r>
            <a:r>
              <a:rPr b="0" i="1" lang="en" sz="1400" spc="-1" strike="noStrike">
                <a:solidFill>
                  <a:srgbClr val="595959"/>
                </a:solidFill>
                <a:latin typeface="Arial"/>
                <a:ea typeface="Arial"/>
              </a:rPr>
              <a:t>&lt;src_dir&gt;/include/linux/export.h</a:t>
            </a:r>
            <a:r>
              <a:rPr b="0" lang="en" sz="1400" spc="-1" strike="noStrike">
                <a:solidFill>
                  <a:srgbClr val="595959"/>
                </a:solidFill>
                <a:latin typeface="Arial"/>
                <a:ea typeface="Arial"/>
              </a:rPr>
              <a:t>. This is used by C preprocessor to conditionally branch code to build to aid customization at source code level.</a:t>
            </a:r>
            <a:endParaRPr b="0" lang="en-US" sz="14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a:t>
            </a:r>
            <a:r>
              <a:rPr b="0" lang="en" sz="2800" spc="-1" strike="noStrike">
                <a:solidFill>
                  <a:srgbClr val="000000"/>
                </a:solidFill>
                <a:latin typeface="Arial"/>
                <a:ea typeface="Arial"/>
              </a:rPr>
              <a:t>d: </a:t>
            </a:r>
            <a:r>
              <a:rPr b="0" lang="en" sz="2800" spc="-1" strike="noStrike">
                <a:solidFill>
                  <a:srgbClr val="000000"/>
                </a:solidFill>
                <a:latin typeface="Arial"/>
                <a:ea typeface="Arial"/>
              </a:rPr>
              <a:t>confi</a:t>
            </a:r>
            <a:r>
              <a:rPr b="0" lang="en" sz="2800" spc="-1" strike="noStrike">
                <a:solidFill>
                  <a:srgbClr val="000000"/>
                </a:solidFill>
                <a:latin typeface="Arial"/>
                <a:ea typeface="Arial"/>
              </a:rPr>
              <a:t>g </a:t>
            </a:r>
            <a:r>
              <a:rPr b="0" lang="en" sz="2800" spc="-1" strike="noStrike">
                <a:solidFill>
                  <a:srgbClr val="000000"/>
                </a:solidFill>
                <a:latin typeface="Arial"/>
                <a:ea typeface="Arial"/>
              </a:rPr>
              <a:t>symb</a:t>
            </a:r>
            <a:r>
              <a:rPr b="0" lang="en" sz="2800" spc="-1" strike="noStrike">
                <a:solidFill>
                  <a:srgbClr val="000000"/>
                </a:solidFill>
                <a:latin typeface="Arial"/>
                <a:ea typeface="Arial"/>
              </a:rPr>
              <a:t>ols </a:t>
            </a:r>
            <a:r>
              <a:rPr b="0" lang="en" sz="2800" spc="-1" strike="noStrike">
                <a:solidFill>
                  <a:srgbClr val="000000"/>
                </a:solidFill>
                <a:latin typeface="Arial"/>
                <a:ea typeface="Arial"/>
              </a:rPr>
              <a:t>(cont.</a:t>
            </a:r>
            <a:r>
              <a:rPr b="0" lang="en" sz="2800" spc="-1" strike="noStrike">
                <a:solidFill>
                  <a:srgbClr val="000000"/>
                </a:solidFill>
                <a:latin typeface="Arial"/>
                <a:ea typeface="Arial"/>
              </a:rPr>
              <a:t>)</a:t>
            </a:r>
            <a:endParaRPr b="0" lang="en-US" sz="2800" spc="-1" strike="noStrike">
              <a:solidFill>
                <a:srgbClr val="000000"/>
              </a:solidFill>
              <a:latin typeface="Arial"/>
            </a:endParaRPr>
          </a:p>
        </p:txBody>
      </p:sp>
      <p:sp>
        <p:nvSpPr>
          <p:cNvPr id="15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In Makefiles we can test for config symbols from </a:t>
            </a:r>
            <a:r>
              <a:rPr b="0" i="1" lang="en" sz="1800" spc="-1" strike="noStrike">
                <a:solidFill>
                  <a:srgbClr val="595959"/>
                </a:solidFill>
                <a:latin typeface="Arial"/>
                <a:ea typeface="Arial"/>
              </a:rPr>
              <a:t>config/auto.conf</a:t>
            </a:r>
            <a:r>
              <a:rPr b="0" lang="en" sz="1800" spc="-1" strike="noStrike">
                <a:solidFill>
                  <a:srgbClr val="595959"/>
                </a:solidFill>
                <a:latin typeface="Arial"/>
                <a:ea typeface="Arial"/>
              </a:rPr>
              <a:t> using </a:t>
            </a:r>
            <a:r>
              <a:rPr b="0" lang="en" sz="1800" spc="-1" strike="noStrike">
                <a:solidFill>
                  <a:srgbClr val="595959"/>
                </a:solidFill>
                <a:latin typeface="Arial"/>
                <a:ea typeface="Arial"/>
              </a:rPr>
              <a:t>ifdef/ifndef</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but the most common way config symbols are used as (will look in depth later)</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151" name="Google Shape;108;p18"/>
          <p:cNvSpPr/>
          <p:nvPr/>
        </p:nvSpPr>
        <p:spPr>
          <a:xfrm>
            <a:off x="1023120" y="1846440"/>
            <a:ext cx="6585120" cy="12085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 somewhere in lib/Makefile</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ifdef CONFIG_FUNCTION_TRACER</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ORIG_CFLAGS := $(KBUILD_CFLAGS)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KBUILD_CFLAGS = $(subst $(CC_FLAGS_FTRACE),,$(ORIG_CFLAGS))</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endif</a:t>
            </a:r>
            <a:endParaRPr b="0" lang="en-US" sz="1400" spc="-1" strike="noStrike">
              <a:latin typeface="Arial"/>
            </a:endParaRPr>
          </a:p>
        </p:txBody>
      </p:sp>
      <p:sp>
        <p:nvSpPr>
          <p:cNvPr id="152" name="Google Shape;109;p18"/>
          <p:cNvSpPr/>
          <p:nvPr/>
        </p:nvSpPr>
        <p:spPr>
          <a:xfrm>
            <a:off x="1850760" y="3506400"/>
            <a:ext cx="5357160" cy="8553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Arial"/>
                <a:ea typeface="Arial"/>
              </a:rPr>
              <a:t># somewhere in drivers/net/ethernet/intel/igb/Makefile</a:t>
            </a:r>
            <a:endParaRPr b="0" lang="en-US" sz="1400" spc="-1" strike="noStrike">
              <a:latin typeface="Arial"/>
            </a:endParaRPr>
          </a:p>
          <a:p>
            <a:pPr>
              <a:lnSpc>
                <a:spcPct val="100000"/>
              </a:lnSpc>
              <a:buNone/>
              <a:tabLst>
                <a:tab algn="l" pos="0"/>
              </a:tabLst>
            </a:pPr>
            <a:r>
              <a:rPr b="0" lang="en" sz="1400" spc="-1" strike="noStrike">
                <a:solidFill>
                  <a:srgbClr val="000000"/>
                </a:solidFill>
                <a:latin typeface="Arial"/>
                <a:ea typeface="Arial"/>
              </a:rPr>
              <a:t>obj-$(CONFIG_IGB) += igb.o</a:t>
            </a:r>
            <a:endParaRPr b="0" lang="en-US" sz="1400" spc="-1" strike="noStrike">
              <a:latin typeface="Arial"/>
            </a:endParaRPr>
          </a:p>
          <a:p>
            <a:pPr>
              <a:lnSpc>
                <a:spcPct val="100000"/>
              </a:lnSpc>
              <a:buNone/>
              <a:tabLst>
                <a:tab algn="l" pos="0"/>
              </a:tabLst>
            </a:pPr>
            <a:r>
              <a:rPr b="0" lang="en" sz="1400" spc="-1" strike="noStrike">
                <a:solidFill>
                  <a:srgbClr val="000000"/>
                </a:solidFill>
                <a:latin typeface="Arial"/>
                <a:ea typeface="Arial"/>
              </a:rPr>
              <a:t>igb-objs := igb_main.o igb_ethtool.o e1000_82575.o</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a:t>
            </a:r>
            <a:r>
              <a:rPr b="0" lang="en" sz="2800" spc="-1" strike="noStrike">
                <a:solidFill>
                  <a:srgbClr val="000000"/>
                </a:solidFill>
                <a:latin typeface="Arial"/>
                <a:ea typeface="Arial"/>
              </a:rPr>
              <a:t>d: </a:t>
            </a:r>
            <a:r>
              <a:rPr b="0" lang="en" sz="2800" spc="-1" strike="noStrike">
                <a:solidFill>
                  <a:srgbClr val="000000"/>
                </a:solidFill>
                <a:latin typeface="Arial"/>
                <a:ea typeface="Arial"/>
              </a:rPr>
              <a:t>confi</a:t>
            </a:r>
            <a:r>
              <a:rPr b="0" lang="en" sz="2800" spc="-1" strike="noStrike">
                <a:solidFill>
                  <a:srgbClr val="000000"/>
                </a:solidFill>
                <a:latin typeface="Arial"/>
                <a:ea typeface="Arial"/>
              </a:rPr>
              <a:t>g </a:t>
            </a:r>
            <a:r>
              <a:rPr b="0" lang="en" sz="2800" spc="-1" strike="noStrike">
                <a:solidFill>
                  <a:srgbClr val="000000"/>
                </a:solidFill>
                <a:latin typeface="Arial"/>
                <a:ea typeface="Arial"/>
              </a:rPr>
              <a:t>symb</a:t>
            </a:r>
            <a:r>
              <a:rPr b="0" lang="en" sz="2800" spc="-1" strike="noStrike">
                <a:solidFill>
                  <a:srgbClr val="000000"/>
                </a:solidFill>
                <a:latin typeface="Arial"/>
                <a:ea typeface="Arial"/>
              </a:rPr>
              <a:t>ols </a:t>
            </a:r>
            <a:r>
              <a:rPr b="0" lang="en" sz="2800" spc="-1" strike="noStrike">
                <a:solidFill>
                  <a:srgbClr val="000000"/>
                </a:solidFill>
                <a:latin typeface="Arial"/>
                <a:ea typeface="Arial"/>
              </a:rPr>
              <a:t>(cont.</a:t>
            </a:r>
            <a:r>
              <a:rPr b="0" lang="en" sz="2800" spc="-1" strike="noStrike">
                <a:solidFill>
                  <a:srgbClr val="000000"/>
                </a:solidFill>
                <a:latin typeface="Arial"/>
                <a:ea typeface="Arial"/>
              </a:rPr>
              <a:t>)</a:t>
            </a:r>
            <a:endParaRPr b="0" lang="en-US" sz="2800" spc="-1" strike="noStrike">
              <a:solidFill>
                <a:srgbClr val="000000"/>
              </a:solidFill>
              <a:latin typeface="Arial"/>
            </a:endParaRPr>
          </a:p>
        </p:txBody>
      </p:sp>
      <p:sp>
        <p:nvSpPr>
          <p:cNvPr id="15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In C source we can test for config symbols from generated</a:t>
            </a:r>
            <a:r>
              <a:rPr b="0" i="1" lang="en" sz="1800" spc="-1" strike="noStrike">
                <a:solidFill>
                  <a:srgbClr val="595959"/>
                </a:solidFill>
                <a:latin typeface="Arial"/>
                <a:ea typeface="Arial"/>
              </a:rPr>
              <a:t>/autoconf.h</a:t>
            </a:r>
            <a:r>
              <a:rPr b="0" lang="en" sz="1800" spc="-1" strike="noStrike">
                <a:solidFill>
                  <a:srgbClr val="595959"/>
                </a:solidFill>
                <a:latin typeface="Arial"/>
                <a:ea typeface="Arial"/>
              </a:rPr>
              <a:t> using standard C preprocessor </a:t>
            </a:r>
            <a:r>
              <a:rPr b="0" i="1" lang="en" sz="1800" spc="-1" strike="noStrike">
                <a:solidFill>
                  <a:srgbClr val="595959"/>
                </a:solidFill>
                <a:latin typeface="Arial"/>
                <a:ea typeface="Arial"/>
              </a:rPr>
              <a:t>#ifdef</a:t>
            </a:r>
            <a:r>
              <a:rPr b="0" lang="en" sz="1800" spc="-1" strike="noStrike">
                <a:solidFill>
                  <a:srgbClr val="595959"/>
                </a:solidFill>
                <a:latin typeface="Arial"/>
                <a:ea typeface="Arial"/>
              </a:rPr>
              <a:t>, </a:t>
            </a:r>
            <a:r>
              <a:rPr b="0" i="1" lang="en" sz="1800" spc="-1" strike="noStrike">
                <a:solidFill>
                  <a:srgbClr val="595959"/>
                </a:solidFill>
                <a:latin typeface="Arial"/>
                <a:ea typeface="Arial"/>
              </a:rPr>
              <a:t>#ifndef</a:t>
            </a:r>
            <a:r>
              <a:rPr b="0" lang="en" sz="1800" spc="-1" strike="noStrike">
                <a:solidFill>
                  <a:srgbClr val="595959"/>
                </a:solidFill>
                <a:latin typeface="Arial"/>
                <a:ea typeface="Arial"/>
              </a:rPr>
              <a:t> and </a:t>
            </a:r>
            <a:r>
              <a:rPr b="0" i="1" lang="en" sz="1800" spc="-1" strike="noStrike">
                <a:solidFill>
                  <a:srgbClr val="595959"/>
                </a:solidFill>
                <a:latin typeface="Arial"/>
                <a:ea typeface="Arial"/>
              </a:rPr>
              <a:t>#if</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155" name="Google Shape;116;p19"/>
          <p:cNvSpPr/>
          <p:nvPr/>
        </p:nvSpPr>
        <p:spPr>
          <a:xfrm>
            <a:off x="837000" y="1990440"/>
            <a:ext cx="6928920" cy="2578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200" spc="-1" strike="noStrike">
                <a:solidFill>
                  <a:srgbClr val="000000"/>
                </a:solidFill>
                <a:latin typeface="Courier New"/>
                <a:ea typeface="Courier New"/>
              </a:rPr>
              <a:t>/*</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 Reflects a new waiter being added to the waitqueue.</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static inline void hb_waiters_inc(struct futex_hash_bucket *hb)</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#ifdef CONFIG_SMP</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atomic_inc(&amp;hb-&gt;waiters);</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 Full barrier (A), see the ordering comment above.</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    </a:t>
            </a:r>
            <a:r>
              <a:rPr b="0" lang="en" sz="1200" spc="-1" strike="noStrike">
                <a:solidFill>
                  <a:srgbClr val="000000"/>
                </a:solidFill>
                <a:latin typeface="Courier New"/>
                <a:ea typeface="Courier New"/>
              </a:rPr>
              <a:t>smp_mb__after_atomic();</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#endif</a:t>
            </a:r>
            <a:endParaRPr b="0" lang="en-US" sz="1200" spc="-1" strike="noStrike">
              <a:latin typeface="Arial"/>
            </a:endParaRPr>
          </a:p>
          <a:p>
            <a:pPr>
              <a:lnSpc>
                <a:spcPct val="100000"/>
              </a:lnSpc>
              <a:buNone/>
              <a:tabLst>
                <a:tab algn="l" pos="0"/>
              </a:tabLst>
            </a:pPr>
            <a:r>
              <a:rPr b="0" lang="en" sz="1200" spc="-1" strike="noStrike">
                <a:solidFill>
                  <a:srgbClr val="000000"/>
                </a:solidFill>
                <a:latin typeface="Courier New"/>
                <a:ea typeface="Courier New"/>
              </a:rPr>
              <a:t>}</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Kbuild: config symbols (cont.)</a:t>
            </a:r>
            <a:endParaRPr b="0" lang="en-US" sz="2800" spc="-1" strike="noStrike">
              <a:solidFill>
                <a:srgbClr val="000000"/>
              </a:solidFill>
              <a:latin typeface="Arial"/>
            </a:endParaRPr>
          </a:p>
        </p:txBody>
      </p:sp>
      <p:sp>
        <p:nvSpPr>
          <p:cNvPr id="15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Note that to test for module being enabled for build we need something</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marL="457200" indent="-343080">
              <a:lnSpc>
                <a:spcPct val="115000"/>
              </a:lnSpc>
              <a:spcBef>
                <a:spcPts val="1599"/>
              </a:spcBef>
              <a:buClr>
                <a:srgbClr val="595959"/>
              </a:buClr>
              <a:buFont typeface="Arial"/>
              <a:buChar char="●"/>
              <a:tabLst>
                <a:tab algn="l" pos="0"/>
              </a:tabLst>
            </a:pPr>
            <a:r>
              <a:rPr b="0" lang="en" sz="1800" spc="-1" strike="noStrike">
                <a:solidFill>
                  <a:srgbClr val="595959"/>
                </a:solidFill>
                <a:latin typeface="Arial"/>
                <a:ea typeface="Arial"/>
              </a:rPr>
              <a:t>or , on relatively recent kernels we can use helper C preprocessor macros</a:t>
            </a:r>
            <a:endParaRPr b="0" lang="en-US" sz="1800" spc="-1" strike="noStrike">
              <a:solidFill>
                <a:srgbClr val="000000"/>
              </a:solidFill>
              <a:latin typeface="Arial"/>
            </a:endParaRPr>
          </a:p>
          <a:p>
            <a:pPr>
              <a:lnSpc>
                <a:spcPct val="115000"/>
              </a:lnSpc>
              <a:spcBef>
                <a:spcPts val="1599"/>
              </a:spcBef>
              <a:buNone/>
              <a:tabLst>
                <a:tab algn="l" pos="0"/>
              </a:tabLst>
            </a:pP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158" name="Google Shape;123;p20"/>
          <p:cNvSpPr/>
          <p:nvPr/>
        </p:nvSpPr>
        <p:spPr>
          <a:xfrm>
            <a:off x="819000" y="1783080"/>
            <a:ext cx="6500520" cy="7902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#if defined(CONFIG_MYMOD) || defined(CONFIG_MYMOD_MODULE)</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Do something really nasty here */</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#endif</a:t>
            </a:r>
            <a:endParaRPr b="0" lang="en-US" sz="1400" spc="-1" strike="noStrike">
              <a:latin typeface="Arial"/>
            </a:endParaRPr>
          </a:p>
          <a:p>
            <a:pPr>
              <a:lnSpc>
                <a:spcPct val="100000"/>
              </a:lnSpc>
              <a:buNone/>
              <a:tabLst>
                <a:tab algn="l" pos="0"/>
              </a:tabLst>
            </a:pPr>
            <a:endParaRPr b="0" lang="en-US" sz="1400" spc="-1" strike="noStrike">
              <a:latin typeface="Arial"/>
            </a:endParaRPr>
          </a:p>
        </p:txBody>
      </p:sp>
      <p:sp>
        <p:nvSpPr>
          <p:cNvPr id="159" name="Google Shape;124;p20"/>
          <p:cNvSpPr/>
          <p:nvPr/>
        </p:nvSpPr>
        <p:spPr>
          <a:xfrm>
            <a:off x="781200" y="3339000"/>
            <a:ext cx="7738200" cy="100404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#if IS_ENABLED(CONFIG_MYMOD)</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Do something useful here. For example call function from MYMOD */</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#endif</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000000"/>
                </a:solidFill>
                <a:latin typeface="Arial"/>
                <a:ea typeface="Arial"/>
              </a:rPr>
              <a:t>Kbuil</a:t>
            </a:r>
            <a:r>
              <a:rPr b="0" lang="en" sz="2800" spc="-1" strike="noStrike">
                <a:solidFill>
                  <a:srgbClr val="000000"/>
                </a:solidFill>
                <a:latin typeface="Arial"/>
                <a:ea typeface="Arial"/>
              </a:rPr>
              <a:t>d: </a:t>
            </a:r>
            <a:r>
              <a:rPr b="0" lang="en" sz="2800" spc="-1" strike="noStrike">
                <a:solidFill>
                  <a:srgbClr val="000000"/>
                </a:solidFill>
                <a:latin typeface="Arial"/>
                <a:ea typeface="Arial"/>
              </a:rPr>
              <a:t>confi</a:t>
            </a:r>
            <a:r>
              <a:rPr b="0" lang="en" sz="2800" spc="-1" strike="noStrike">
                <a:solidFill>
                  <a:srgbClr val="000000"/>
                </a:solidFill>
                <a:latin typeface="Arial"/>
                <a:ea typeface="Arial"/>
              </a:rPr>
              <a:t>g </a:t>
            </a:r>
            <a:r>
              <a:rPr b="0" lang="en" sz="2800" spc="-1" strike="noStrike">
                <a:solidFill>
                  <a:srgbClr val="000000"/>
                </a:solidFill>
                <a:latin typeface="Arial"/>
                <a:ea typeface="Arial"/>
              </a:rPr>
              <a:t>symb</a:t>
            </a:r>
            <a:r>
              <a:rPr b="0" lang="en" sz="2800" spc="-1" strike="noStrike">
                <a:solidFill>
                  <a:srgbClr val="000000"/>
                </a:solidFill>
                <a:latin typeface="Arial"/>
                <a:ea typeface="Arial"/>
              </a:rPr>
              <a:t>ols </a:t>
            </a:r>
            <a:r>
              <a:rPr b="0" lang="en" sz="2800" spc="-1" strike="noStrike">
                <a:solidFill>
                  <a:srgbClr val="000000"/>
                </a:solidFill>
                <a:latin typeface="Arial"/>
                <a:ea typeface="Arial"/>
              </a:rPr>
              <a:t>(cont.</a:t>
            </a:r>
            <a:r>
              <a:rPr b="0" lang="en" sz="2800" spc="-1" strike="noStrike">
                <a:solidFill>
                  <a:srgbClr val="000000"/>
                </a:solidFill>
                <a:latin typeface="Arial"/>
                <a:ea typeface="Arial"/>
              </a:rPr>
              <a:t>)</a:t>
            </a:r>
            <a:endParaRPr b="0" lang="en-US" sz="2800" spc="-1" strike="noStrike">
              <a:solidFill>
                <a:srgbClr val="000000"/>
              </a:solidFill>
              <a:latin typeface="Arial"/>
            </a:endParaRPr>
          </a:p>
        </p:txBody>
      </p:sp>
      <p:sp>
        <p:nvSpPr>
          <p:cNvPr id="161" name="PlaceHolder 2"/>
          <p:cNvSpPr>
            <a:spLocks noGrp="1"/>
          </p:cNvSpPr>
          <p:nvPr>
            <p:ph/>
          </p:nvPr>
        </p:nvSpPr>
        <p:spPr>
          <a:xfrm>
            <a:off x="311760" y="1152360"/>
            <a:ext cx="8520120" cy="97380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rgbClr val="595959"/>
                </a:solidFill>
                <a:latin typeface="Arial"/>
                <a:ea typeface="Arial"/>
              </a:rPr>
              <a:t>Inside function it is often more usable to use these macro as condition</a:t>
            </a:r>
            <a:br>
              <a:rPr sz="1800"/>
            </a:br>
            <a:r>
              <a:rPr b="0" lang="en" sz="1800" spc="-1" strike="noStrike">
                <a:solidFill>
                  <a:srgbClr val="595959"/>
                </a:solidFill>
                <a:latin typeface="Arial"/>
                <a:ea typeface="Arial"/>
              </a:rPr>
              <a:t>In if() statement. During a constant folding optimization pass the compiler will optimize the if() statement body away or compile it without runtime overhead.</a:t>
            </a:r>
            <a:endParaRPr b="0" lang="en-US" sz="1800" spc="-1" strike="noStrike">
              <a:solidFill>
                <a:srgbClr val="000000"/>
              </a:solidFill>
              <a:latin typeface="Arial"/>
            </a:endParaRPr>
          </a:p>
          <a:p>
            <a:pPr>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
        <p:nvSpPr>
          <p:cNvPr id="162" name="Google Shape;131;p21"/>
          <p:cNvSpPr/>
          <p:nvPr/>
        </p:nvSpPr>
        <p:spPr>
          <a:xfrm>
            <a:off x="2721960" y="2598840"/>
            <a:ext cx="3995280" cy="1262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000000"/>
                </a:solidFill>
                <a:latin typeface="Courier New"/>
                <a:ea typeface="Courier New"/>
              </a:rPr>
              <a:t>...</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if (IS_ENABLED(CONFIG_SOMEOPT)) {</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        </a:t>
            </a:r>
            <a:r>
              <a:rPr b="0" lang="en" sz="1400" spc="-1" strike="noStrike">
                <a:solidFill>
                  <a:srgbClr val="000000"/>
                </a:solidFill>
                <a:latin typeface="Courier New"/>
                <a:ea typeface="Courier New"/>
              </a:rPr>
              <a:t>do_some_action();</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a:t>
            </a:r>
            <a:endParaRPr b="0" lang="en-US" sz="1400" spc="-1" strike="noStrike">
              <a:latin typeface="Arial"/>
            </a:endParaRPr>
          </a:p>
          <a:p>
            <a:pPr>
              <a:lnSpc>
                <a:spcPct val="100000"/>
              </a:lnSpc>
              <a:buNone/>
              <a:tabLst>
                <a:tab algn="l" pos="0"/>
              </a:tabLst>
            </a:pPr>
            <a:r>
              <a:rPr b="0" lang="en" sz="1400" spc="-1" strike="noStrike">
                <a:solidFill>
                  <a:srgbClr val="000000"/>
                </a:solidFill>
                <a:latin typeface="Courier New"/>
                <a:ea typeface="Courier New"/>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2022-10-09T18:12:51Z</dcterms:modified>
  <cp:revision>10</cp:revision>
  <dc:subject/>
  <dc:title/>
</cp:coreProperties>
</file>