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1_64866B3B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60" r:id="rId1"/>
  </p:sldMasterIdLst>
  <p:notesMasterIdLst>
    <p:notesMasterId r:id="rId3"/>
  </p:notesMasterIdLst>
  <p:sldIdLst>
    <p:sldId id="257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  <p15:guide id="3" orient="horz" pos="8236" userDrawn="1">
          <p15:clr>
            <a:srgbClr val="A4A3A4"/>
          </p15:clr>
        </p15:guide>
        <p15:guide id="4" pos="1495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06D72C8-70FC-EEE5-EDC3-17E0C3EA5508}" name="Yifu Chen" initials="YC" userId="S::rechen0722@unm.edu::38072524-af13-4a75-ab47-315e1978e0f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17" autoAdjust="0"/>
    <p:restoredTop sz="94660"/>
  </p:normalViewPr>
  <p:slideViewPr>
    <p:cSldViewPr snapToGrid="0">
      <p:cViewPr varScale="1">
        <p:scale>
          <a:sx n="18" d="100"/>
          <a:sy n="18" d="100"/>
        </p:scale>
        <p:origin x="144" y="251"/>
      </p:cViewPr>
      <p:guideLst>
        <p:guide orient="horz" pos="10368"/>
        <p:guide pos="13824"/>
        <p:guide orient="horz" pos="8236"/>
        <p:guide pos="149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modernComment_101_64866B3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2085E59-BCA0-4075-AF80-6514EA603B0C}" authorId="{306D72C8-70FC-EEE5-EDC3-17E0C3EA5508}" created="2024-07-26T21:15:02.581">
    <pc:sldMkLst xmlns:pc="http://schemas.microsoft.com/office/powerpoint/2013/main/command">
      <pc:docMk/>
      <pc:sldMk cId="1686530875" sldId="257"/>
    </pc:sldMkLst>
    <p188:txBody>
      <a:bodyPr/>
      <a:lstStyle/>
      <a:p>
        <a:r>
          <a:rPr lang="en-US"/>
          <a:t>https://www.esa.int/ESA_Multimedia/Images/2018/07/Planck_s_view_of_the_cosmic_microwave_background</a:t>
        </a:r>
      </a:p>
    </p188:txBody>
  </p188:cm>
  <p188:cm id="{A7F30247-5743-41D5-B44F-9A98B8BBA32C}" authorId="{306D72C8-70FC-EEE5-EDC3-17E0C3EA5508}" created="2024-07-26T21:15:58.37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686530875" sldId="257"/>
      <ac:spMk id="29" creationId="{B1AEACBE-2DA0-0369-DA08-73CC81D0E004}"/>
      <ac:txMk cp="0" len="13">
        <ac:context len="14" hash="4189600456"/>
      </ac:txMk>
    </ac:txMkLst>
    <p188:pos x="6056085" y="1081112"/>
    <p188:txBody>
      <a:bodyPr/>
      <a:lstStyle/>
      <a:p>
        <a:r>
          <a:rPr lang="en-US"/>
          <a:t>2.3.4 SQUID Tuning
file:///D:/UNM/24Summer/QuReseach/code/SQUID/190603_howe_thesis_final.pdf</a:t>
        </a:r>
      </a:p>
    </p188:txBody>
  </p188:cm>
  <p188:cm id="{E3FF7CDD-8967-4AF0-B51E-6ED4373B60B2}" authorId="{306D72C8-70FC-EEE5-EDC3-17E0C3EA5508}" created="2024-07-26T21:30:33.98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686530875" sldId="257"/>
      <ac:spMk id="36" creationId="{C3F561B5-3B95-0581-FE19-7BA4A7534B2C}"/>
      <ac:txMk cp="88" len="22">
        <ac:context len="115" hash="1948324835"/>
      </ac:txMk>
    </ac:txMkLst>
    <p188:pos x="6877440" y="2635253"/>
    <p188:txBody>
      <a:bodyPr/>
      <a:lstStyle/>
      <a:p>
        <a:r>
          <a:rPr lang="en-US"/>
          <a:t>https://doi.org/10.48550/arXiv.2403.17925</a:t>
        </a:r>
      </a:p>
    </p188:txBody>
  </p188:cm>
  <p188:cm id="{D1F33948-7CEF-4EA6-AB2E-33796F6542AC}" authorId="{306D72C8-70FC-EEE5-EDC3-17E0C3EA5508}" created="2024-07-29T17:13:39.68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686530875" sldId="257"/>
      <ac:picMk id="67" creationId="{B8B95501-135C-D190-A2C1-6674AD097A4F}"/>
    </ac:deMkLst>
    <p188:txBody>
      <a:bodyPr/>
      <a:lstStyle/>
      <a:p>
        <a:r>
          <a:rPr lang="en-US"/>
          <a:t>https://lovinthings.com/big-bang-true-facts/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18DBF-F29D-46A0-91F2-35DE0F4709A3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E03A3-9784-449A-9E20-1F0A7A875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76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E03A3-9784-449A-9E20-1F0A7A875F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29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5859-B553-431C-955B-1B6E71A1C5C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414C-50AA-4E06-A480-ED95C890C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8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5859-B553-431C-955B-1B6E71A1C5C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414C-50AA-4E06-A480-ED95C890C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8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5859-B553-431C-955B-1B6E71A1C5C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414C-50AA-4E06-A480-ED95C890C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9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5859-B553-431C-955B-1B6E71A1C5C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414C-50AA-4E06-A480-ED95C890C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5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>
                    <a:tint val="82000"/>
                  </a:schemeClr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82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82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5859-B553-431C-955B-1B6E71A1C5C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414C-50AA-4E06-A480-ED95C890C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2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5859-B553-431C-955B-1B6E71A1C5C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414C-50AA-4E06-A480-ED95C890C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1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5859-B553-431C-955B-1B6E71A1C5C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414C-50AA-4E06-A480-ED95C890C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80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5859-B553-431C-955B-1B6E71A1C5C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414C-50AA-4E06-A480-ED95C890C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7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5859-B553-431C-955B-1B6E71A1C5C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414C-50AA-4E06-A480-ED95C890C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4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5859-B553-431C-955B-1B6E71A1C5C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414C-50AA-4E06-A480-ED95C890C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9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5859-B553-431C-955B-1B6E71A1C5C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414C-50AA-4E06-A480-ED95C890C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4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175859-B553-431C-955B-1B6E71A1C5C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D4414C-50AA-4E06-A480-ED95C890C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3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18" Type="http://schemas.openxmlformats.org/officeDocument/2006/relationships/hyperlink" Target="http://qureach.unm.edu/" TargetMode="External"/><Relationship Id="rId26" Type="http://schemas.openxmlformats.org/officeDocument/2006/relationships/image" Target="../media/image22.png"/><Relationship Id="rId3" Type="http://schemas.microsoft.com/office/2018/10/relationships/comments" Target="../comments/modernComment_101_64866B3B.xml"/><Relationship Id="rId21" Type="http://schemas.openxmlformats.org/officeDocument/2006/relationships/image" Target="../media/image17.png"/><Relationship Id="rId34" Type="http://schemas.openxmlformats.org/officeDocument/2006/relationships/image" Target="../media/image30.sv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1.png"/><Relationship Id="rId3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29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24" Type="http://schemas.openxmlformats.org/officeDocument/2006/relationships/image" Target="../media/image20.png"/><Relationship Id="rId32" Type="http://schemas.openxmlformats.org/officeDocument/2006/relationships/image" Target="../media/image28.jpg"/><Relationship Id="rId5" Type="http://schemas.openxmlformats.org/officeDocument/2006/relationships/image" Target="../media/image2.png"/><Relationship Id="rId15" Type="http://schemas.openxmlformats.org/officeDocument/2006/relationships/image" Target="../media/image12.svg"/><Relationship Id="rId23" Type="http://schemas.openxmlformats.org/officeDocument/2006/relationships/image" Target="../media/image19.png"/><Relationship Id="rId28" Type="http://schemas.openxmlformats.org/officeDocument/2006/relationships/image" Target="../media/image24.png"/><Relationship Id="rId10" Type="http://schemas.openxmlformats.org/officeDocument/2006/relationships/image" Target="../media/image7.png"/><Relationship Id="rId19" Type="http://schemas.openxmlformats.org/officeDocument/2006/relationships/image" Target="../media/image15.png"/><Relationship Id="rId31" Type="http://schemas.openxmlformats.org/officeDocument/2006/relationships/image" Target="../media/image27.jp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Relationship Id="rId22" Type="http://schemas.openxmlformats.org/officeDocument/2006/relationships/image" Target="../media/image18.svg"/><Relationship Id="rId27" Type="http://schemas.openxmlformats.org/officeDocument/2006/relationships/image" Target="../media/image23.png"/><Relationship Id="rId30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1918038A-4CF6-4562-3655-F1560CDC5FB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18980" y="13216499"/>
            <a:ext cx="5118996" cy="3839247"/>
          </a:xfrm>
          <a:prstGeom prst="rect">
            <a:avLst/>
          </a:prstGeom>
        </p:spPr>
      </p:pic>
      <p:pic>
        <p:nvPicPr>
          <p:cNvPr id="7" name="Picture 6" descr="A diagram of a hexagon with different colored lines&#10;&#10;Description automatically generated">
            <a:extLst>
              <a:ext uri="{FF2B5EF4-FFF2-40B4-BE49-F238E27FC236}">
                <a16:creationId xmlns:a16="http://schemas.microsoft.com/office/drawing/2014/main" id="{0FFA82E7-8A88-6CA4-566E-4412ED47752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666551" y="13791648"/>
            <a:ext cx="3963396" cy="2952000"/>
          </a:xfrm>
          <a:prstGeom prst="rect">
            <a:avLst/>
          </a:prstGeom>
        </p:spPr>
      </p:pic>
      <p:pic>
        <p:nvPicPr>
          <p:cNvPr id="9" name="Picture 8" descr="A hexagon with a rainbow colored line&#10;&#10;Description automatically generated with medium confidence">
            <a:extLst>
              <a:ext uri="{FF2B5EF4-FFF2-40B4-BE49-F238E27FC236}">
                <a16:creationId xmlns:a16="http://schemas.microsoft.com/office/drawing/2014/main" id="{04570DA8-B378-785A-9585-D80791D8FA2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07594" y="13448845"/>
            <a:ext cx="3954315" cy="3502143"/>
          </a:xfrm>
          <a:prstGeom prst="rect">
            <a:avLst/>
          </a:prstGeom>
        </p:spPr>
      </p:pic>
      <p:pic>
        <p:nvPicPr>
          <p:cNvPr id="13" name="Picture 12" descr="A graph with a bar and a chart&#10;&#10;Description automatically generated with medium confidence">
            <a:extLst>
              <a:ext uri="{FF2B5EF4-FFF2-40B4-BE49-F238E27FC236}">
                <a16:creationId xmlns:a16="http://schemas.microsoft.com/office/drawing/2014/main" id="{FAB2E34B-4557-DF8D-4CB2-9FA4F0115CC5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95851" y="8983829"/>
            <a:ext cx="5042125" cy="378159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B28D765-6B83-1AAE-0BA1-E566AC1F3E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073811" y="17827919"/>
            <a:ext cx="4794793" cy="3600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FB79320C-3DA2-D127-4B0E-10BBE120BD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117354" y="21552648"/>
            <a:ext cx="4794793" cy="36000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98503D17-7B37-5151-3324-96ED13D77A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409766" y="21461622"/>
            <a:ext cx="4794793" cy="36000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EEB3158C-F637-6846-A637-229B6355128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336035" y="17670877"/>
            <a:ext cx="4794793" cy="3600000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B9ABBEC-4E3C-DB18-CC75-73DCCD2B4E26}"/>
              </a:ext>
            </a:extLst>
          </p:cNvPr>
          <p:cNvSpPr/>
          <p:nvPr/>
        </p:nvSpPr>
        <p:spPr>
          <a:xfrm>
            <a:off x="355600" y="4316488"/>
            <a:ext cx="43056629" cy="4275418"/>
          </a:xfrm>
          <a:prstGeom prst="roundRect">
            <a:avLst>
              <a:gd name="adj" fmla="val 11767"/>
            </a:avLst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642B040-BE1D-3909-F951-2C662AE65827}"/>
              </a:ext>
            </a:extLst>
          </p:cNvPr>
          <p:cNvSpPr/>
          <p:nvPr/>
        </p:nvSpPr>
        <p:spPr>
          <a:xfrm>
            <a:off x="355600" y="8814004"/>
            <a:ext cx="43056629" cy="8291468"/>
          </a:xfrm>
          <a:prstGeom prst="roundRect">
            <a:avLst>
              <a:gd name="adj" fmla="val 6279"/>
            </a:avLst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778ECEB-4297-97A5-7E08-7609B10D74D2}"/>
              </a:ext>
            </a:extLst>
          </p:cNvPr>
          <p:cNvSpPr/>
          <p:nvPr/>
        </p:nvSpPr>
        <p:spPr>
          <a:xfrm>
            <a:off x="328525" y="17421149"/>
            <a:ext cx="43029554" cy="8675990"/>
          </a:xfrm>
          <a:prstGeom prst="roundRect">
            <a:avLst>
              <a:gd name="adj" fmla="val 6548"/>
            </a:avLst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3114A42-3620-45F1-9DE7-17363133E8D3}"/>
              </a:ext>
            </a:extLst>
          </p:cNvPr>
          <p:cNvSpPr/>
          <p:nvPr/>
        </p:nvSpPr>
        <p:spPr>
          <a:xfrm>
            <a:off x="355601" y="26412816"/>
            <a:ext cx="20084648" cy="6217574"/>
          </a:xfrm>
          <a:prstGeom prst="roundRect">
            <a:avLst>
              <a:gd name="adj" fmla="val 10936"/>
            </a:avLst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F31B38-1E4F-2C8D-DBE4-560374F34896}"/>
              </a:ext>
            </a:extLst>
          </p:cNvPr>
          <p:cNvSpPr txBox="1"/>
          <p:nvPr/>
        </p:nvSpPr>
        <p:spPr>
          <a:xfrm>
            <a:off x="391405" y="8808038"/>
            <a:ext cx="155660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Wafer mapping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AEACBE-2DA0-0369-DA08-73CC81D0E004}"/>
              </a:ext>
            </a:extLst>
          </p:cNvPr>
          <p:cNvSpPr txBox="1"/>
          <p:nvPr/>
        </p:nvSpPr>
        <p:spPr>
          <a:xfrm>
            <a:off x="562429" y="17468145"/>
            <a:ext cx="155660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SQUID Tuning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1E0C2E-98A3-613C-C2D0-DB9AC1BAAE63}"/>
              </a:ext>
            </a:extLst>
          </p:cNvPr>
          <p:cNvSpPr txBox="1"/>
          <p:nvPr/>
        </p:nvSpPr>
        <p:spPr>
          <a:xfrm>
            <a:off x="916412" y="26521869"/>
            <a:ext cx="155660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(future work)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126E2F8-30B4-8D2C-8F7D-9A1F7BE6DE6E}"/>
              </a:ext>
            </a:extLst>
          </p:cNvPr>
          <p:cNvSpPr/>
          <p:nvPr/>
        </p:nvSpPr>
        <p:spPr>
          <a:xfrm>
            <a:off x="20703333" y="26371326"/>
            <a:ext cx="14435749" cy="6259064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F8152A-7D6D-3D4A-FEF8-4945B77787E9}"/>
              </a:ext>
            </a:extLst>
          </p:cNvPr>
          <p:cNvSpPr txBox="1"/>
          <p:nvPr/>
        </p:nvSpPr>
        <p:spPr>
          <a:xfrm>
            <a:off x="6890658" y="288010"/>
            <a:ext cx="30175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Wafer and SQUID for better measurement the CMB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6D48C-DF21-3917-570F-CD2C1482222E}"/>
              </a:ext>
            </a:extLst>
          </p:cNvPr>
          <p:cNvSpPr txBox="1"/>
          <p:nvPr/>
        </p:nvSpPr>
        <p:spPr>
          <a:xfrm>
            <a:off x="0" y="3099762"/>
            <a:ext cx="438742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5400" i="1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 for High Technology Materials and </a:t>
            </a:r>
            <a:r>
              <a:rPr lang="en-US" sz="5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Physics and Astronomy, University of New Mexico, Albuquerque, NM, USA </a:t>
            </a:r>
          </a:p>
        </p:txBody>
      </p:sp>
      <p:pic>
        <p:nvPicPr>
          <p:cNvPr id="17" name="Picture 16" descr="A black background with red letters and text&#10;&#10;Description automatically generated">
            <a:extLst>
              <a:ext uri="{FF2B5EF4-FFF2-40B4-BE49-F238E27FC236}">
                <a16:creationId xmlns:a16="http://schemas.microsoft.com/office/drawing/2014/main" id="{E8C24A04-2A0E-56B3-215C-366B5D3B4ACB}"/>
              </a:ext>
            </a:extLst>
          </p:cNvPr>
          <p:cNvPicPr>
            <a:picLocks noChangeAspect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5315" y="-188518"/>
            <a:ext cx="4640544" cy="3326674"/>
          </a:xfrm>
          <a:prstGeom prst="rect">
            <a:avLst/>
          </a:prstGeom>
        </p:spPr>
      </p:pic>
      <p:pic>
        <p:nvPicPr>
          <p:cNvPr id="21" name="Picture 20" descr="A red and blue logo&#10;&#10;Description automatically generated">
            <a:extLst>
              <a:ext uri="{FF2B5EF4-FFF2-40B4-BE49-F238E27FC236}">
                <a16:creationId xmlns:a16="http://schemas.microsoft.com/office/drawing/2014/main" id="{8643DEDC-30FD-43BE-93AB-1BB34997989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3725" y="28090"/>
            <a:ext cx="4640543" cy="193356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9DE064F-A743-3A68-DF20-756F9770B8C1}"/>
              </a:ext>
            </a:extLst>
          </p:cNvPr>
          <p:cNvSpPr txBox="1"/>
          <p:nvPr/>
        </p:nvSpPr>
        <p:spPr>
          <a:xfrm>
            <a:off x="396374" y="4331998"/>
            <a:ext cx="51428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5EEBD1-E9B4-2EFA-6854-76750431D39E}"/>
              </a:ext>
            </a:extLst>
          </p:cNvPr>
          <p:cNvSpPr txBox="1"/>
          <p:nvPr/>
        </p:nvSpPr>
        <p:spPr>
          <a:xfrm>
            <a:off x="20992874" y="26371327"/>
            <a:ext cx="43243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F561B5-3B95-0581-FE19-7BA4A7534B2C}"/>
              </a:ext>
            </a:extLst>
          </p:cNvPr>
          <p:cNvSpPr txBox="1"/>
          <p:nvPr/>
        </p:nvSpPr>
        <p:spPr>
          <a:xfrm>
            <a:off x="20842427" y="27353680"/>
            <a:ext cx="11864145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z="4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https://lovinthings.com/big-bang-true-facts/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L.A. Howe, Doctor thesis (2019).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 Prabhu, </a:t>
            </a:r>
            <a:r>
              <a:rPr lang="en-US" sz="4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ApJ</a:t>
            </a:r>
            <a:r>
              <a:rPr lang="en-US" sz="4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(2024).</a:t>
            </a:r>
          </a:p>
          <a:p>
            <a:pPr marL="914400" indent="-914400">
              <a:buFont typeface="+mj-lt"/>
              <a:buAutoNum type="arabicPeriod"/>
            </a:pPr>
            <a:endParaRPr lang="en-US" sz="4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914400">
              <a:buFont typeface="+mj-lt"/>
              <a:buAutoNum type="arabicPeriod"/>
            </a:pPr>
            <a:endParaRPr lang="en-US" sz="4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914400">
              <a:buFont typeface="+mj-lt"/>
              <a:buAutoNum type="arabicPeriod"/>
            </a:pPr>
            <a:endParaRPr lang="en-US" sz="4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D2FD386-8CC0-D1B5-79CE-E7F920781BD4}"/>
              </a:ext>
            </a:extLst>
          </p:cNvPr>
          <p:cNvSpPr/>
          <p:nvPr/>
        </p:nvSpPr>
        <p:spPr>
          <a:xfrm>
            <a:off x="35402166" y="26412816"/>
            <a:ext cx="8010064" cy="6217574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3A74E3-4D8D-7097-AF57-22A44E9F46F8}"/>
              </a:ext>
            </a:extLst>
          </p:cNvPr>
          <p:cNvSpPr txBox="1"/>
          <p:nvPr/>
        </p:nvSpPr>
        <p:spPr>
          <a:xfrm>
            <a:off x="35768723" y="26438563"/>
            <a:ext cx="54715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F63A83-5D1D-EADA-7D07-C2C57D31B78A}"/>
              </a:ext>
            </a:extLst>
          </p:cNvPr>
          <p:cNvSpPr txBox="1"/>
          <p:nvPr/>
        </p:nvSpPr>
        <p:spPr>
          <a:xfrm>
            <a:off x="11224307" y="1764482"/>
            <a:ext cx="2198793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Yifu Chen</a:t>
            </a:r>
            <a:r>
              <a:rPr lang="en-US" sz="66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Dr. Darcy Barron</a:t>
            </a:r>
            <a:r>
              <a:rPr lang="en-US" sz="66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DE8929-F665-B63C-63CC-BD227043E2BA}"/>
              </a:ext>
            </a:extLst>
          </p:cNvPr>
          <p:cNvSpPr txBox="1"/>
          <p:nvPr/>
        </p:nvSpPr>
        <p:spPr>
          <a:xfrm>
            <a:off x="36441529" y="28131247"/>
            <a:ext cx="416171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QU-REACH</a:t>
            </a:r>
            <a:endParaRPr lang="en-US" sz="6000" b="0" i="0" u="none" strike="noStrike" dirty="0">
              <a:solidFill>
                <a:srgbClr val="333333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  <a:hlinkClick r:id="rId18"/>
            </a:endParaRPr>
          </a:p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1488F3-D9E0-ECB5-A8FF-8FE120805F77}"/>
              </a:ext>
            </a:extLst>
          </p:cNvPr>
          <p:cNvSpPr txBox="1"/>
          <p:nvPr/>
        </p:nvSpPr>
        <p:spPr>
          <a:xfrm>
            <a:off x="1888184" y="24866535"/>
            <a:ext cx="40039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Mr. SQUID?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6470140F-21A3-B206-4EF3-2B3DC196295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4369584" y="13075649"/>
            <a:ext cx="5118996" cy="3843416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E66E73E9-0C2F-0177-71D5-C1B45909F9C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4258772" y="8980607"/>
            <a:ext cx="5042125" cy="37857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5B46F72-3C82-3FDE-B9EE-171DB5CBD938}"/>
              </a:ext>
            </a:extLst>
          </p:cNvPr>
          <p:cNvSpPr txBox="1"/>
          <p:nvPr/>
        </p:nvSpPr>
        <p:spPr>
          <a:xfrm>
            <a:off x="36414642" y="10131499"/>
            <a:ext cx="29175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1</a:t>
            </a:r>
          </a:p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2 </a:t>
            </a:r>
          </a:p>
        </p:txBody>
      </p:sp>
      <p:sp>
        <p:nvSpPr>
          <p:cNvPr id="37" name="Arrow: Left 36">
            <a:extLst>
              <a:ext uri="{FF2B5EF4-FFF2-40B4-BE49-F238E27FC236}">
                <a16:creationId xmlns:a16="http://schemas.microsoft.com/office/drawing/2014/main" id="{D2E59D92-673B-ED5B-DCAE-D8B893B82DAF}"/>
              </a:ext>
            </a:extLst>
          </p:cNvPr>
          <p:cNvSpPr/>
          <p:nvPr/>
        </p:nvSpPr>
        <p:spPr>
          <a:xfrm>
            <a:off x="34581585" y="10312922"/>
            <a:ext cx="1774978" cy="728982"/>
          </a:xfrm>
          <a:prstGeom prst="leftArrow">
            <a:avLst>
              <a:gd name="adj1" fmla="val 50000"/>
              <a:gd name="adj2" fmla="val 7531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DC256D87-7C6B-2BD7-3472-43C3813D6D3B}"/>
              </a:ext>
            </a:extLst>
          </p:cNvPr>
          <p:cNvSpPr/>
          <p:nvPr/>
        </p:nvSpPr>
        <p:spPr>
          <a:xfrm>
            <a:off x="37128895" y="12014791"/>
            <a:ext cx="808075" cy="13156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1B58254-F707-5EA1-FA03-6757558EB9E5}"/>
              </a:ext>
            </a:extLst>
          </p:cNvPr>
          <p:cNvSpPr txBox="1"/>
          <p:nvPr/>
        </p:nvSpPr>
        <p:spPr>
          <a:xfrm>
            <a:off x="829291" y="18994944"/>
            <a:ext cx="1024831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SQUID</a:t>
            </a:r>
          </a:p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important</a:t>
            </a:r>
          </a:p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for analysis tuning</a:t>
            </a:r>
          </a:p>
        </p:txBody>
      </p:sp>
      <p:pic>
        <p:nvPicPr>
          <p:cNvPr id="48" name="Picture 47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8C0B513F-B567-EC6F-4F52-3213A67E1771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086"/>
          <a:stretch/>
        </p:blipFill>
        <p:spPr>
          <a:xfrm>
            <a:off x="24912147" y="17800497"/>
            <a:ext cx="6434923" cy="3463186"/>
          </a:xfrm>
          <a:prstGeom prst="rect">
            <a:avLst/>
          </a:prstGeom>
        </p:spPr>
      </p:pic>
      <p:pic>
        <p:nvPicPr>
          <p:cNvPr id="50" name="Picture 49" descr="A graph with red lines&#10;&#10;Description automatically generated">
            <a:extLst>
              <a:ext uri="{FF2B5EF4-FFF2-40B4-BE49-F238E27FC236}">
                <a16:creationId xmlns:a16="http://schemas.microsoft.com/office/drawing/2014/main" id="{5D7B9B68-5A76-70B5-4517-E0FAA415531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3361" y="17891856"/>
            <a:ext cx="7095309" cy="3470865"/>
          </a:xfrm>
          <a:prstGeom prst="rect">
            <a:avLst/>
          </a:prstGeom>
        </p:spPr>
      </p:pic>
      <p:pic>
        <p:nvPicPr>
          <p:cNvPr id="54" name="Picture 53" descr="A graph with a line and a dotted line&#10;&#10;Description automatically generated">
            <a:extLst>
              <a:ext uri="{FF2B5EF4-FFF2-40B4-BE49-F238E27FC236}">
                <a16:creationId xmlns:a16="http://schemas.microsoft.com/office/drawing/2014/main" id="{5C8BD45D-DA09-2F13-3E46-B0A5ABA6D3C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486" y="21851331"/>
            <a:ext cx="6788153" cy="3463187"/>
          </a:xfrm>
          <a:prstGeom prst="rect">
            <a:avLst/>
          </a:prstGeom>
        </p:spPr>
      </p:pic>
      <p:pic>
        <p:nvPicPr>
          <p:cNvPr id="56" name="Picture 55" descr="A graph with red lines&#10;&#10;Description automatically generated">
            <a:extLst>
              <a:ext uri="{FF2B5EF4-FFF2-40B4-BE49-F238E27FC236}">
                <a16:creationId xmlns:a16="http://schemas.microsoft.com/office/drawing/2014/main" id="{30EBD998-276E-4063-D46F-59620CAE621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6047" y="21847079"/>
            <a:ext cx="7648190" cy="3463186"/>
          </a:xfrm>
          <a:prstGeom prst="rect">
            <a:avLst/>
          </a:prstGeom>
        </p:spPr>
      </p:pic>
      <p:pic>
        <p:nvPicPr>
          <p:cNvPr id="60" name="Picture 59" descr="A graph with blue lines&#10;&#10;Description automatically generated">
            <a:extLst>
              <a:ext uri="{FF2B5EF4-FFF2-40B4-BE49-F238E27FC236}">
                <a16:creationId xmlns:a16="http://schemas.microsoft.com/office/drawing/2014/main" id="{A8157642-8298-F28D-F274-4A0D64E43F7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166" y="17895695"/>
            <a:ext cx="6434923" cy="3463186"/>
          </a:xfrm>
          <a:prstGeom prst="rect">
            <a:avLst/>
          </a:prstGeom>
        </p:spPr>
      </p:pic>
      <p:pic>
        <p:nvPicPr>
          <p:cNvPr id="64" name="Picture 63" descr="A graph with blue and red lines&#10;&#10;Description automatically generated">
            <a:extLst>
              <a:ext uri="{FF2B5EF4-FFF2-40B4-BE49-F238E27FC236}">
                <a16:creationId xmlns:a16="http://schemas.microsoft.com/office/drawing/2014/main" id="{7918EACD-9ACA-5FA8-F855-6FABE0D78BA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17" y="21847079"/>
            <a:ext cx="6849584" cy="3463186"/>
          </a:xfrm>
          <a:prstGeom prst="rect">
            <a:avLst/>
          </a:prstGeom>
        </p:spPr>
      </p:pic>
      <p:pic>
        <p:nvPicPr>
          <p:cNvPr id="62" name="Picture 61" descr="A screen shot of a graph&#10;&#10;Description automatically generated">
            <a:extLst>
              <a:ext uri="{FF2B5EF4-FFF2-40B4-BE49-F238E27FC236}">
                <a16:creationId xmlns:a16="http://schemas.microsoft.com/office/drawing/2014/main" id="{9C11A0FE-22DB-2B43-D051-C9742B2DAC39}"/>
              </a:ext>
            </a:extLst>
          </p:cNvPr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81"/>
          <a:stretch/>
        </p:blipFill>
        <p:spPr>
          <a:xfrm>
            <a:off x="37859279" y="17957054"/>
            <a:ext cx="4312906" cy="3470865"/>
          </a:xfrm>
          <a:prstGeom prst="rect">
            <a:avLst/>
          </a:prstGeom>
        </p:spPr>
      </p:pic>
      <p:pic>
        <p:nvPicPr>
          <p:cNvPr id="58" name="Picture 57" descr="A graph with red lines&#10;&#10;Description automatically generated">
            <a:extLst>
              <a:ext uri="{FF2B5EF4-FFF2-40B4-BE49-F238E27FC236}">
                <a16:creationId xmlns:a16="http://schemas.microsoft.com/office/drawing/2014/main" id="{9DBE912B-7D71-E437-BBD1-EC587443FE91}"/>
              </a:ext>
            </a:extLst>
          </p:cNvPr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089"/>
          <a:stretch/>
        </p:blipFill>
        <p:spPr>
          <a:xfrm>
            <a:off x="38078215" y="21863209"/>
            <a:ext cx="4469164" cy="3463186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4395B74E-292C-4ADE-F204-4DC5B7FEC78E}"/>
              </a:ext>
            </a:extLst>
          </p:cNvPr>
          <p:cNvSpPr txBox="1"/>
          <p:nvPr/>
        </p:nvSpPr>
        <p:spPr>
          <a:xfrm>
            <a:off x="23937045" y="5441807"/>
            <a:ext cx="111433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cosmic microwave background (CMB) is microwave radiation that fills all space in the observable universe [1].</a:t>
            </a:r>
          </a:p>
        </p:txBody>
      </p:sp>
      <p:pic>
        <p:nvPicPr>
          <p:cNvPr id="67" name="Picture 66" descr="A diagram of a galaxy&#10;&#10;Description automatically generated">
            <a:extLst>
              <a:ext uri="{FF2B5EF4-FFF2-40B4-BE49-F238E27FC236}">
                <a16:creationId xmlns:a16="http://schemas.microsoft.com/office/drawing/2014/main" id="{B8B95501-135C-D190-A2C1-6674AD097A4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1839" y="4331164"/>
            <a:ext cx="6395183" cy="422082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4652124B-19D0-872D-E315-B47C348C9B3C}"/>
              </a:ext>
            </a:extLst>
          </p:cNvPr>
          <p:cNvSpPr txBox="1"/>
          <p:nvPr/>
        </p:nvSpPr>
        <p:spPr>
          <a:xfrm>
            <a:off x="1640544" y="5502180"/>
            <a:ext cx="149819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Big Bang is a physical theory that describes how the universe expanded from an initial state of high density and temperature [1].</a:t>
            </a:r>
          </a:p>
        </p:txBody>
      </p:sp>
      <p:pic>
        <p:nvPicPr>
          <p:cNvPr id="76" name="Picture 75" descr="A close-up of a colorful oval&#10;&#10;Description automatically generated">
            <a:extLst>
              <a:ext uri="{FF2B5EF4-FFF2-40B4-BE49-F238E27FC236}">
                <a16:creationId xmlns:a16="http://schemas.microsoft.com/office/drawing/2014/main" id="{6292E4ED-EF14-05AD-B1B0-05A79CB4C98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9" t="3903" r="2489" b="3934"/>
          <a:stretch>
            <a:fillRect/>
          </a:stretch>
        </p:blipFill>
        <p:spPr>
          <a:xfrm>
            <a:off x="35214326" y="4520132"/>
            <a:ext cx="8125196" cy="4068815"/>
          </a:xfrm>
          <a:custGeom>
            <a:avLst/>
            <a:gdLst>
              <a:gd name="connsiteX0" fmla="*/ 7012107 w 14024211"/>
              <a:gd name="connsiteY0" fmla="*/ 0 h 7022836"/>
              <a:gd name="connsiteX1" fmla="*/ 14024211 w 14024211"/>
              <a:gd name="connsiteY1" fmla="*/ 3511418 h 7022836"/>
              <a:gd name="connsiteX2" fmla="*/ 7012107 w 14024211"/>
              <a:gd name="connsiteY2" fmla="*/ 7022836 h 7022836"/>
              <a:gd name="connsiteX3" fmla="*/ 0 w 14024211"/>
              <a:gd name="connsiteY3" fmla="*/ 3511418 h 7022836"/>
              <a:gd name="connsiteX4" fmla="*/ 7012107 w 14024211"/>
              <a:gd name="connsiteY4" fmla="*/ 0 h 7022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24211" h="7022836">
                <a:moveTo>
                  <a:pt x="7012107" y="0"/>
                </a:moveTo>
                <a:cubicBezTo>
                  <a:pt x="10884787" y="0"/>
                  <a:pt x="14024211" y="1572116"/>
                  <a:pt x="14024211" y="3511418"/>
                </a:cubicBezTo>
                <a:cubicBezTo>
                  <a:pt x="14024211" y="5450720"/>
                  <a:pt x="10884787" y="7022836"/>
                  <a:pt x="7012107" y="7022836"/>
                </a:cubicBezTo>
                <a:cubicBezTo>
                  <a:pt x="3139427" y="7022836"/>
                  <a:pt x="0" y="5450720"/>
                  <a:pt x="0" y="3511418"/>
                </a:cubicBezTo>
                <a:cubicBezTo>
                  <a:pt x="0" y="1572116"/>
                  <a:pt x="3139427" y="0"/>
                  <a:pt x="7012107" y="0"/>
                </a:cubicBezTo>
                <a:close/>
              </a:path>
            </a:pathLst>
          </a:cu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0E887CA-E39B-DA57-8068-B59A6BD062CD}"/>
              </a:ext>
            </a:extLst>
          </p:cNvPr>
          <p:cNvCxnSpPr/>
          <p:nvPr/>
        </p:nvCxnSpPr>
        <p:spPr>
          <a:xfrm>
            <a:off x="23748998" y="4369051"/>
            <a:ext cx="0" cy="4236829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F917DA6-D964-8BDA-2034-AF9538841110}"/>
              </a:ext>
            </a:extLst>
          </p:cNvPr>
          <p:cNvCxnSpPr>
            <a:cxnSpLocks/>
          </p:cNvCxnSpPr>
          <p:nvPr/>
        </p:nvCxnSpPr>
        <p:spPr>
          <a:xfrm>
            <a:off x="23750366" y="8863759"/>
            <a:ext cx="0" cy="3538596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CB3B269-F59E-F078-5923-F7A159363177}"/>
              </a:ext>
            </a:extLst>
          </p:cNvPr>
          <p:cNvCxnSpPr>
            <a:cxnSpLocks/>
          </p:cNvCxnSpPr>
          <p:nvPr/>
        </p:nvCxnSpPr>
        <p:spPr>
          <a:xfrm>
            <a:off x="23750366" y="13675737"/>
            <a:ext cx="0" cy="3609853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AF14E9A-24F3-8E4D-60FF-584E69550B47}"/>
              </a:ext>
            </a:extLst>
          </p:cNvPr>
          <p:cNvCxnSpPr>
            <a:cxnSpLocks/>
          </p:cNvCxnSpPr>
          <p:nvPr/>
        </p:nvCxnSpPr>
        <p:spPr>
          <a:xfrm flipV="1">
            <a:off x="24369584" y="13071396"/>
            <a:ext cx="9718457" cy="2659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6B493EE-9A4D-EA67-FAA2-C1D728CCA4FB}"/>
              </a:ext>
            </a:extLst>
          </p:cNvPr>
          <p:cNvSpPr txBox="1"/>
          <p:nvPr/>
        </p:nvSpPr>
        <p:spPr>
          <a:xfrm>
            <a:off x="1640544" y="9897174"/>
            <a:ext cx="12158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Wafer is one detect plate for telescope.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A3BD0AC-1D2F-2017-CE3E-15D27FC5F83F}"/>
              </a:ext>
            </a:extLst>
          </p:cNvPr>
          <p:cNvSpPr txBox="1"/>
          <p:nvPr/>
        </p:nvSpPr>
        <p:spPr>
          <a:xfrm>
            <a:off x="1640544" y="12148066"/>
            <a:ext cx="102737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the crosstalk in one wafer :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AD9C021-A27D-C77F-7C91-4792ABBB3436}"/>
              </a:ext>
            </a:extLst>
          </p:cNvPr>
          <p:cNvSpPr txBox="1"/>
          <p:nvPr/>
        </p:nvSpPr>
        <p:spPr>
          <a:xfrm>
            <a:off x="3013611" y="13081239"/>
            <a:ext cx="119763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1: distance between related pad</a:t>
            </a:r>
          </a:p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2: distance between “neighbor” pixel</a:t>
            </a: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8F00E625-D1EF-8A4D-CB1C-8B2520AC62D7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5336035" y="9911358"/>
            <a:ext cx="8196331" cy="520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3087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857</TotalTime>
  <Words>179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Yifu Chen</dc:creator>
  <cp:lastModifiedBy>Yifu Chen</cp:lastModifiedBy>
  <cp:revision>13</cp:revision>
  <dcterms:created xsi:type="dcterms:W3CDTF">2024-07-23T22:15:46Z</dcterms:created>
  <dcterms:modified xsi:type="dcterms:W3CDTF">2024-07-29T21:14:50Z</dcterms:modified>
</cp:coreProperties>
</file>