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57" r:id="rId4"/>
    <p:sldId id="258" r:id="rId5"/>
    <p:sldId id="259" r:id="rId6"/>
    <p:sldId id="260" r:id="rId7"/>
    <p:sldId id="264" r:id="rId8"/>
    <p:sldId id="265" r:id="rId9"/>
    <p:sldId id="262" r:id="rId10"/>
    <p:sldId id="276" r:id="rId11"/>
    <p:sldId id="272" r:id="rId12"/>
    <p:sldId id="270" r:id="rId13"/>
    <p:sldId id="273" r:id="rId14"/>
    <p:sldId id="275" r:id="rId15"/>
    <p:sldId id="261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8D038-299D-4F0F-AE13-BC48A41F0778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F8BA5-5CEC-43A0-BE63-AF31F9543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4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F8BA5-5CEC-43A0-BE63-AF31F9543F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9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F8BA5-5CEC-43A0-BE63-AF31F9543F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33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F8BA5-5CEC-43A0-BE63-AF31F9543F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1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F8BA5-5CEC-43A0-BE63-AF31F9543F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1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F8BA5-5CEC-43A0-BE63-AF31F9543F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5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F8BA5-5CEC-43A0-BE63-AF31F9543F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82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F8BA5-5CEC-43A0-BE63-AF31F9543F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4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F8BA5-5CEC-43A0-BE63-AF31F9543F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91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9CE4-E0F5-2113-ABDF-CBC86B4C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A984F-323F-526C-8AF6-9A67EF994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D24F3-CD41-6A77-218B-53983340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629E-4605-472A-821F-ACD05A98F7D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89F48-C75F-A7CC-9A12-883FBCF5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315C0-F401-531F-5C4E-CE2B3C82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5AA6-6B9C-4847-B661-91AA1281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1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24CF-701E-2C82-E56D-FBCEDF08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208CA-E7EE-4960-8B68-A7C745550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AD03D-6932-AFDE-B6CD-0FD28FD45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629E-4605-472A-821F-ACD05A98F7D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C5CF4-F2DA-31D7-422B-28D254AE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5C9CF-EF74-9676-062F-DB8F2FF3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5AA6-6B9C-4847-B661-91AA1281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5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34D44-1CCE-D876-320C-A3A7AB2EF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0BA1-1366-E798-CB4E-E6E626399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13F2A-B914-F2AB-B402-75CD47A5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629E-4605-472A-821F-ACD05A98F7D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507C4-B818-C844-9E81-AAF8A040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CE31A-DFC8-F8B7-BBF0-298BD931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5AA6-6B9C-4847-B661-91AA1281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5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AC47-C67E-77EC-13B9-04CE64B1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DA646-3B63-BF27-4248-102024E3D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3E06-B226-A6D3-42AF-53547834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629E-4605-472A-821F-ACD05A98F7D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C2F6F-DF3F-12C6-7B1E-94F1572C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052E-BD27-3D5D-6D47-6D076767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5AA6-6B9C-4847-B661-91AA1281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9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649A-A2A2-BCE1-5F12-F47873D7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1D447-015C-1ABE-E725-053A1A544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F0485-F5F5-524B-7EBC-D7870557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629E-4605-472A-821F-ACD05A98F7D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7C48-C32E-2631-18D9-4036A808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AC78B-944E-6836-DA60-25522DF4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5AA6-6B9C-4847-B661-91AA1281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26AA-5121-2F5B-075C-8B619D70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2AD1-92DC-9C09-5BBB-D075D5C25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94658-AA45-B527-8395-E4BDD659D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79EB-1172-D6CC-B332-6ED77452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629E-4605-472A-821F-ACD05A98F7D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B21BC-BB54-477D-8DAA-AE91589F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AACAF-E61B-ED37-2171-46B18AA0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5AA6-6B9C-4847-B661-91AA1281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7138-CD52-580C-2886-B6CDCC9B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419FD-BB75-67E9-3DB7-864052B1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5DA48-BFC9-CE38-FB74-1946802B1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90198-E813-B631-2036-CDEF59C51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D94CB-7FCE-B86D-7982-A3943FF11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1BE01-EFEA-E7D7-DEA7-FE588ABB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629E-4605-472A-821F-ACD05A98F7D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2478C-2E15-0379-C5AF-BBF98FDC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8A7B3-523E-304A-D41C-541835A13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5AA6-6B9C-4847-B661-91AA1281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3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25EA-E362-0606-1C14-707FE27C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DF2D7-7BBA-60EB-A644-C64C29FB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629E-4605-472A-821F-ACD05A98F7D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33FB7-421F-4E20-C9C7-47D67ABB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59DB8-7BA6-7BFC-99FB-84847464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5AA6-6B9C-4847-B661-91AA1281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CBED6-F9AC-0FBC-FA68-53522535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629E-4605-472A-821F-ACD05A98F7D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B4D25-BDE2-DEAF-2F00-464312F6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E899C-2C1E-19B1-D4EB-9267B29D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5AA6-6B9C-4847-B661-91AA1281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2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820F-3EF2-E376-BDFC-FCD61471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51E08-FF28-C04A-BAA7-044524A00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10064-376E-7859-561F-18CB81FFF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130EF-5A7D-6E8D-AB9F-6EB91E15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629E-4605-472A-821F-ACD05A98F7D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D5F8D-67B6-9449-34BB-9AF83CC0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6C1F8-6C24-1476-8BDD-66C35CCC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5AA6-6B9C-4847-B661-91AA1281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0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8C41-46D5-FD88-CDB3-944E91B3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469EF-62B4-0A23-0FBD-757A6FD91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A3FB0-733A-D953-7F46-22EC676AA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270C0-0AF8-BBB4-668F-04F07586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629E-4605-472A-821F-ACD05A98F7D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E2119-508C-FCC6-F33C-0B39C791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C245D-2BA2-4FDB-F47D-2D9424B8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5AA6-6B9C-4847-B661-91AA1281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5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1C41C-FA9C-2AC7-9CDF-7FAB0F77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B45DB-FDA6-9D49-A565-87D0ACAF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A3C5A-563E-F70D-856A-D3AF7323F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C629E-4605-472A-821F-ACD05A98F7D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B930E-931C-2ABA-9EC3-DFBD95137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A69E-B90B-707D-5F50-22FEA85FA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15AA6-6B9C-4847-B661-91AA1281F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5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nj7387-113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lormind.io/" TargetMode="External"/><Relationship Id="rId2" Type="http://schemas.openxmlformats.org/officeDocument/2006/relationships/hyperlink" Target="https://webaim.org/resources/contrastchecke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F24A-9A88-D3B8-2AF0-AF0763CD6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ow to make a science poster for a conference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62570-1EA2-CBDC-39BB-A1543AA6C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Andris Berzins*, Janis Smits, Yaser </a:t>
            </a:r>
            <a:r>
              <a:rPr lang="en-US" dirty="0" err="1"/>
              <a:t>Silani</a:t>
            </a:r>
            <a:r>
              <a:rPr lang="en-US" dirty="0"/>
              <a:t>, Bryan Richards</a:t>
            </a:r>
          </a:p>
          <a:p>
            <a:r>
              <a:rPr lang="en-US" sz="2000" dirty="0"/>
              <a:t>andris.beerzinsh@gmail.com</a:t>
            </a:r>
          </a:p>
        </p:txBody>
      </p:sp>
    </p:spTree>
    <p:extLst>
      <p:ext uri="{BB962C8B-B14F-4D97-AF65-F5344CB8AC3E}">
        <p14:creationId xmlns:p14="http://schemas.microsoft.com/office/powerpoint/2010/main" val="2015094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2239-1B36-5D84-E8E5-7D602860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design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092F1-EE34-36CE-3D1A-12604F51E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6"/>
            <a:ext cx="10515600" cy="51415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Image resolution</a:t>
            </a:r>
          </a:p>
          <a:p>
            <a:pPr lvl="1"/>
            <a:r>
              <a:rPr lang="en-US" dirty="0"/>
              <a:t>Too big is bad – problems at the printers with huge files</a:t>
            </a:r>
          </a:p>
          <a:p>
            <a:pPr lvl="1"/>
            <a:r>
              <a:rPr lang="en-US" dirty="0"/>
              <a:t>To small is bad – visible pixelization </a:t>
            </a:r>
          </a:p>
          <a:p>
            <a:r>
              <a:rPr lang="en-US" dirty="0"/>
              <a:t>Text size: always aim for larger</a:t>
            </a:r>
          </a:p>
          <a:p>
            <a:r>
              <a:rPr lang="en-US" dirty="0"/>
              <a:t>Text hierarchy – bigger is more important</a:t>
            </a:r>
          </a:p>
          <a:p>
            <a:r>
              <a:rPr lang="en-US" dirty="0"/>
              <a:t>Accents – extremely useful if you don’t overdo it</a:t>
            </a:r>
          </a:p>
          <a:p>
            <a:r>
              <a:rPr lang="en-US" dirty="0"/>
              <a:t>Be mindful of axes labels and tick marks</a:t>
            </a:r>
          </a:p>
          <a:p>
            <a:r>
              <a:rPr lang="en-US" dirty="0">
                <a:latin typeface="Mystical Woods Rough Script" panose="020F0502020204030204" pitchFamily="2" charset="0"/>
              </a:rPr>
              <a:t>When picking fonts remember readability is priority</a:t>
            </a:r>
          </a:p>
          <a:p>
            <a:r>
              <a:rPr lang="en-US" dirty="0"/>
              <a:t>Bullet points are your friends</a:t>
            </a:r>
          </a:p>
          <a:p>
            <a:r>
              <a:rPr lang="en-US" dirty="0"/>
              <a:t>Try avoiding confusing pictures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0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71B4EC-8FD3-6981-D479-2F8914CFB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124" y="83820"/>
            <a:ext cx="4220856" cy="3667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DCFFB5-DA95-86AA-7592-7342142B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 is ready – now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9EAE-FAEB-D6AE-38D8-6919A3BB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2396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Save as a .pdf file.</a:t>
            </a:r>
          </a:p>
          <a:p>
            <a:r>
              <a:rPr lang="en-US" dirty="0"/>
              <a:t>Open the .pdf file and look at it!</a:t>
            </a:r>
          </a:p>
          <a:p>
            <a:pPr lvl="1"/>
            <a:r>
              <a:rPr lang="en-US" dirty="0"/>
              <a:t>Check for missing figures, spelling errors, problems with special characters</a:t>
            </a:r>
            <a:endParaRPr lang="en-US" u="sng" dirty="0"/>
          </a:p>
          <a:p>
            <a:r>
              <a:rPr lang="en-US" dirty="0"/>
              <a:t>Print it out on letter size page! Can you read everything?</a:t>
            </a:r>
          </a:p>
          <a:p>
            <a:endParaRPr lang="en-US" dirty="0"/>
          </a:p>
          <a:p>
            <a:r>
              <a:rPr lang="en-US" dirty="0"/>
              <a:t>Send it for printing, 2 options</a:t>
            </a:r>
          </a:p>
          <a:p>
            <a:pPr lvl="1"/>
            <a:r>
              <a:rPr lang="en-US" dirty="0"/>
              <a:t>Printed here at UNM (no charge). Submit on Thursday the week of the seminar (August 1</a:t>
            </a:r>
            <a:r>
              <a:rPr lang="en-US" baseline="30000" dirty="0"/>
              <a:t>st</a:t>
            </a:r>
            <a:r>
              <a:rPr lang="en-US" dirty="0"/>
              <a:t>) before 15:00. </a:t>
            </a:r>
          </a:p>
          <a:p>
            <a:pPr lvl="1"/>
            <a:r>
              <a:rPr lang="en-US" dirty="0"/>
              <a:t>Print at your nearest FedEx (costs money). You can submit the previous day online and pick it up the next morning.</a:t>
            </a:r>
          </a:p>
        </p:txBody>
      </p:sp>
    </p:spTree>
    <p:extLst>
      <p:ext uri="{BB962C8B-B14F-4D97-AF65-F5344CB8AC3E}">
        <p14:creationId xmlns:p14="http://schemas.microsoft.com/office/powerpoint/2010/main" val="1183169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0909-B572-AF90-BD9C-329B1834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2 minute presentation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2FE16-32DD-7D92-D326-DC617AD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9647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You need a roughly 2 minutes or less prepared speech covering: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motivation of your research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Methods 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Key results and conclusions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r>
              <a:rPr lang="en-US" dirty="0"/>
              <a:t>Provide broader context to your work</a:t>
            </a:r>
          </a:p>
          <a:p>
            <a:pPr lvl="1"/>
            <a:r>
              <a:rPr lang="en-US" dirty="0"/>
              <a:t>Your instinct will be to immediately zero in on what you did this summer</a:t>
            </a:r>
          </a:p>
          <a:p>
            <a:pPr marL="0" indent="0">
              <a:buNone/>
            </a:pPr>
            <a:br>
              <a:rPr lang="en-US" sz="1600" dirty="0"/>
            </a:br>
            <a:endParaRPr lang="en-US" dirty="0"/>
          </a:p>
          <a:p>
            <a:r>
              <a:rPr lang="en-US" dirty="0"/>
              <a:t>Most people are not from your field of research</a:t>
            </a:r>
          </a:p>
          <a:p>
            <a:r>
              <a:rPr lang="en-US" dirty="0"/>
              <a:t>Have not that much mental resources left</a:t>
            </a:r>
          </a:p>
          <a:p>
            <a:r>
              <a:rPr lang="en-US" dirty="0"/>
              <a:t>Might interrupt you in the first couple of seconds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4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9E26-0665-A352-E238-3F35053A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presentation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6C07-7480-DCC8-4CEF-0ECE33CC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876800"/>
          </a:xfrm>
        </p:spPr>
        <p:txBody>
          <a:bodyPr>
            <a:normAutofit/>
          </a:bodyPr>
          <a:lstStyle/>
          <a:p>
            <a:r>
              <a:rPr lang="en-US" dirty="0"/>
              <a:t>Winner attitude (focus on the success)</a:t>
            </a:r>
          </a:p>
          <a:p>
            <a:r>
              <a:rPr lang="en-US" dirty="0"/>
              <a:t>Expect to be interrupted and welcome it</a:t>
            </a:r>
          </a:p>
          <a:p>
            <a:r>
              <a:rPr lang="en-US" dirty="0"/>
              <a:t>Speak clearly and prepare to talk loudly</a:t>
            </a:r>
          </a:p>
          <a:p>
            <a:r>
              <a:rPr lang="en-US" dirty="0"/>
              <a:t>If (when) you don’t know something – don’t panic, and shut the conversation down: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“I’m unsure, but that didn’t seem to play such a large role”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“In what perspective are you asking this?”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“I have no answer for this, but I know that…”</a:t>
            </a:r>
          </a:p>
          <a:p>
            <a:r>
              <a:rPr lang="en-US" dirty="0"/>
              <a:t>Feel free to ask what is the background of your “poster guests”</a:t>
            </a:r>
          </a:p>
        </p:txBody>
      </p:sp>
    </p:spTree>
    <p:extLst>
      <p:ext uri="{BB962C8B-B14F-4D97-AF65-F5344CB8AC3E}">
        <p14:creationId xmlns:p14="http://schemas.microsoft.com/office/powerpoint/2010/main" val="956413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7542-8BA0-57CA-9BC6-9675842A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Emotional tips and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C863-F3C3-C23C-E171-4B923C65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obsess about being 100% knowledgeable about absolutely everything</a:t>
            </a:r>
          </a:p>
          <a:p>
            <a:endParaRPr lang="en-US" dirty="0"/>
          </a:p>
          <a:p>
            <a:r>
              <a:rPr lang="en-US" dirty="0"/>
              <a:t>Start working on this earlier than you think you need to</a:t>
            </a:r>
          </a:p>
          <a:p>
            <a:endParaRPr lang="en-US" dirty="0"/>
          </a:p>
          <a:p>
            <a:r>
              <a:rPr lang="en-US" dirty="0"/>
              <a:t>If there are any problems, or you feel unsure about your research or overwhelmed – don’t cancel or bail, reach out to us first!</a:t>
            </a:r>
          </a:p>
          <a:p>
            <a:endParaRPr lang="en-US" dirty="0"/>
          </a:p>
          <a:p>
            <a:r>
              <a:rPr lang="en-US" dirty="0"/>
              <a:t>Have fun, be proud of the work you’ve put in!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6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6FCE-8F34-8F93-60BA-A138FDD0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read more?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ED1A3-A520-6D1B-1080-D27F78540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-apple-system"/>
              </a:rPr>
              <a:t>Good overall suggestions:</a:t>
            </a: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Powell, K. Presentations: Billboard science.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Nature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483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</a:rPr>
              <a:t>, 113–115 (2012).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https://doi.org/10.1038/nj7387-113a</a:t>
            </a: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endParaRPr lang="en-US" dirty="0">
              <a:solidFill>
                <a:srgbClr val="222222"/>
              </a:solidFill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-apple-system"/>
              </a:rPr>
              <a:t>Technical suggestions:</a:t>
            </a:r>
          </a:p>
          <a:p>
            <a:pPr marL="0" indent="0">
              <a:buNone/>
            </a:pPr>
            <a:r>
              <a:rPr lang="en-US" dirty="0"/>
              <a:t>https://www.animateyour.science/post/best-examples-of-scientific-posters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EC73-DE4A-317C-0DB2-C73CC078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1F99-B116-694B-7CFA-DEF4F5CBC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the software and set up an appropriate canvas</a:t>
            </a:r>
          </a:p>
          <a:p>
            <a:pPr lvl="1"/>
            <a:r>
              <a:rPr lang="en-US" dirty="0" err="1"/>
              <a:t>Powerpoint</a:t>
            </a:r>
            <a:r>
              <a:rPr lang="en-US" dirty="0"/>
              <a:t>, Inkscape, Illustrator are all good options</a:t>
            </a:r>
          </a:p>
          <a:p>
            <a:r>
              <a:rPr lang="en-US" dirty="0"/>
              <a:t>Then it is just managing text boxes, boxes, and pictures</a:t>
            </a:r>
          </a:p>
        </p:txBody>
      </p:sp>
    </p:spTree>
    <p:extLst>
      <p:ext uri="{BB962C8B-B14F-4D97-AF65-F5344CB8AC3E}">
        <p14:creationId xmlns:p14="http://schemas.microsoft.com/office/powerpoint/2010/main" val="377254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EFEA-5E5C-3CDA-E85B-B2D0F0F9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poster?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4EAF5-A990-A3FE-AF5D-96830A73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A scientific poster is </a:t>
            </a:r>
            <a:r>
              <a:rPr lang="en-US" dirty="0"/>
              <a:t>a visual representation of research findings</a:t>
            </a:r>
          </a:p>
          <a:p>
            <a:endParaRPr lang="en-US" dirty="0"/>
          </a:p>
          <a:p>
            <a:r>
              <a:rPr lang="en-US" dirty="0"/>
              <a:t>The purpose of a poster is to help you </a:t>
            </a:r>
            <a:r>
              <a:rPr lang="en-US" u="sng" dirty="0"/>
              <a:t>talk</a:t>
            </a:r>
            <a:r>
              <a:rPr lang="en-US" dirty="0"/>
              <a:t> about your research</a:t>
            </a:r>
          </a:p>
          <a:p>
            <a:endParaRPr lang="en-US" dirty="0"/>
          </a:p>
          <a:p>
            <a:r>
              <a:rPr lang="en-US" dirty="0"/>
              <a:t>This is how you develop you presentation skills</a:t>
            </a:r>
          </a:p>
          <a:p>
            <a:endParaRPr lang="en-US" dirty="0"/>
          </a:p>
          <a:p>
            <a:r>
              <a:rPr lang="en-US" dirty="0"/>
              <a:t>It is not an exam!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1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3DB1-0FDF-AEB9-E55D-41B0C4BA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48" y="158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General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14DE-C2C9-3DBF-9985-D3CA2B4E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u="sng" dirty="0"/>
              <a:t>You are the most important part of the poster presentation!</a:t>
            </a:r>
          </a:p>
          <a:p>
            <a:pPr marL="514350" indent="-514350">
              <a:buFont typeface="+mj-lt"/>
              <a:buAutoNum type="arabicPeriod"/>
            </a:pPr>
            <a:endParaRPr lang="en-US" sz="1200" u="sng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Think about the audience you are making your poster for</a:t>
            </a:r>
          </a:p>
          <a:p>
            <a:pPr marL="514350" indent="-514350">
              <a:buFont typeface="+mj-lt"/>
              <a:buAutoNum type="arabicPeriod"/>
            </a:pPr>
            <a:endParaRPr lang="lv-LV" sz="12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recommended poster size and orientation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4A413E-5725-A67F-012A-16820FB69815}"/>
              </a:ext>
            </a:extLst>
          </p:cNvPr>
          <p:cNvCxnSpPr/>
          <p:nvPr/>
        </p:nvCxnSpPr>
        <p:spPr>
          <a:xfrm flipH="1">
            <a:off x="2581275" y="3429000"/>
            <a:ext cx="485775" cy="65722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E83662-DA53-C51E-0FEF-C8B387527AC0}"/>
              </a:ext>
            </a:extLst>
          </p:cNvPr>
          <p:cNvSpPr txBox="1"/>
          <p:nvPr/>
        </p:nvSpPr>
        <p:spPr>
          <a:xfrm>
            <a:off x="685800" y="4199827"/>
            <a:ext cx="36957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U.S.</a:t>
            </a:r>
          </a:p>
          <a:p>
            <a:pPr algn="ctr"/>
            <a:r>
              <a:rPr lang="en-US" sz="3200" b="1" i="0" dirty="0">
                <a:solidFill>
                  <a:srgbClr val="040C28"/>
                </a:solidFill>
                <a:effectLst/>
                <a:latin typeface="Google Sans"/>
              </a:rPr>
              <a:t>48 x 36 in (4x3 feet)</a:t>
            </a:r>
          </a:p>
          <a:p>
            <a:pPr algn="ctr"/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56 x 42 in</a:t>
            </a:r>
          </a:p>
          <a:p>
            <a:pPr algn="ctr"/>
            <a:endParaRPr lang="en-US" sz="2800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algn="ctr"/>
            <a:r>
              <a:rPr lang="en-US" sz="2800" dirty="0">
                <a:solidFill>
                  <a:srgbClr val="040C28"/>
                </a:solidFill>
                <a:latin typeface="Google Sans"/>
              </a:rPr>
              <a:t>Landscape popular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B76E2D-B48A-92AC-69FC-D91B6A84C0A0}"/>
              </a:ext>
            </a:extLst>
          </p:cNvPr>
          <p:cNvSpPr txBox="1"/>
          <p:nvPr/>
        </p:nvSpPr>
        <p:spPr>
          <a:xfrm>
            <a:off x="4729162" y="4199827"/>
            <a:ext cx="28670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EU</a:t>
            </a:r>
          </a:p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A1 (23.4 x 33.1 in)</a:t>
            </a:r>
          </a:p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A0 (33.1 x 46.8 in)</a:t>
            </a:r>
          </a:p>
          <a:p>
            <a:pPr algn="ctr"/>
            <a:endParaRPr lang="en-US" sz="2800" dirty="0">
              <a:solidFill>
                <a:srgbClr val="202124"/>
              </a:solidFill>
              <a:highlight>
                <a:srgbClr val="FFFFFF"/>
              </a:highlight>
              <a:latin typeface="Google Sans"/>
            </a:endParaRPr>
          </a:p>
          <a:p>
            <a:pPr algn="ctr"/>
            <a:r>
              <a:rPr lang="en-US" sz="2800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Portrait popular</a:t>
            </a:r>
            <a:endParaRPr lang="en-US" sz="28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C3DDFD-B05F-3C01-9A3A-97F2E015F1D9}"/>
              </a:ext>
            </a:extLst>
          </p:cNvPr>
          <p:cNvCxnSpPr>
            <a:cxnSpLocks/>
          </p:cNvCxnSpPr>
          <p:nvPr/>
        </p:nvCxnSpPr>
        <p:spPr>
          <a:xfrm>
            <a:off x="5429249" y="3462337"/>
            <a:ext cx="647699" cy="62388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56DA8E-7254-7CC1-D9D2-779B4826DD17}"/>
              </a:ext>
            </a:extLst>
          </p:cNvPr>
          <p:cNvCxnSpPr>
            <a:cxnSpLocks/>
          </p:cNvCxnSpPr>
          <p:nvPr/>
        </p:nvCxnSpPr>
        <p:spPr>
          <a:xfrm>
            <a:off x="7943849" y="3429000"/>
            <a:ext cx="752476" cy="76648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43B25E-6BAD-251D-C01E-93E183473109}"/>
              </a:ext>
            </a:extLst>
          </p:cNvPr>
          <p:cNvSpPr txBox="1"/>
          <p:nvPr/>
        </p:nvSpPr>
        <p:spPr>
          <a:xfrm>
            <a:off x="8120062" y="4526675"/>
            <a:ext cx="28670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Different regions of the world will have different standards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5AC7CF-3CFE-301E-6447-155DC3A3409F}"/>
              </a:ext>
            </a:extLst>
          </p:cNvPr>
          <p:cNvSpPr/>
          <p:nvPr/>
        </p:nvSpPr>
        <p:spPr>
          <a:xfrm>
            <a:off x="752473" y="4647428"/>
            <a:ext cx="3543301" cy="5519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8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8F89-3B6B-19D8-DD9E-C5B2099A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Basic design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F8CE-3979-82DE-0785-9463E6A89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325562"/>
            <a:ext cx="11506199" cy="503713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Make the poster eye-catching and pretty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Remember that poster is a visual aid for your presentation, not a scientific paper: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Less text is better.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Don’t waste space on a written abstract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Pick pictures/graphs over text where possible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a big piece of paper, “break it down” to human-friendly chunks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Give the reader “space to breathe”: leave plenty of white space. Be critical about what is important in your research.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01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9F06C1-F2DF-2A77-F3BB-1305284CB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04" y="1648253"/>
            <a:ext cx="4692792" cy="3518632"/>
          </a:xfrm>
          <a:prstGeom prst="rect">
            <a:avLst/>
          </a:prstGeom>
        </p:spPr>
      </p:pic>
      <p:pic>
        <p:nvPicPr>
          <p:cNvPr id="2052" name="Picture 4" descr="Student Research Poster Presentations 2020 | Student Research Poster  Presentations | Misericordia University">
            <a:extLst>
              <a:ext uri="{FF2B5EF4-FFF2-40B4-BE49-F238E27FC236}">
                <a16:creationId xmlns:a16="http://schemas.microsoft.com/office/drawing/2014/main" id="{C826FCCB-4D65-4526-691F-D2B9CD049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7569"/>
            <a:ext cx="4600575" cy="345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D31AD50-7800-4AD8-445F-1259C081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Bad examples</a:t>
            </a:r>
          </a:p>
        </p:txBody>
      </p:sp>
      <p:pic>
        <p:nvPicPr>
          <p:cNvPr id="5" name="Picture 4" descr="Designing conference posters »">
            <a:extLst>
              <a:ext uri="{FF2B5EF4-FFF2-40B4-BE49-F238E27FC236}">
                <a16:creationId xmlns:a16="http://schemas.microsoft.com/office/drawing/2014/main" id="{94D61096-FB2C-8700-A6A8-1474DB235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93" r="4161"/>
          <a:stretch/>
        </p:blipFill>
        <p:spPr bwMode="auto">
          <a:xfrm>
            <a:off x="8201027" y="0"/>
            <a:ext cx="3945731" cy="453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42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854F-3FEE-4046-4991-A1F3EF662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“Good” example and suggestions for layout</a:t>
            </a:r>
          </a:p>
        </p:txBody>
      </p:sp>
      <p:pic>
        <p:nvPicPr>
          <p:cNvPr id="3076" name="Picture 4" descr="How to Make a Scientific Poster [+ Examples]">
            <a:extLst>
              <a:ext uri="{FF2B5EF4-FFF2-40B4-BE49-F238E27FC236}">
                <a16:creationId xmlns:a16="http://schemas.microsoft.com/office/drawing/2014/main" id="{3A8F9CD2-48C3-CBFC-AC70-8FA0907FB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940" y="999783"/>
            <a:ext cx="7734119" cy="5791541"/>
          </a:xfrm>
          <a:prstGeom prst="rect">
            <a:avLst/>
          </a:prstGeom>
          <a:noFill/>
          <a:ln w="317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91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ECF54-43F8-081B-834D-ADEB34D9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Title, authors, affiliations, logos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EB1571-E24A-DBE4-122F-3558CE1952CA}"/>
              </a:ext>
            </a:extLst>
          </p:cNvPr>
          <p:cNvSpPr txBox="1"/>
          <p:nvPr/>
        </p:nvSpPr>
        <p:spPr>
          <a:xfrm>
            <a:off x="619272" y="2110010"/>
            <a:ext cx="5140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Big bold title in 72pt or larger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Authors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Not just you, include people who worked with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Author affiliations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Include the place where you did the research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People can have multiple affiliations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Logos (optional)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C8304E-7979-EBEA-4413-4F6CB557B443}"/>
              </a:ext>
            </a:extLst>
          </p:cNvPr>
          <p:cNvGrpSpPr/>
          <p:nvPr/>
        </p:nvGrpSpPr>
        <p:grpSpPr>
          <a:xfrm>
            <a:off x="6006557" y="1375661"/>
            <a:ext cx="6185443" cy="4256649"/>
            <a:chOff x="6006557" y="2019646"/>
            <a:chExt cx="6185443" cy="42566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497FE0-5D7B-5FAC-F5BD-576C0FAA6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6557" y="2019646"/>
              <a:ext cx="6185443" cy="4256649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93F9FC-B81D-F3C4-EBDD-AB4824B0535D}"/>
                </a:ext>
              </a:extLst>
            </p:cNvPr>
            <p:cNvSpPr/>
            <p:nvPr/>
          </p:nvSpPr>
          <p:spPr>
            <a:xfrm>
              <a:off x="6006557" y="2153920"/>
              <a:ext cx="6081846" cy="95504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A147CE5-B0F9-B9A2-8965-35E821FAC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47" y="5451596"/>
            <a:ext cx="9983065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8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">
            <a:extLst>
              <a:ext uri="{FF2B5EF4-FFF2-40B4-BE49-F238E27FC236}">
                <a16:creationId xmlns:a16="http://schemas.microsoft.com/office/drawing/2014/main" id="{4CAAAD10-F636-F270-6C15-C95C7E5ABA36}"/>
              </a:ext>
            </a:extLst>
          </p:cNvPr>
          <p:cNvSpPr/>
          <p:nvPr/>
        </p:nvSpPr>
        <p:spPr>
          <a:xfrm>
            <a:off x="1270519" y="420427"/>
            <a:ext cx="2745163" cy="240775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1C0F2-CE75-D69D-E528-BF030B801591}"/>
              </a:ext>
            </a:extLst>
          </p:cNvPr>
          <p:cNvSpPr txBox="1"/>
          <p:nvPr/>
        </p:nvSpPr>
        <p:spPr>
          <a:xfrm>
            <a:off x="1508218" y="465591"/>
            <a:ext cx="2269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Background and motivation</a:t>
            </a:r>
          </a:p>
        </p:txBody>
      </p:sp>
      <p:sp>
        <p:nvSpPr>
          <p:cNvPr id="4" name="Rounded Rectangle 21">
            <a:extLst>
              <a:ext uri="{FF2B5EF4-FFF2-40B4-BE49-F238E27FC236}">
                <a16:creationId xmlns:a16="http://schemas.microsoft.com/office/drawing/2014/main" id="{27A559E6-54C0-9A65-044E-7621366646DD}"/>
              </a:ext>
            </a:extLst>
          </p:cNvPr>
          <p:cNvSpPr/>
          <p:nvPr/>
        </p:nvSpPr>
        <p:spPr>
          <a:xfrm>
            <a:off x="4251594" y="431678"/>
            <a:ext cx="3688812" cy="179529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25">
            <a:extLst>
              <a:ext uri="{FF2B5EF4-FFF2-40B4-BE49-F238E27FC236}">
                <a16:creationId xmlns:a16="http://schemas.microsoft.com/office/drawing/2014/main" id="{C9D0167B-2071-EB49-8417-ED575F4124FC}"/>
              </a:ext>
            </a:extLst>
          </p:cNvPr>
          <p:cNvSpPr/>
          <p:nvPr/>
        </p:nvSpPr>
        <p:spPr>
          <a:xfrm>
            <a:off x="8167501" y="420427"/>
            <a:ext cx="2745163" cy="263392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9F4CC-45B8-E058-F42A-7E8B484D1279}"/>
              </a:ext>
            </a:extLst>
          </p:cNvPr>
          <p:cNvSpPr txBox="1"/>
          <p:nvPr/>
        </p:nvSpPr>
        <p:spPr>
          <a:xfrm>
            <a:off x="8526574" y="509278"/>
            <a:ext cx="21197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Results 2</a:t>
            </a:r>
          </a:p>
        </p:txBody>
      </p:sp>
      <p:sp>
        <p:nvSpPr>
          <p:cNvPr id="10" name="Rounded Rectangle 27">
            <a:extLst>
              <a:ext uri="{FF2B5EF4-FFF2-40B4-BE49-F238E27FC236}">
                <a16:creationId xmlns:a16="http://schemas.microsoft.com/office/drawing/2014/main" id="{F87EF9D7-BB2F-4833-A035-4F96C560DBF3}"/>
              </a:ext>
            </a:extLst>
          </p:cNvPr>
          <p:cNvSpPr/>
          <p:nvPr/>
        </p:nvSpPr>
        <p:spPr>
          <a:xfrm>
            <a:off x="4251594" y="2375193"/>
            <a:ext cx="3688812" cy="406237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0">
            <a:extLst>
              <a:ext uri="{FF2B5EF4-FFF2-40B4-BE49-F238E27FC236}">
                <a16:creationId xmlns:a16="http://schemas.microsoft.com/office/drawing/2014/main" id="{D8B358EC-D185-574E-4D83-3B529DEE2CCA}"/>
              </a:ext>
            </a:extLst>
          </p:cNvPr>
          <p:cNvSpPr/>
          <p:nvPr/>
        </p:nvSpPr>
        <p:spPr>
          <a:xfrm>
            <a:off x="8176318" y="5384800"/>
            <a:ext cx="2745163" cy="105277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FA8157-A3CD-0380-A935-4376AF2DAFB5}"/>
              </a:ext>
            </a:extLst>
          </p:cNvPr>
          <p:cNvSpPr txBox="1"/>
          <p:nvPr/>
        </p:nvSpPr>
        <p:spPr>
          <a:xfrm>
            <a:off x="4759437" y="2419980"/>
            <a:ext cx="269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Results 1</a:t>
            </a:r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27CD0D6F-9D15-BBC1-0E57-11119CDAE608}"/>
              </a:ext>
            </a:extLst>
          </p:cNvPr>
          <p:cNvSpPr/>
          <p:nvPr/>
        </p:nvSpPr>
        <p:spPr>
          <a:xfrm>
            <a:off x="1279336" y="3001148"/>
            <a:ext cx="2745163" cy="34364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77B812-99DE-25C0-50A1-FE43AC30B938}"/>
              </a:ext>
            </a:extLst>
          </p:cNvPr>
          <p:cNvSpPr txBox="1"/>
          <p:nvPr/>
        </p:nvSpPr>
        <p:spPr>
          <a:xfrm>
            <a:off x="1470118" y="3136035"/>
            <a:ext cx="2384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Methods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01E124-C079-8D78-59AB-E69A1BEADAED}"/>
              </a:ext>
            </a:extLst>
          </p:cNvPr>
          <p:cNvSpPr txBox="1"/>
          <p:nvPr/>
        </p:nvSpPr>
        <p:spPr>
          <a:xfrm>
            <a:off x="4981961" y="482318"/>
            <a:ext cx="22697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Methods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758736-60D4-5B47-34FE-7D92B9F9CFD9}"/>
              </a:ext>
            </a:extLst>
          </p:cNvPr>
          <p:cNvSpPr txBox="1"/>
          <p:nvPr/>
        </p:nvSpPr>
        <p:spPr>
          <a:xfrm>
            <a:off x="8203297" y="5384950"/>
            <a:ext cx="27245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Acknowledgements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E02D2A-0A12-F021-2FE3-850202BD705C}"/>
              </a:ext>
            </a:extLst>
          </p:cNvPr>
          <p:cNvSpPr txBox="1"/>
          <p:nvPr/>
        </p:nvSpPr>
        <p:spPr>
          <a:xfrm>
            <a:off x="1433084" y="1280196"/>
            <a:ext cx="239596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What is the point of your research?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Why should anyone be interested?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250125-1624-A328-69F7-745897A99972}"/>
              </a:ext>
            </a:extLst>
          </p:cNvPr>
          <p:cNvSpPr txBox="1"/>
          <p:nvPr/>
        </p:nvSpPr>
        <p:spPr>
          <a:xfrm>
            <a:off x="1470118" y="3636906"/>
            <a:ext cx="2551178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Schematic of the experimental apparatus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Basic equation I used to model something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Overview of physical model proposed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Etc.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4D74DE-CBDD-C574-A042-498679C9F2E3}"/>
              </a:ext>
            </a:extLst>
          </p:cNvPr>
          <p:cNvSpPr txBox="1"/>
          <p:nvPr/>
        </p:nvSpPr>
        <p:spPr>
          <a:xfrm>
            <a:off x="4504444" y="767501"/>
            <a:ext cx="317429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Overview of the system you’re studying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Basics of the math you’re using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Etc.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F9EAE5-5BCC-1F26-2F38-DF2F840F7B9C}"/>
              </a:ext>
            </a:extLst>
          </p:cNvPr>
          <p:cNvSpPr txBox="1"/>
          <p:nvPr/>
        </p:nvSpPr>
        <p:spPr>
          <a:xfrm>
            <a:off x="4641850" y="3001148"/>
            <a:ext cx="296545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Results – observed parameter Y as a function of experimental parameter X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Theory prediction vs experimental observation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8293E4-4005-0B5B-43F4-547E3514727F}"/>
              </a:ext>
            </a:extLst>
          </p:cNvPr>
          <p:cNvSpPr txBox="1"/>
          <p:nvPr/>
        </p:nvSpPr>
        <p:spPr>
          <a:xfrm>
            <a:off x="8278793" y="899842"/>
            <a:ext cx="254021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Results – observed parameter Y as a function of experimental parameter X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Theory prediction vs experimental observation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0A3807B-93EB-DE0E-2E29-4137A6893941}"/>
              </a:ext>
            </a:extLst>
          </p:cNvPr>
          <p:cNvGrpSpPr/>
          <p:nvPr/>
        </p:nvGrpSpPr>
        <p:grpSpPr>
          <a:xfrm>
            <a:off x="8176317" y="3184415"/>
            <a:ext cx="2745163" cy="2013946"/>
            <a:chOff x="8167501" y="3636906"/>
            <a:chExt cx="2745163" cy="2013946"/>
          </a:xfrm>
        </p:grpSpPr>
        <p:sp>
          <p:nvSpPr>
            <p:cNvPr id="29" name="Rounded Rectangle 41">
              <a:extLst>
                <a:ext uri="{FF2B5EF4-FFF2-40B4-BE49-F238E27FC236}">
                  <a16:creationId xmlns:a16="http://schemas.microsoft.com/office/drawing/2014/main" id="{A4E88163-F921-14AD-E376-7D2805456762}"/>
                </a:ext>
              </a:extLst>
            </p:cNvPr>
            <p:cNvSpPr/>
            <p:nvPr/>
          </p:nvSpPr>
          <p:spPr>
            <a:xfrm>
              <a:off x="8167501" y="3636906"/>
              <a:ext cx="2745163" cy="2013946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5A37F3-70C0-A5A4-60AC-26CF1EBF7762}"/>
                </a:ext>
              </a:extLst>
            </p:cNvPr>
            <p:cNvSpPr txBox="1"/>
            <p:nvPr/>
          </p:nvSpPr>
          <p:spPr>
            <a:xfrm>
              <a:off x="8489032" y="3701339"/>
              <a:ext cx="21197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Conclusions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22B709-9B99-C098-C240-AB17F72957C9}"/>
                </a:ext>
              </a:extLst>
            </p:cNvPr>
            <p:cNvSpPr txBox="1"/>
            <p:nvPr/>
          </p:nvSpPr>
          <p:spPr>
            <a:xfrm>
              <a:off x="8223250" y="4135376"/>
              <a:ext cx="26545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600" dirty="0"/>
                <a:t>What did you learn? </a:t>
              </a: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600" dirty="0"/>
                <a:t>What can you do now that you couldn’t before?</a:t>
              </a:r>
            </a:p>
            <a:p>
              <a:pPr marL="285750" indent="-2857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sz="1600" dirty="0"/>
                <a:t>Should tie back to motivation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ACBE686-49CB-1F62-B675-A9E744300E0B}"/>
              </a:ext>
            </a:extLst>
          </p:cNvPr>
          <p:cNvSpPr txBox="1"/>
          <p:nvPr/>
        </p:nvSpPr>
        <p:spPr>
          <a:xfrm>
            <a:off x="8258147" y="5755860"/>
            <a:ext cx="265451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Big ups to funding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Big ups to people</a:t>
            </a:r>
          </a:p>
        </p:txBody>
      </p:sp>
    </p:spTree>
    <p:extLst>
      <p:ext uri="{BB962C8B-B14F-4D97-AF65-F5344CB8AC3E}">
        <p14:creationId xmlns:p14="http://schemas.microsoft.com/office/powerpoint/2010/main" val="154247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8346-311C-5DFC-4888-A2F055ED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7D3D-78A3-39A6-516C-D6145A2A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Contrast: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https://webaim.org/resources/contrastchecker/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Compatibility: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https://color.adobe.com/create/color-wheel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https://mycolor.space/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2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930</Words>
  <Application>Microsoft Office PowerPoint</Application>
  <PresentationFormat>Widescreen</PresentationFormat>
  <Paragraphs>150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Aptos</vt:lpstr>
      <vt:lpstr>Aptos Display</vt:lpstr>
      <vt:lpstr>Arial</vt:lpstr>
      <vt:lpstr>Google Sans</vt:lpstr>
      <vt:lpstr>Mystical Woods Rough Script</vt:lpstr>
      <vt:lpstr>Wingdings</vt:lpstr>
      <vt:lpstr>Office Theme</vt:lpstr>
      <vt:lpstr>How to make a science poster for a conference?</vt:lpstr>
      <vt:lpstr>What is a poster?</vt:lpstr>
      <vt:lpstr>General things</vt:lpstr>
      <vt:lpstr>Basic design rules</vt:lpstr>
      <vt:lpstr>Bad examples</vt:lpstr>
      <vt:lpstr>“Good” example and suggestions for layout</vt:lpstr>
      <vt:lpstr>Title, authors, affiliations, logos</vt:lpstr>
      <vt:lpstr>PowerPoint Presentation</vt:lpstr>
      <vt:lpstr>Color</vt:lpstr>
      <vt:lpstr>Miscellaneous design tips</vt:lpstr>
      <vt:lpstr>Poster is ready – now what</vt:lpstr>
      <vt:lpstr>The 2 minute presentation  </vt:lpstr>
      <vt:lpstr>Miscellaneous presentation tips</vt:lpstr>
      <vt:lpstr>Emotional tips and pitfalls</vt:lpstr>
      <vt:lpstr>Want to read more?</vt:lpstr>
      <vt:lpstr>Workshop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Andris Berzins</dc:creator>
  <cp:lastModifiedBy>Andris Berzins</cp:lastModifiedBy>
  <cp:revision>31</cp:revision>
  <dcterms:created xsi:type="dcterms:W3CDTF">2024-07-18T15:23:07Z</dcterms:created>
  <dcterms:modified xsi:type="dcterms:W3CDTF">2024-07-19T18:48:43Z</dcterms:modified>
</cp:coreProperties>
</file>