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5" r:id="rId3"/>
    <p:sldId id="257" r:id="rId4"/>
    <p:sldId id="281" r:id="rId5"/>
    <p:sldId id="272" r:id="rId6"/>
    <p:sldId id="276" r:id="rId7"/>
    <p:sldId id="282" r:id="rId8"/>
    <p:sldId id="275" r:id="rId9"/>
    <p:sldId id="279" r:id="rId10"/>
    <p:sldId id="271" r:id="rId11"/>
    <p:sldId id="258" r:id="rId12"/>
    <p:sldId id="259" r:id="rId13"/>
    <p:sldId id="260" r:id="rId14"/>
    <p:sldId id="284" r:id="rId15"/>
    <p:sldId id="262" r:id="rId16"/>
    <p:sldId id="264" r:id="rId17"/>
    <p:sldId id="263" r:id="rId18"/>
    <p:sldId id="265" r:id="rId19"/>
    <p:sldId id="261" r:id="rId20"/>
    <p:sldId id="268" r:id="rId21"/>
    <p:sldId id="269" r:id="rId22"/>
    <p:sldId id="280" r:id="rId2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74" d="100"/>
          <a:sy n="74" d="100"/>
        </p:scale>
        <p:origin x="12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E6D10-4639-4791-869B-73C18F72080B}" type="datetimeFigureOut">
              <a:rPr lang="ru-RU" smtClean="0"/>
              <a:t>15.06.2015</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0B852-6618-4004-97EF-B13C6473F7F1}" type="slidenum">
              <a:rPr lang="ru-RU" smtClean="0"/>
              <a:t>‹#›</a:t>
            </a:fld>
            <a:endParaRPr lang="ru-RU"/>
          </a:p>
        </p:txBody>
      </p:sp>
    </p:spTree>
    <p:extLst>
      <p:ext uri="{BB962C8B-B14F-4D97-AF65-F5344CB8AC3E}">
        <p14:creationId xmlns:p14="http://schemas.microsoft.com/office/powerpoint/2010/main" val="215376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3C0B852-6618-4004-97EF-B13C6473F7F1}" type="slidenum">
              <a:rPr lang="ru-RU" smtClean="0"/>
              <a:t>7</a:t>
            </a:fld>
            <a:endParaRPr lang="ru-RU"/>
          </a:p>
        </p:txBody>
      </p:sp>
    </p:spTree>
    <p:extLst>
      <p:ext uri="{BB962C8B-B14F-4D97-AF65-F5344CB8AC3E}">
        <p14:creationId xmlns:p14="http://schemas.microsoft.com/office/powerpoint/2010/main" val="193966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D08FB73-AD89-43CD-92FB-36E7CFD2036C}" type="datetimeFigureOut">
              <a:rPr lang="ru-RU" smtClean="0"/>
              <a:t>15.06.2015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264086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D08FB73-AD89-43CD-92FB-36E7CFD2036C}" type="datetimeFigureOut">
              <a:rPr lang="ru-RU" smtClean="0"/>
              <a:t>15.06.2015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84999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D08FB73-AD89-43CD-92FB-36E7CFD2036C}" type="datetimeFigureOut">
              <a:rPr lang="ru-RU" smtClean="0"/>
              <a:t>15.06.2015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355105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D08FB73-AD89-43CD-92FB-36E7CFD2036C}" type="datetimeFigureOut">
              <a:rPr lang="ru-RU" smtClean="0"/>
              <a:t>15.06.2015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362866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D08FB73-AD89-43CD-92FB-36E7CFD2036C}" type="datetimeFigureOut">
              <a:rPr lang="ru-RU" smtClean="0"/>
              <a:t>15.06.2015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122784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D08FB73-AD89-43CD-92FB-36E7CFD2036C}" type="datetimeFigureOut">
              <a:rPr lang="ru-RU" smtClean="0"/>
              <a:t>15.06.2015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16423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D08FB73-AD89-43CD-92FB-36E7CFD2036C}" type="datetimeFigureOut">
              <a:rPr lang="ru-RU" smtClean="0"/>
              <a:t>15.06.2015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221047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D08FB73-AD89-43CD-92FB-36E7CFD2036C}" type="datetimeFigureOut">
              <a:rPr lang="ru-RU" smtClean="0"/>
              <a:t>15.06.2015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370254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8FB73-AD89-43CD-92FB-36E7CFD2036C}" type="datetimeFigureOut">
              <a:rPr lang="ru-RU" smtClean="0"/>
              <a:t>15.06.2015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70782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D08FB73-AD89-43CD-92FB-36E7CFD2036C}" type="datetimeFigureOut">
              <a:rPr lang="ru-RU" smtClean="0"/>
              <a:t>15.06.2015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105576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D08FB73-AD89-43CD-92FB-36E7CFD2036C}" type="datetimeFigureOut">
              <a:rPr lang="ru-RU" smtClean="0"/>
              <a:t>15.06.2015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F5FCFC-F626-4DD9-A625-65AD1E74CFC9}" type="slidenum">
              <a:rPr lang="ru-RU" smtClean="0"/>
              <a:t>‹#›</a:t>
            </a:fld>
            <a:endParaRPr lang="ru-RU"/>
          </a:p>
        </p:txBody>
      </p:sp>
    </p:spTree>
    <p:extLst>
      <p:ext uri="{BB962C8B-B14F-4D97-AF65-F5344CB8AC3E}">
        <p14:creationId xmlns:p14="http://schemas.microsoft.com/office/powerpoint/2010/main" val="320038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8FB73-AD89-43CD-92FB-36E7CFD2036C}" type="datetimeFigureOut">
              <a:rPr lang="ru-RU" smtClean="0"/>
              <a:t>15.06.2015</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5FCFC-F626-4DD9-A625-65AD1E74CFC9}" type="slidenum">
              <a:rPr lang="ru-RU" smtClean="0"/>
              <a:t>‹#›</a:t>
            </a:fld>
            <a:endParaRPr lang="ru-RU"/>
          </a:p>
        </p:txBody>
      </p:sp>
    </p:spTree>
    <p:extLst>
      <p:ext uri="{BB962C8B-B14F-4D97-AF65-F5344CB8AC3E}">
        <p14:creationId xmlns:p14="http://schemas.microsoft.com/office/powerpoint/2010/main" val="3915808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805198"/>
            <a:ext cx="7772400" cy="2247836"/>
          </a:xfrm>
        </p:spPr>
        <p:txBody>
          <a:bodyPr>
            <a:noAutofit/>
          </a:bodyPr>
          <a:lstStyle/>
          <a:p>
            <a:r>
              <a:rPr lang="uk-UA" sz="4000" dirty="0" smtClean="0"/>
              <a:t>Модуль </a:t>
            </a:r>
            <a:r>
              <a:rPr lang="uk-UA" sz="4000" dirty="0"/>
              <a:t>керування сховищем даних автоматизованої навчальної системи з урахуванням динаміки формування </a:t>
            </a:r>
            <a:r>
              <a:rPr lang="uk-UA" sz="4000" dirty="0" smtClean="0"/>
              <a:t>вмінь</a:t>
            </a:r>
            <a:endParaRPr lang="uk-UA" sz="4000" dirty="0"/>
          </a:p>
        </p:txBody>
      </p:sp>
      <p:sp>
        <p:nvSpPr>
          <p:cNvPr id="3" name="Подзаголовок 2"/>
          <p:cNvSpPr>
            <a:spLocks noGrp="1"/>
          </p:cNvSpPr>
          <p:nvPr>
            <p:ph type="subTitle" idx="1"/>
          </p:nvPr>
        </p:nvSpPr>
        <p:spPr>
          <a:xfrm>
            <a:off x="0" y="4748263"/>
            <a:ext cx="9144000" cy="1655762"/>
          </a:xfrm>
        </p:spPr>
        <p:txBody>
          <a:bodyPr>
            <a:normAutofit fontScale="92500" lnSpcReduction="20000"/>
          </a:bodyPr>
          <a:lstStyle/>
          <a:p>
            <a:pPr marL="46038">
              <a:lnSpc>
                <a:spcPct val="80000"/>
              </a:lnSpc>
              <a:defRPr/>
            </a:pPr>
            <a:r>
              <a:rPr lang="uk-UA" altLang="en-US" dirty="0" smtClean="0"/>
              <a:t>Розробив: студент </a:t>
            </a:r>
            <a:r>
              <a:rPr lang="uk-UA" altLang="en-US" dirty="0"/>
              <a:t>4-го курсу ТЕФ, гр. </a:t>
            </a:r>
            <a:r>
              <a:rPr lang="uk-UA" altLang="en-US" dirty="0" smtClean="0"/>
              <a:t>ТВ-11, </a:t>
            </a:r>
            <a:endParaRPr lang="uk-UA" altLang="en-US" dirty="0"/>
          </a:p>
          <a:p>
            <a:pPr marL="46038">
              <a:lnSpc>
                <a:spcPct val="80000"/>
              </a:lnSpc>
              <a:defRPr/>
            </a:pPr>
            <a:r>
              <a:rPr lang="uk-UA" altLang="en-US" dirty="0" smtClean="0"/>
              <a:t>Богданов Анатолій Валерійович</a:t>
            </a:r>
            <a:endParaRPr lang="uk-UA" altLang="en-US" dirty="0"/>
          </a:p>
          <a:p>
            <a:pPr marL="46038">
              <a:lnSpc>
                <a:spcPct val="80000"/>
              </a:lnSpc>
              <a:defRPr/>
            </a:pPr>
            <a:endParaRPr lang="uk-UA" altLang="en-US" dirty="0"/>
          </a:p>
          <a:p>
            <a:pPr marL="46038">
              <a:lnSpc>
                <a:spcPct val="80000"/>
              </a:lnSpc>
              <a:defRPr/>
            </a:pPr>
            <a:r>
              <a:rPr lang="uk-UA" altLang="en-US" dirty="0"/>
              <a:t>Науковий </a:t>
            </a:r>
            <a:r>
              <a:rPr lang="uk-UA" altLang="en-US" dirty="0" smtClean="0"/>
              <a:t>керівник:</a:t>
            </a:r>
          </a:p>
          <a:p>
            <a:pPr marL="46038">
              <a:lnSpc>
                <a:spcPct val="80000"/>
              </a:lnSpc>
              <a:defRPr/>
            </a:pPr>
            <a:r>
              <a:rPr lang="uk-UA" altLang="en-US" dirty="0" err="1" smtClean="0"/>
              <a:t>к.т.н</a:t>
            </a:r>
            <a:r>
              <a:rPr lang="uk-UA" altLang="en-US" dirty="0" smtClean="0"/>
              <a:t>., доц. </a:t>
            </a:r>
            <a:r>
              <a:rPr lang="uk-UA" altLang="en-US" dirty="0" err="1" smtClean="0"/>
              <a:t>Титенко</a:t>
            </a:r>
            <a:r>
              <a:rPr lang="uk-UA" altLang="en-US" dirty="0" smtClean="0"/>
              <a:t> С</a:t>
            </a:r>
            <a:r>
              <a:rPr lang="en-US" altLang="en-US" dirty="0" smtClean="0"/>
              <a:t>.</a:t>
            </a:r>
            <a:r>
              <a:rPr lang="uk-UA" altLang="en-US" dirty="0" smtClean="0"/>
              <a:t> В</a:t>
            </a:r>
            <a:r>
              <a:rPr lang="en-US" altLang="en-US" dirty="0" smtClean="0"/>
              <a:t>.</a:t>
            </a:r>
            <a:endParaRPr lang="uk-UA" altLang="en-US" dirty="0"/>
          </a:p>
        </p:txBody>
      </p:sp>
      <p:sp>
        <p:nvSpPr>
          <p:cNvPr id="4" name="TextBox 3"/>
          <p:cNvSpPr txBox="1"/>
          <p:nvPr/>
        </p:nvSpPr>
        <p:spPr>
          <a:xfrm>
            <a:off x="685800" y="463639"/>
            <a:ext cx="7772400" cy="646331"/>
          </a:xfrm>
          <a:prstGeom prst="rect">
            <a:avLst/>
          </a:prstGeom>
          <a:noFill/>
        </p:spPr>
        <p:txBody>
          <a:bodyPr wrap="square" rtlCol="0">
            <a:spAutoFit/>
          </a:bodyPr>
          <a:lstStyle/>
          <a:p>
            <a:pPr algn="ctr"/>
            <a:r>
              <a:rPr lang="uk-UA" dirty="0" smtClean="0"/>
              <a:t>НАЦІОНАЛЬНИЙ ТЕХНІЧНИЙ УНІВЕРСИТЕТ УКРАЇНИ</a:t>
            </a:r>
          </a:p>
          <a:p>
            <a:pPr algn="ctr"/>
            <a:r>
              <a:rPr lang="uk-UA" dirty="0" smtClean="0"/>
              <a:t>«КИЇВСЬКИЙ ПОЛІТЕХНІЧНИЙ ІНСТИТУТ»</a:t>
            </a:r>
            <a:endParaRPr lang="ru-RU" dirty="0"/>
          </a:p>
        </p:txBody>
      </p:sp>
    </p:spTree>
    <p:extLst>
      <p:ext uri="{BB962C8B-B14F-4D97-AF65-F5344CB8AC3E}">
        <p14:creationId xmlns:p14="http://schemas.microsoft.com/office/powerpoint/2010/main" val="2364167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6398" y="0"/>
            <a:ext cx="7886700" cy="772732"/>
          </a:xfrm>
        </p:spPr>
        <p:txBody>
          <a:bodyPr/>
          <a:lstStyle/>
          <a:p>
            <a:pPr algn="ctr"/>
            <a:r>
              <a:rPr lang="uk-UA" dirty="0" smtClean="0"/>
              <a:t>Діаграма прецедентів</a:t>
            </a:r>
            <a:endParaRPr lang="ru-RU" dirty="0"/>
          </a:p>
        </p:txBody>
      </p:sp>
      <p:pic>
        <p:nvPicPr>
          <p:cNvPr id="4" name="Объект 3"/>
          <p:cNvPicPr>
            <a:picLocks noGrp="1" noChangeAspect="1"/>
          </p:cNvPicPr>
          <p:nvPr>
            <p:ph idx="1"/>
          </p:nvPr>
        </p:nvPicPr>
        <p:blipFill>
          <a:blip r:embed="rId2"/>
          <a:stretch>
            <a:fillRect/>
          </a:stretch>
        </p:blipFill>
        <p:spPr>
          <a:xfrm>
            <a:off x="358199" y="907419"/>
            <a:ext cx="8603098" cy="5767243"/>
          </a:xfrm>
          <a:prstGeom prst="rect">
            <a:avLst/>
          </a:prstGeom>
        </p:spPr>
      </p:pic>
    </p:spTree>
    <p:extLst>
      <p:ext uri="{BB962C8B-B14F-4D97-AF65-F5344CB8AC3E}">
        <p14:creationId xmlns:p14="http://schemas.microsoft.com/office/powerpoint/2010/main" val="2684625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97236"/>
          </a:xfrm>
        </p:spPr>
        <p:txBody>
          <a:bodyPr>
            <a:normAutofit/>
          </a:bodyPr>
          <a:lstStyle/>
          <a:p>
            <a:pPr algn="ctr"/>
            <a:r>
              <a:rPr lang="uk-UA" dirty="0" smtClean="0"/>
              <a:t>Концептуальна модель</a:t>
            </a:r>
            <a:r>
              <a:rPr lang="en-US" dirty="0" smtClean="0"/>
              <a:t> </a:t>
            </a:r>
            <a:r>
              <a:rPr lang="uk-UA" dirty="0" smtClean="0"/>
              <a:t>бази даних</a:t>
            </a:r>
            <a:endParaRPr lang="ru-RU" dirty="0"/>
          </a:p>
        </p:txBody>
      </p:sp>
      <p:pic>
        <p:nvPicPr>
          <p:cNvPr id="11" name="Объект 10"/>
          <p:cNvPicPr>
            <a:picLocks noGrp="1" noChangeAspect="1"/>
          </p:cNvPicPr>
          <p:nvPr>
            <p:ph idx="1"/>
          </p:nvPr>
        </p:nvPicPr>
        <p:blipFill>
          <a:blip r:embed="rId2"/>
          <a:stretch>
            <a:fillRect/>
          </a:stretch>
        </p:blipFill>
        <p:spPr>
          <a:xfrm>
            <a:off x="1227732" y="697236"/>
            <a:ext cx="6688536" cy="6129464"/>
          </a:xfrm>
          <a:prstGeom prst="rect">
            <a:avLst/>
          </a:prstGeom>
        </p:spPr>
      </p:pic>
    </p:spTree>
    <p:extLst>
      <p:ext uri="{BB962C8B-B14F-4D97-AF65-F5344CB8AC3E}">
        <p14:creationId xmlns:p14="http://schemas.microsoft.com/office/powerpoint/2010/main" val="1336417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325563"/>
          </a:xfrm>
        </p:spPr>
        <p:txBody>
          <a:bodyPr/>
          <a:lstStyle/>
          <a:p>
            <a:pPr algn="ctr"/>
            <a:r>
              <a:rPr lang="uk-UA" dirty="0" smtClean="0"/>
              <a:t>Діаграма класів для сутностей бази даних</a:t>
            </a:r>
            <a:endParaRPr lang="ru-RU" dirty="0"/>
          </a:p>
        </p:txBody>
      </p:sp>
      <p:pic>
        <p:nvPicPr>
          <p:cNvPr id="10" name="Объект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74552"/>
            <a:ext cx="9144000" cy="5683448"/>
          </a:xfrm>
        </p:spPr>
      </p:pic>
    </p:spTree>
    <p:extLst>
      <p:ext uri="{BB962C8B-B14F-4D97-AF65-F5344CB8AC3E}">
        <p14:creationId xmlns:p14="http://schemas.microsoft.com/office/powerpoint/2010/main" val="3787541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67426"/>
            <a:ext cx="9144000" cy="734096"/>
          </a:xfrm>
        </p:spPr>
        <p:txBody>
          <a:bodyPr/>
          <a:lstStyle/>
          <a:p>
            <a:pPr algn="ctr"/>
            <a:r>
              <a:rPr lang="uk-UA" dirty="0" smtClean="0"/>
              <a:t>Діаграма класів контролерів</a:t>
            </a:r>
            <a:endParaRPr lang="ru-RU" dirty="0"/>
          </a:p>
        </p:txBody>
      </p:sp>
      <p:pic>
        <p:nvPicPr>
          <p:cNvPr id="4" name="Объект 3"/>
          <p:cNvPicPr>
            <a:picLocks noGrp="1" noChangeAspect="1"/>
          </p:cNvPicPr>
          <p:nvPr>
            <p:ph idx="1"/>
          </p:nvPr>
        </p:nvPicPr>
        <p:blipFill>
          <a:blip r:embed="rId2"/>
          <a:stretch>
            <a:fillRect/>
          </a:stretch>
        </p:blipFill>
        <p:spPr>
          <a:xfrm>
            <a:off x="669720" y="1094705"/>
            <a:ext cx="7804560" cy="5732461"/>
          </a:xfrm>
          <a:prstGeom prst="rect">
            <a:avLst/>
          </a:prstGeom>
        </p:spPr>
      </p:pic>
    </p:spTree>
    <p:extLst>
      <p:ext uri="{BB962C8B-B14F-4D97-AF65-F5344CB8AC3E}">
        <p14:creationId xmlns:p14="http://schemas.microsoft.com/office/powerpoint/2010/main" val="605606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uk-UA" dirty="0" smtClean="0"/>
              <a:t>Процес формування навчальної траєкторії</a:t>
            </a:r>
            <a:endParaRPr lang="ru-RU" dirty="0"/>
          </a:p>
        </p:txBody>
      </p:sp>
      <p:sp>
        <p:nvSpPr>
          <p:cNvPr id="5" name="Текст 4"/>
          <p:cNvSpPr>
            <a:spLocks noGrp="1"/>
          </p:cNvSpPr>
          <p:nvPr>
            <p:ph type="body" idx="1"/>
          </p:nvPr>
        </p:nvSpPr>
        <p:spPr>
          <a:xfrm>
            <a:off x="629841" y="1690689"/>
            <a:ext cx="7886700" cy="823912"/>
          </a:xfrm>
        </p:spPr>
        <p:txBody>
          <a:bodyPr/>
          <a:lstStyle/>
          <a:p>
            <a:r>
              <a:rPr lang="uk-UA" dirty="0" smtClean="0"/>
              <a:t>Підписка на профіль навчання</a:t>
            </a:r>
            <a:endParaRPr lang="ru-RU" dirty="0"/>
          </a:p>
        </p:txBody>
      </p:sp>
      <p:sp>
        <p:nvSpPr>
          <p:cNvPr id="7" name="Текст 6"/>
          <p:cNvSpPr>
            <a:spLocks noGrp="1"/>
          </p:cNvSpPr>
          <p:nvPr>
            <p:ph type="body" sz="quarter" idx="3"/>
          </p:nvPr>
        </p:nvSpPr>
        <p:spPr>
          <a:xfrm>
            <a:off x="629841" y="4045787"/>
            <a:ext cx="7886700" cy="823912"/>
          </a:xfrm>
        </p:spPr>
        <p:txBody>
          <a:bodyPr>
            <a:normAutofit/>
          </a:bodyPr>
          <a:lstStyle/>
          <a:p>
            <a:r>
              <a:rPr lang="uk-UA" dirty="0" smtClean="0"/>
              <a:t>Запит рекомендованих </a:t>
            </a:r>
            <a:r>
              <a:rPr lang="uk-UA" dirty="0"/>
              <a:t>завдань</a:t>
            </a:r>
            <a:r>
              <a:rPr lang="uk-UA" dirty="0" smtClean="0"/>
              <a:t> для навчання</a:t>
            </a:r>
            <a:endParaRPr lang="ru-RU" dirty="0"/>
          </a:p>
        </p:txBody>
      </p:sp>
      <p:pic>
        <p:nvPicPr>
          <p:cNvPr id="16" name="Объект 15"/>
          <p:cNvPicPr>
            <a:picLocks noGrp="1" noChangeAspect="1"/>
          </p:cNvPicPr>
          <p:nvPr>
            <p:ph sz="half" idx="2"/>
          </p:nvPr>
        </p:nvPicPr>
        <p:blipFill>
          <a:blip r:embed="rId2"/>
          <a:stretch>
            <a:fillRect/>
          </a:stretch>
        </p:blipFill>
        <p:spPr>
          <a:xfrm>
            <a:off x="629841" y="2493992"/>
            <a:ext cx="6402024" cy="1728479"/>
          </a:xfrm>
          <a:prstGeom prst="rect">
            <a:avLst/>
          </a:prstGeom>
        </p:spPr>
      </p:pic>
      <p:pic>
        <p:nvPicPr>
          <p:cNvPr id="21" name="Объект 20"/>
          <p:cNvPicPr>
            <a:picLocks noGrp="1" noChangeAspect="1"/>
          </p:cNvPicPr>
          <p:nvPr>
            <p:ph sz="quarter" idx="4"/>
          </p:nvPr>
        </p:nvPicPr>
        <p:blipFill>
          <a:blip r:embed="rId3"/>
          <a:stretch>
            <a:fillRect/>
          </a:stretch>
        </p:blipFill>
        <p:spPr>
          <a:xfrm>
            <a:off x="629841" y="4869698"/>
            <a:ext cx="7599760" cy="1657503"/>
          </a:xfrm>
          <a:prstGeom prst="rect">
            <a:avLst/>
          </a:prstGeom>
        </p:spPr>
      </p:pic>
    </p:spTree>
    <p:extLst>
      <p:ext uri="{BB962C8B-B14F-4D97-AF65-F5344CB8AC3E}">
        <p14:creationId xmlns:p14="http://schemas.microsoft.com/office/powerpoint/2010/main" val="3498890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Інтерфейс роботи користувача з вміннями</a:t>
            </a:r>
            <a:endParaRPr lang="ru-RU" dirty="0"/>
          </a:p>
        </p:txBody>
      </p:sp>
      <p:pic>
        <p:nvPicPr>
          <p:cNvPr id="4" name="Объект 3"/>
          <p:cNvPicPr>
            <a:picLocks noGrp="1" noChangeAspect="1"/>
          </p:cNvPicPr>
          <p:nvPr>
            <p:ph idx="1"/>
          </p:nvPr>
        </p:nvPicPr>
        <p:blipFill>
          <a:blip r:embed="rId2"/>
          <a:stretch>
            <a:fillRect/>
          </a:stretch>
        </p:blipFill>
        <p:spPr>
          <a:xfrm>
            <a:off x="628650" y="1981965"/>
            <a:ext cx="7886700" cy="4038657"/>
          </a:xfrm>
          <a:prstGeom prst="rect">
            <a:avLst/>
          </a:prstGeom>
        </p:spPr>
      </p:pic>
    </p:spTree>
    <p:extLst>
      <p:ext uri="{BB962C8B-B14F-4D97-AF65-F5344CB8AC3E}">
        <p14:creationId xmlns:p14="http://schemas.microsoft.com/office/powerpoint/2010/main" val="4110488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Інтерфейс роботи користувача з його профілем</a:t>
            </a:r>
            <a:endParaRPr lang="ru-RU" dirty="0"/>
          </a:p>
        </p:txBody>
      </p:sp>
      <p:pic>
        <p:nvPicPr>
          <p:cNvPr id="4" name="Объект 3"/>
          <p:cNvPicPr>
            <a:picLocks noGrp="1" noChangeAspect="1"/>
          </p:cNvPicPr>
          <p:nvPr>
            <p:ph idx="1"/>
          </p:nvPr>
        </p:nvPicPr>
        <p:blipFill>
          <a:blip r:embed="rId2"/>
          <a:stretch>
            <a:fillRect/>
          </a:stretch>
        </p:blipFill>
        <p:spPr>
          <a:xfrm>
            <a:off x="628650" y="1986400"/>
            <a:ext cx="7886700" cy="4029787"/>
          </a:xfrm>
          <a:prstGeom prst="rect">
            <a:avLst/>
          </a:prstGeom>
        </p:spPr>
      </p:pic>
    </p:spTree>
    <p:extLst>
      <p:ext uri="{BB962C8B-B14F-4D97-AF65-F5344CB8AC3E}">
        <p14:creationId xmlns:p14="http://schemas.microsoft.com/office/powerpoint/2010/main" val="138660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Інтерфейс роботи користувача з цільовими профілями навчання</a:t>
            </a:r>
            <a:endParaRPr lang="ru-RU" dirty="0"/>
          </a:p>
        </p:txBody>
      </p:sp>
      <p:pic>
        <p:nvPicPr>
          <p:cNvPr id="6" name="Объект 5"/>
          <p:cNvPicPr>
            <a:picLocks noGrp="1" noChangeAspect="1"/>
          </p:cNvPicPr>
          <p:nvPr>
            <p:ph idx="1"/>
          </p:nvPr>
        </p:nvPicPr>
        <p:blipFill>
          <a:blip r:embed="rId2"/>
          <a:stretch>
            <a:fillRect/>
          </a:stretch>
        </p:blipFill>
        <p:spPr>
          <a:xfrm>
            <a:off x="628650" y="1986005"/>
            <a:ext cx="7886700" cy="4030578"/>
          </a:xfrm>
          <a:prstGeom prst="rect">
            <a:avLst/>
          </a:prstGeom>
        </p:spPr>
      </p:pic>
    </p:spTree>
    <p:extLst>
      <p:ext uri="{BB962C8B-B14F-4D97-AF65-F5344CB8AC3E}">
        <p14:creationId xmlns:p14="http://schemas.microsoft.com/office/powerpoint/2010/main" val="3799742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uk-UA" dirty="0" smtClean="0"/>
              <a:t>Інтерфейс роботи користувача з рекомендованим списком завдань</a:t>
            </a:r>
            <a:endParaRPr lang="ru-RU" dirty="0"/>
          </a:p>
        </p:txBody>
      </p:sp>
      <p:pic>
        <p:nvPicPr>
          <p:cNvPr id="5" name="Объект 4"/>
          <p:cNvPicPr>
            <a:picLocks noGrp="1" noChangeAspect="1"/>
          </p:cNvPicPr>
          <p:nvPr>
            <p:ph idx="1"/>
          </p:nvPr>
        </p:nvPicPr>
        <p:blipFill>
          <a:blip r:embed="rId2"/>
          <a:stretch>
            <a:fillRect/>
          </a:stretch>
        </p:blipFill>
        <p:spPr>
          <a:xfrm>
            <a:off x="628650" y="1986489"/>
            <a:ext cx="7886700" cy="4029610"/>
          </a:xfrm>
          <a:prstGeom prst="rect">
            <a:avLst/>
          </a:prstGeom>
        </p:spPr>
      </p:pic>
    </p:spTree>
    <p:extLst>
      <p:ext uri="{BB962C8B-B14F-4D97-AF65-F5344CB8AC3E}">
        <p14:creationId xmlns:p14="http://schemas.microsoft.com/office/powerpoint/2010/main" val="2624208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Інтерфейс роботи користувача із завданням</a:t>
            </a:r>
            <a:endParaRPr lang="ru-RU" dirty="0"/>
          </a:p>
        </p:txBody>
      </p:sp>
      <p:pic>
        <p:nvPicPr>
          <p:cNvPr id="4" name="Объект 3"/>
          <p:cNvPicPr>
            <a:picLocks noGrp="1" noChangeAspect="1"/>
          </p:cNvPicPr>
          <p:nvPr>
            <p:ph idx="1"/>
          </p:nvPr>
        </p:nvPicPr>
        <p:blipFill>
          <a:blip r:embed="rId2"/>
          <a:stretch>
            <a:fillRect/>
          </a:stretch>
        </p:blipFill>
        <p:spPr>
          <a:xfrm>
            <a:off x="628650" y="1984347"/>
            <a:ext cx="7886700" cy="4033894"/>
          </a:xfrm>
          <a:prstGeom prst="rect">
            <a:avLst/>
          </a:prstGeom>
        </p:spPr>
      </p:pic>
    </p:spTree>
    <p:extLst>
      <p:ext uri="{BB962C8B-B14F-4D97-AF65-F5344CB8AC3E}">
        <p14:creationId xmlns:p14="http://schemas.microsoft.com/office/powerpoint/2010/main" val="3191979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Актуальність роботи</a:t>
            </a:r>
            <a:endParaRPr lang="ru-RU" dirty="0"/>
          </a:p>
        </p:txBody>
      </p:sp>
      <p:sp>
        <p:nvSpPr>
          <p:cNvPr id="3" name="Объект 2"/>
          <p:cNvSpPr>
            <a:spLocks noGrp="1"/>
          </p:cNvSpPr>
          <p:nvPr>
            <p:ph idx="1"/>
          </p:nvPr>
        </p:nvSpPr>
        <p:spPr>
          <a:xfrm>
            <a:off x="628650" y="1825625"/>
            <a:ext cx="7886700" cy="4588054"/>
          </a:xfrm>
        </p:spPr>
        <p:txBody>
          <a:bodyPr>
            <a:normAutofit fontScale="92500" lnSpcReduction="10000"/>
          </a:bodyPr>
          <a:lstStyle/>
          <a:p>
            <a:pPr marL="0" indent="0" algn="just">
              <a:buNone/>
            </a:pPr>
            <a:r>
              <a:rPr lang="uk-UA" dirty="0" smtClean="0"/>
              <a:t>Теорія </a:t>
            </a:r>
            <a:r>
              <a:rPr lang="uk-UA" dirty="0"/>
              <a:t>і практика навчання </a:t>
            </a:r>
            <a:r>
              <a:rPr lang="uk-UA" dirty="0" smtClean="0"/>
              <a:t>придбали </a:t>
            </a:r>
            <a:r>
              <a:rPr lang="uk-UA" dirty="0"/>
              <a:t>чимало методів, форм і засобів здійснення навчального процесу. Разом з тим, в сучасних умовах змін на ринку праці, інформатизації та зростання темпу розвитку суспільства однією з ключових вимог до випускників стає наявність у них здатності адаптуватися до мінливих в країні та світі умов. Це призвело до швидкого старіння традиційної системи навчання. Технології побудови автоматизованих навчальних систем мають потенціал відповісти на такий суспільний виклик, надавши зручні механізми доступу користувачів до затребуваної професійної інформації і забезпечивши підтримку індивідуалізованого навчання.</a:t>
            </a:r>
            <a:endParaRPr lang="ru-RU" dirty="0"/>
          </a:p>
        </p:txBody>
      </p:sp>
    </p:spTree>
    <p:extLst>
      <p:ext uri="{BB962C8B-B14F-4D97-AF65-F5344CB8AC3E}">
        <p14:creationId xmlns:p14="http://schemas.microsoft.com/office/powerpoint/2010/main" val="2351796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090187"/>
          </a:xfrm>
        </p:spPr>
        <p:txBody>
          <a:bodyPr/>
          <a:lstStyle/>
          <a:p>
            <a:pPr algn="ctr"/>
            <a:r>
              <a:rPr lang="uk-UA" dirty="0" smtClean="0"/>
              <a:t>Висновки</a:t>
            </a:r>
            <a:endParaRPr lang="ru-RU" dirty="0"/>
          </a:p>
        </p:txBody>
      </p:sp>
      <p:sp>
        <p:nvSpPr>
          <p:cNvPr id="3" name="Объект 2"/>
          <p:cNvSpPr>
            <a:spLocks noGrp="1"/>
          </p:cNvSpPr>
          <p:nvPr>
            <p:ph idx="1"/>
          </p:nvPr>
        </p:nvSpPr>
        <p:spPr/>
        <p:txBody>
          <a:bodyPr/>
          <a:lstStyle/>
          <a:p>
            <a:pPr marL="0" indent="0" algn="just">
              <a:buNone/>
            </a:pPr>
            <a:r>
              <a:rPr lang="uk-UA" dirty="0" smtClean="0"/>
              <a:t>Розроблено </a:t>
            </a:r>
            <a:r>
              <a:rPr lang="uk-UA" dirty="0"/>
              <a:t>програмний модуль для </a:t>
            </a:r>
            <a:r>
              <a:rPr lang="uk-UA" dirty="0" smtClean="0"/>
              <a:t>автоматизованої навчальної системи, </a:t>
            </a:r>
            <a:r>
              <a:rPr lang="uk-UA" dirty="0"/>
              <a:t>що </a:t>
            </a:r>
            <a:r>
              <a:rPr lang="uk-UA" dirty="0" smtClean="0"/>
              <a:t>дозволяє:</a:t>
            </a:r>
          </a:p>
          <a:p>
            <a:pPr algn="just"/>
            <a:r>
              <a:rPr lang="uk-UA" dirty="0" smtClean="0"/>
              <a:t>будувати власний навчальний план, який формується підписками на профілі навчання;</a:t>
            </a:r>
          </a:p>
          <a:p>
            <a:pPr algn="just"/>
            <a:r>
              <a:rPr lang="uk-UA" dirty="0" smtClean="0"/>
              <a:t>економити час на пошук потрібного навчального матеріалу, завдяки формуванню індивідуальної </a:t>
            </a:r>
            <a:r>
              <a:rPr lang="uk-UA" dirty="0"/>
              <a:t>навчальної </a:t>
            </a:r>
            <a:r>
              <a:rPr lang="uk-UA" dirty="0" smtClean="0"/>
              <a:t>траєкторії;</a:t>
            </a:r>
          </a:p>
          <a:p>
            <a:pPr algn="just"/>
            <a:r>
              <a:rPr lang="uk-UA" dirty="0" smtClean="0"/>
              <a:t>відслідковувати власний прогрес навчання.</a:t>
            </a:r>
            <a:endParaRPr lang="ru-RU" dirty="0"/>
          </a:p>
        </p:txBody>
      </p:sp>
    </p:spTree>
    <p:extLst>
      <p:ext uri="{BB962C8B-B14F-4D97-AF65-F5344CB8AC3E}">
        <p14:creationId xmlns:p14="http://schemas.microsoft.com/office/powerpoint/2010/main" val="1391596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6366" y="365126"/>
            <a:ext cx="8242478" cy="1325563"/>
          </a:xfrm>
        </p:spPr>
        <p:txBody>
          <a:bodyPr/>
          <a:lstStyle/>
          <a:p>
            <a:pPr algn="ctr"/>
            <a:r>
              <a:rPr lang="uk-UA" dirty="0" smtClean="0"/>
              <a:t>Апробації на конференціях</a:t>
            </a:r>
            <a:endParaRPr lang="ru-RU" dirty="0"/>
          </a:p>
        </p:txBody>
      </p:sp>
      <p:sp>
        <p:nvSpPr>
          <p:cNvPr id="3" name="Объект 2"/>
          <p:cNvSpPr>
            <a:spLocks noGrp="1"/>
          </p:cNvSpPr>
          <p:nvPr>
            <p:ph idx="1"/>
          </p:nvPr>
        </p:nvSpPr>
        <p:spPr>
          <a:xfrm>
            <a:off x="628649" y="1825625"/>
            <a:ext cx="8000195" cy="4351338"/>
          </a:xfrm>
        </p:spPr>
        <p:txBody>
          <a:bodyPr/>
          <a:lstStyle/>
          <a:p>
            <a:pPr algn="just"/>
            <a:r>
              <a:rPr lang="uk-UA" dirty="0" smtClean="0"/>
              <a:t>Результати роботи апробовано на XIII міжнародній науково-практичній конференції аспірантів, магістрів, студентів “Сучасні проблеми наукового забезпечення енергетики”</a:t>
            </a:r>
            <a:endParaRPr lang="uk-UA" dirty="0"/>
          </a:p>
        </p:txBody>
      </p:sp>
    </p:spTree>
    <p:extLst>
      <p:ext uri="{BB962C8B-B14F-4D97-AF65-F5344CB8AC3E}">
        <p14:creationId xmlns:p14="http://schemas.microsoft.com/office/powerpoint/2010/main" val="373945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93045" y="2206805"/>
            <a:ext cx="7886700" cy="1325563"/>
          </a:xfrm>
        </p:spPr>
        <p:txBody>
          <a:bodyPr/>
          <a:lstStyle/>
          <a:p>
            <a:pPr algn="ctr"/>
            <a:r>
              <a:rPr lang="uk-UA" b="1" dirty="0" smtClean="0"/>
              <a:t>Дякую за увагу!</a:t>
            </a:r>
            <a:endParaRPr lang="ru-RU" b="1" dirty="0"/>
          </a:p>
        </p:txBody>
      </p:sp>
    </p:spTree>
    <p:extLst>
      <p:ext uri="{BB962C8B-B14F-4D97-AF65-F5344CB8AC3E}">
        <p14:creationId xmlns:p14="http://schemas.microsoft.com/office/powerpoint/2010/main" val="2413988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Мета роботи</a:t>
            </a:r>
            <a:endParaRPr lang="ru-RU" dirty="0"/>
          </a:p>
        </p:txBody>
      </p:sp>
      <p:sp>
        <p:nvSpPr>
          <p:cNvPr id="3" name="Объект 2"/>
          <p:cNvSpPr>
            <a:spLocks noGrp="1"/>
          </p:cNvSpPr>
          <p:nvPr>
            <p:ph idx="1"/>
          </p:nvPr>
        </p:nvSpPr>
        <p:spPr/>
        <p:txBody>
          <a:bodyPr/>
          <a:lstStyle/>
          <a:p>
            <a:pPr marL="0" indent="0" algn="just">
              <a:buNone/>
            </a:pPr>
            <a:r>
              <a:rPr lang="uk-UA" dirty="0" smtClean="0"/>
              <a:t>Розробити модуль</a:t>
            </a:r>
            <a:r>
              <a:rPr lang="en-US" dirty="0" smtClean="0"/>
              <a:t> </a:t>
            </a:r>
            <a:r>
              <a:rPr lang="uk-UA" dirty="0" smtClean="0"/>
              <a:t>для автоматизованої навчальної системи, що забезпечує формування індивідуальної навчальної траєкторії в залежності від запланованих кінцевих цілей та поточних вмінь користувача.</a:t>
            </a:r>
            <a:endParaRPr lang="uk-UA" dirty="0"/>
          </a:p>
        </p:txBody>
      </p:sp>
    </p:spTree>
    <p:extLst>
      <p:ext uri="{BB962C8B-B14F-4D97-AF65-F5344CB8AC3E}">
        <p14:creationId xmlns:p14="http://schemas.microsoft.com/office/powerpoint/2010/main" val="1826608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t>Існуючі програмні рішення</a:t>
            </a:r>
            <a:endParaRPr lang="ru-RU" dirty="0"/>
          </a:p>
        </p:txBody>
      </p:sp>
      <p:sp>
        <p:nvSpPr>
          <p:cNvPr id="4" name="Текст 3"/>
          <p:cNvSpPr>
            <a:spLocks noGrp="1"/>
          </p:cNvSpPr>
          <p:nvPr>
            <p:ph type="body" idx="1"/>
          </p:nvPr>
        </p:nvSpPr>
        <p:spPr>
          <a:xfrm>
            <a:off x="629842" y="1874348"/>
            <a:ext cx="3868340" cy="823912"/>
          </a:xfrm>
        </p:spPr>
        <p:txBody>
          <a:bodyPr/>
          <a:lstStyle/>
          <a:p>
            <a:pPr algn="ctr"/>
            <a:r>
              <a:rPr lang="en-US" dirty="0"/>
              <a:t>Khan Academy</a:t>
            </a:r>
            <a:endParaRPr lang="ru-RU" dirty="0"/>
          </a:p>
        </p:txBody>
      </p:sp>
      <p:sp>
        <p:nvSpPr>
          <p:cNvPr id="6" name="Текст 5"/>
          <p:cNvSpPr>
            <a:spLocks noGrp="1"/>
          </p:cNvSpPr>
          <p:nvPr>
            <p:ph type="body" sz="quarter" idx="3"/>
          </p:nvPr>
        </p:nvSpPr>
        <p:spPr>
          <a:xfrm>
            <a:off x="4629150" y="1874348"/>
            <a:ext cx="3887391" cy="823912"/>
          </a:xfrm>
        </p:spPr>
        <p:txBody>
          <a:bodyPr/>
          <a:lstStyle/>
          <a:p>
            <a:pPr algn="ctr"/>
            <a:r>
              <a:rPr lang="uk-UA" dirty="0"/>
              <a:t>Портал знань </a:t>
            </a:r>
            <a:r>
              <a:rPr lang="en-US" dirty="0"/>
              <a:t>Znannya.org</a:t>
            </a:r>
            <a:endParaRPr lang="ru-RU" dirty="0"/>
          </a:p>
        </p:txBody>
      </p:sp>
      <p:pic>
        <p:nvPicPr>
          <p:cNvPr id="8" name="Picture 2" descr="http://vignette4.wikia.nocookie.net/education/images/f/fd/Khan_Academy.png_(3683%C3%972832).png/revision/latest?cb=20120721073950"/>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0238" y="3642052"/>
            <a:ext cx="3868737" cy="1024263"/>
          </a:xfrm>
          <a:prstGeom prst="rect">
            <a:avLst/>
          </a:prstGeom>
          <a:noFill/>
          <a:extLst>
            <a:ext uri="{909E8E84-426E-40DD-AFC4-6F175D3DCCD1}">
              <a14:hiddenFill xmlns:a14="http://schemas.microsoft.com/office/drawing/2010/main">
                <a:solidFill>
                  <a:srgbClr val="FFFFFF"/>
                </a:solidFill>
              </a14:hiddenFill>
            </a:ext>
          </a:extLst>
        </p:spPr>
      </p:pic>
      <p:pic>
        <p:nvPicPr>
          <p:cNvPr id="9" name="Объект 2"/>
          <p:cNvPicPr>
            <a:picLocks noGrp="1" noChangeAspect="1"/>
          </p:cNvPicPr>
          <p:nvPr>
            <p:ph sz="quarter" idx="4"/>
          </p:nvPr>
        </p:nvPicPr>
        <p:blipFill>
          <a:blip r:embed="rId3"/>
          <a:stretch>
            <a:fillRect/>
          </a:stretch>
        </p:blipFill>
        <p:spPr>
          <a:xfrm>
            <a:off x="4629150" y="3430051"/>
            <a:ext cx="3887788" cy="1448265"/>
          </a:xfrm>
          <a:prstGeom prst="rect">
            <a:avLst/>
          </a:prstGeom>
        </p:spPr>
      </p:pic>
    </p:spTree>
    <p:extLst>
      <p:ext uri="{BB962C8B-B14F-4D97-AF65-F5344CB8AC3E}">
        <p14:creationId xmlns:p14="http://schemas.microsoft.com/office/powerpoint/2010/main" val="1597178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0"/>
            <a:ext cx="7886700" cy="1325563"/>
          </a:xfrm>
        </p:spPr>
        <p:txBody>
          <a:bodyPr/>
          <a:lstStyle/>
          <a:p>
            <a:pPr algn="ctr"/>
            <a:r>
              <a:rPr lang="en-US" dirty="0" smtClean="0"/>
              <a:t>Khan Academy</a:t>
            </a:r>
            <a:endParaRPr lang="ru-RU" dirty="0"/>
          </a:p>
        </p:txBody>
      </p:sp>
      <p:sp>
        <p:nvSpPr>
          <p:cNvPr id="9" name="Объект 8"/>
          <p:cNvSpPr>
            <a:spLocks noGrp="1"/>
          </p:cNvSpPr>
          <p:nvPr>
            <p:ph sz="half" idx="2"/>
          </p:nvPr>
        </p:nvSpPr>
        <p:spPr>
          <a:xfrm>
            <a:off x="533266" y="3760634"/>
            <a:ext cx="8077468" cy="1746632"/>
          </a:xfrm>
        </p:spPr>
        <p:txBody>
          <a:bodyPr>
            <a:normAutofit/>
          </a:bodyPr>
          <a:lstStyle/>
          <a:p>
            <a:r>
              <a:rPr lang="uk-UA" dirty="0"/>
              <a:t>Навчання проходить в рамках однієї </a:t>
            </a:r>
            <a:r>
              <a:rPr lang="uk-UA" dirty="0" smtClean="0"/>
              <a:t>дисципліни;</a:t>
            </a:r>
            <a:endParaRPr lang="uk-UA" dirty="0"/>
          </a:p>
          <a:p>
            <a:r>
              <a:rPr lang="uk-UA" dirty="0" smtClean="0"/>
              <a:t>Не має можливості обрати вміння, якими користувач вже володіє.</a:t>
            </a:r>
            <a:endParaRPr lang="ru-RU" dirty="0"/>
          </a:p>
        </p:txBody>
      </p:sp>
      <p:pic>
        <p:nvPicPr>
          <p:cNvPr id="1026" name="Picture 2" descr="http://vignette4.wikia.nocookie.net/education/images/f/fd/Khan_Academy.png_(3683%C3%972832).png/revision/latest?cb=20120721073950"/>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06486" y="1596020"/>
            <a:ext cx="6570662" cy="173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334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628650" y="0"/>
            <a:ext cx="7886700" cy="1325563"/>
          </a:xfrm>
        </p:spPr>
        <p:txBody>
          <a:bodyPr/>
          <a:lstStyle/>
          <a:p>
            <a:pPr algn="ctr"/>
            <a:r>
              <a:rPr lang="uk-UA" dirty="0" smtClean="0"/>
              <a:t>Портал знань </a:t>
            </a:r>
            <a:r>
              <a:rPr lang="en-US" dirty="0" smtClean="0"/>
              <a:t>Znannya.org</a:t>
            </a:r>
            <a:endParaRPr lang="ru-RU" dirty="0"/>
          </a:p>
        </p:txBody>
      </p:sp>
      <p:sp>
        <p:nvSpPr>
          <p:cNvPr id="9" name="Объект 8"/>
          <p:cNvSpPr>
            <a:spLocks noGrp="1"/>
          </p:cNvSpPr>
          <p:nvPr>
            <p:ph sz="half" idx="2"/>
          </p:nvPr>
        </p:nvSpPr>
        <p:spPr>
          <a:xfrm>
            <a:off x="628650" y="4237148"/>
            <a:ext cx="7886700" cy="1939813"/>
          </a:xfrm>
        </p:spPr>
        <p:txBody>
          <a:bodyPr>
            <a:normAutofit/>
          </a:bodyPr>
          <a:lstStyle/>
          <a:p>
            <a:pPr lvl="0"/>
            <a:r>
              <a:rPr lang="uk-UA" dirty="0" smtClean="0"/>
              <a:t>Навчання </a:t>
            </a:r>
            <a:r>
              <a:rPr lang="uk-UA" dirty="0"/>
              <a:t>проходить в залежності від обраних компетенцій;</a:t>
            </a:r>
            <a:endParaRPr lang="ru-RU" dirty="0"/>
          </a:p>
          <a:p>
            <a:pPr lvl="0"/>
            <a:r>
              <a:rPr lang="uk-UA" dirty="0" smtClean="0"/>
              <a:t>Не </a:t>
            </a:r>
            <a:r>
              <a:rPr lang="uk-UA" dirty="0"/>
              <a:t>розрахована на виконання завдань, для отримання практичних знань (вмінь).</a:t>
            </a:r>
            <a:endParaRPr lang="ru-RU" dirty="0">
              <a:effectLst/>
            </a:endParaRPr>
          </a:p>
        </p:txBody>
      </p:sp>
      <p:pic>
        <p:nvPicPr>
          <p:cNvPr id="3" name="Объект 2"/>
          <p:cNvPicPr>
            <a:picLocks noGrp="1" noChangeAspect="1"/>
          </p:cNvPicPr>
          <p:nvPr>
            <p:ph sz="half" idx="1"/>
          </p:nvPr>
        </p:nvPicPr>
        <p:blipFill>
          <a:blip r:embed="rId2"/>
          <a:stretch>
            <a:fillRect/>
          </a:stretch>
        </p:blipFill>
        <p:spPr>
          <a:xfrm>
            <a:off x="1692364" y="1608898"/>
            <a:ext cx="5759271" cy="2145423"/>
          </a:xfrm>
          <a:prstGeom prst="rect">
            <a:avLst/>
          </a:prstGeom>
        </p:spPr>
      </p:pic>
    </p:spTree>
    <p:extLst>
      <p:ext uri="{BB962C8B-B14F-4D97-AF65-F5344CB8AC3E}">
        <p14:creationId xmlns:p14="http://schemas.microsoft.com/office/powerpoint/2010/main" val="2118969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fontScale="90000"/>
          </a:bodyPr>
          <a:lstStyle/>
          <a:p>
            <a:r>
              <a:rPr lang="uk-UA" dirty="0" smtClean="0"/>
              <a:t>Актуальною </a:t>
            </a:r>
            <a:r>
              <a:rPr lang="uk-UA" dirty="0"/>
              <a:t>є розробка програмної системи, що </a:t>
            </a:r>
            <a:r>
              <a:rPr lang="uk-UA" dirty="0" smtClean="0"/>
              <a:t>забезпечить:</a:t>
            </a:r>
            <a:endParaRPr lang="ru-RU" dirty="0"/>
          </a:p>
        </p:txBody>
      </p:sp>
      <p:sp>
        <p:nvSpPr>
          <p:cNvPr id="6" name="Объект 5"/>
          <p:cNvSpPr>
            <a:spLocks noGrp="1"/>
          </p:cNvSpPr>
          <p:nvPr>
            <p:ph idx="1"/>
          </p:nvPr>
        </p:nvSpPr>
        <p:spPr>
          <a:xfrm>
            <a:off x="628650" y="1967294"/>
            <a:ext cx="7886700" cy="4351338"/>
          </a:xfrm>
        </p:spPr>
        <p:txBody>
          <a:bodyPr>
            <a:normAutofit/>
          </a:bodyPr>
          <a:lstStyle/>
          <a:p>
            <a:pPr lvl="0" algn="just"/>
            <a:r>
              <a:rPr lang="uk-UA" dirty="0" smtClean="0"/>
              <a:t>міждисциплінарний підхід до навчання;</a:t>
            </a:r>
          </a:p>
          <a:p>
            <a:pPr lvl="0" algn="just"/>
            <a:r>
              <a:rPr lang="uk-UA" dirty="0" smtClean="0"/>
              <a:t>виконання </a:t>
            </a:r>
            <a:r>
              <a:rPr lang="uk-UA" dirty="0"/>
              <a:t>завдань для отримання </a:t>
            </a:r>
            <a:r>
              <a:rPr lang="uk-UA" dirty="0" smtClean="0"/>
              <a:t>вмінь</a:t>
            </a:r>
            <a:r>
              <a:rPr lang="uk-UA" dirty="0"/>
              <a:t>;</a:t>
            </a:r>
            <a:endParaRPr lang="ru-RU" dirty="0"/>
          </a:p>
          <a:p>
            <a:pPr lvl="0" algn="just"/>
            <a:r>
              <a:rPr lang="uk-UA" dirty="0"/>
              <a:t>можливість </a:t>
            </a:r>
            <a:r>
              <a:rPr lang="uk-UA" dirty="0" smtClean="0"/>
              <a:t>обирати </a:t>
            </a:r>
            <a:r>
              <a:rPr lang="uk-UA" dirty="0"/>
              <a:t>вміння, якими користувач вже володіє;</a:t>
            </a:r>
            <a:endParaRPr lang="ru-RU" dirty="0"/>
          </a:p>
          <a:p>
            <a:pPr lvl="0" algn="just"/>
            <a:r>
              <a:rPr lang="uk-UA" dirty="0"/>
              <a:t>можливість </a:t>
            </a:r>
            <a:r>
              <a:rPr lang="uk-UA" dirty="0" smtClean="0"/>
              <a:t>обирати </a:t>
            </a:r>
            <a:r>
              <a:rPr lang="uk-UA" dirty="0"/>
              <a:t>профілі навчання </a:t>
            </a:r>
            <a:r>
              <a:rPr lang="uk-UA" dirty="0" smtClean="0"/>
              <a:t>(курси), </a:t>
            </a:r>
            <a:r>
              <a:rPr lang="uk-UA" dirty="0"/>
              <a:t>від яких буде </a:t>
            </a:r>
            <a:r>
              <a:rPr lang="uk-UA" dirty="0" err="1"/>
              <a:t>залежити</a:t>
            </a:r>
            <a:r>
              <a:rPr lang="uk-UA" dirty="0"/>
              <a:t> формування індивідуальної навчальної траєкторії.</a:t>
            </a:r>
            <a:endParaRPr lang="ru-RU" dirty="0"/>
          </a:p>
          <a:p>
            <a:pPr algn="just"/>
            <a:endParaRPr lang="ru-RU" dirty="0"/>
          </a:p>
        </p:txBody>
      </p:sp>
    </p:spTree>
    <p:extLst>
      <p:ext uri="{BB962C8B-B14F-4D97-AF65-F5344CB8AC3E}">
        <p14:creationId xmlns:p14="http://schemas.microsoft.com/office/powerpoint/2010/main" val="457815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uk-UA" dirty="0" smtClean="0"/>
              <a:t>Спосіб формування </a:t>
            </a:r>
            <a:r>
              <a:rPr lang="uk-UA" dirty="0"/>
              <a:t>індивідуальної навчальної </a:t>
            </a:r>
            <a:r>
              <a:rPr lang="uk-UA" dirty="0" smtClean="0"/>
              <a:t>траєкторії</a:t>
            </a:r>
            <a:endParaRPr lang="ru-RU" dirty="0"/>
          </a:p>
        </p:txBody>
      </p:sp>
      <p:sp>
        <p:nvSpPr>
          <p:cNvPr id="5" name="Текст 4"/>
          <p:cNvSpPr>
            <a:spLocks noGrp="1"/>
          </p:cNvSpPr>
          <p:nvPr>
            <p:ph type="body" idx="1"/>
          </p:nvPr>
        </p:nvSpPr>
        <p:spPr>
          <a:xfrm>
            <a:off x="629841" y="2077202"/>
            <a:ext cx="3868340" cy="823912"/>
          </a:xfrm>
        </p:spPr>
        <p:txBody>
          <a:bodyPr/>
          <a:lstStyle/>
          <a:p>
            <a:pPr algn="ctr"/>
            <a:r>
              <a:rPr lang="uk-UA" dirty="0"/>
              <a:t>Схема ієрархії навчального матеріалу</a:t>
            </a:r>
            <a:endParaRPr lang="ru-RU" dirty="0"/>
          </a:p>
        </p:txBody>
      </p:sp>
      <p:sp>
        <p:nvSpPr>
          <p:cNvPr id="7" name="Текст 6"/>
          <p:cNvSpPr>
            <a:spLocks noGrp="1"/>
          </p:cNvSpPr>
          <p:nvPr>
            <p:ph type="body" sz="quarter" idx="3"/>
          </p:nvPr>
        </p:nvSpPr>
        <p:spPr>
          <a:xfrm>
            <a:off x="4798480" y="2093637"/>
            <a:ext cx="3887391" cy="823912"/>
          </a:xfrm>
        </p:spPr>
        <p:txBody>
          <a:bodyPr/>
          <a:lstStyle/>
          <a:p>
            <a:pPr algn="ctr"/>
            <a:r>
              <a:rPr lang="uk-UA" dirty="0"/>
              <a:t>Схема групування вмінь за профілями навчання</a:t>
            </a:r>
            <a:endParaRPr lang="ru-RU" dirty="0"/>
          </a:p>
        </p:txBody>
      </p:sp>
      <p:pic>
        <p:nvPicPr>
          <p:cNvPr id="3076" name="Picture 4" descr="Профили обучен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971" y="2901114"/>
            <a:ext cx="33909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Иерархия методических материалов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17" y="2958264"/>
            <a:ext cx="44386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394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uk-UA" dirty="0"/>
              <a:t>Спосіб формування індивідуальної навчальної траєкторії</a:t>
            </a:r>
            <a:endParaRPr lang="ru-RU" dirty="0"/>
          </a:p>
        </p:txBody>
      </p:sp>
      <p:sp>
        <p:nvSpPr>
          <p:cNvPr id="5" name="Текст 4"/>
          <p:cNvSpPr>
            <a:spLocks noGrp="1"/>
          </p:cNvSpPr>
          <p:nvPr>
            <p:ph type="body" idx="1"/>
          </p:nvPr>
        </p:nvSpPr>
        <p:spPr>
          <a:xfrm>
            <a:off x="462814" y="1887227"/>
            <a:ext cx="5100860" cy="823912"/>
          </a:xfrm>
        </p:spPr>
        <p:txBody>
          <a:bodyPr>
            <a:normAutofit/>
          </a:bodyPr>
          <a:lstStyle/>
          <a:p>
            <a:pPr algn="ctr"/>
            <a:r>
              <a:rPr lang="uk-UA" sz="2200" dirty="0"/>
              <a:t>Принцип отримання списку бажаних вмінь користувача</a:t>
            </a:r>
            <a:endParaRPr lang="ru-RU" sz="2200" dirty="0"/>
          </a:p>
        </p:txBody>
      </p:sp>
      <p:sp>
        <p:nvSpPr>
          <p:cNvPr id="6" name="Текст 5"/>
          <p:cNvSpPr>
            <a:spLocks noGrp="1"/>
          </p:cNvSpPr>
          <p:nvPr>
            <p:ph type="body" sz="quarter" idx="3"/>
          </p:nvPr>
        </p:nvSpPr>
        <p:spPr>
          <a:xfrm>
            <a:off x="5460641" y="1883874"/>
            <a:ext cx="3506660" cy="823912"/>
          </a:xfrm>
        </p:spPr>
        <p:txBody>
          <a:bodyPr>
            <a:normAutofit fontScale="92500"/>
          </a:bodyPr>
          <a:lstStyle/>
          <a:p>
            <a:pPr algn="ctr"/>
            <a:r>
              <a:rPr lang="uk-UA" dirty="0"/>
              <a:t>Індивідуальна навчальна траєкторія користувача</a:t>
            </a:r>
            <a:endParaRPr lang="ru-RU" dirty="0"/>
          </a:p>
        </p:txBody>
      </p:sp>
      <p:pic>
        <p:nvPicPr>
          <p:cNvPr id="4098" name="Picture 2" descr="Documen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133" y="2849408"/>
            <a:ext cx="1463675"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Формування навчальної траекторі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64" y="3438659"/>
            <a:ext cx="5540426" cy="251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610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14429</TotalTime>
  <Words>416</Words>
  <Application>Microsoft Office PowerPoint</Application>
  <PresentationFormat>Экран (4:3)</PresentationFormat>
  <Paragraphs>53</Paragraphs>
  <Slides>22</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Calibri</vt:lpstr>
      <vt:lpstr>Calibri Light</vt:lpstr>
      <vt:lpstr>Тема Office</vt:lpstr>
      <vt:lpstr>Модуль керування сховищем даних автоматизованої навчальної системи з урахуванням динаміки формування вмінь</vt:lpstr>
      <vt:lpstr>Актуальність роботи</vt:lpstr>
      <vt:lpstr>Мета роботи</vt:lpstr>
      <vt:lpstr>Існуючі програмні рішення</vt:lpstr>
      <vt:lpstr>Khan Academy</vt:lpstr>
      <vt:lpstr>Портал знань Znannya.org</vt:lpstr>
      <vt:lpstr>Актуальною є розробка програмної системи, що забезпечить:</vt:lpstr>
      <vt:lpstr>Спосіб формування індивідуальної навчальної траєкторії</vt:lpstr>
      <vt:lpstr>Спосіб формування індивідуальної навчальної траєкторії</vt:lpstr>
      <vt:lpstr>Діаграма прецедентів</vt:lpstr>
      <vt:lpstr>Концептуальна модель бази даних</vt:lpstr>
      <vt:lpstr>Діаграма класів для сутностей бази даних</vt:lpstr>
      <vt:lpstr>Діаграма класів контролерів</vt:lpstr>
      <vt:lpstr>Процес формування навчальної траєкторії</vt:lpstr>
      <vt:lpstr>Інтерфейс роботи користувача з вміннями</vt:lpstr>
      <vt:lpstr>Інтерфейс роботи користувача з його профілем</vt:lpstr>
      <vt:lpstr>Інтерфейс роботи користувача з цільовими профілями навчання</vt:lpstr>
      <vt:lpstr>Інтерфейс роботи користувача з рекомендованим списком завдань</vt:lpstr>
      <vt:lpstr>Інтерфейс роботи користувача із завданням</vt:lpstr>
      <vt:lpstr>Висновки</vt:lpstr>
      <vt:lpstr>Апробації на конференціях</vt:lpstr>
      <vt:lpstr>Дякую за увагу!</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Модуль керування сховищем даних автоматизованої навчальної системи з урахуванням динаміки формування вмінь</dc:title>
  <dc:creator>Учетная запись Майкрософт</dc:creator>
  <cp:lastModifiedBy>Учетная запись Майкрософт</cp:lastModifiedBy>
  <cp:revision>97</cp:revision>
  <dcterms:created xsi:type="dcterms:W3CDTF">2015-05-20T01:31:54Z</dcterms:created>
  <dcterms:modified xsi:type="dcterms:W3CDTF">2015-06-15T20:56:09Z</dcterms:modified>
</cp:coreProperties>
</file>