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1"/>
  </p:notes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  <p:sldId id="273" r:id="rId41"/>
    <p:sldId id="274" r:id="rId42"/>
    <p:sldId id="275" r:id="rId43"/>
    <p:sldId id="276" r:id="rId44"/>
    <p:sldId id="277" r:id="rId45"/>
    <p:sldId id="278" r:id="rId46"/>
    <p:sldId id="279" r:id="rId47"/>
    <p:sldId id="280" r:id="rId48"/>
    <p:sldId id="281" r:id="rId49"/>
    <p:sldId id="282" r:id="rId50"/>
  </p:sldIdLst>
  <p:sldSz cx="9144000" cy="5143500" type="screen16x9"/>
  <p:notesSz cx="6858000" cy="9144000"/>
  <p:embeddedFontLst>
    <p:embeddedFont>
      <p:font typeface="Helvetica Neue" panose="020B0604020202020204" charset="0"/>
      <p:regular r:id="rId52"/>
      <p:bold r:id="rId53"/>
      <p:italic r:id="rId54"/>
      <p:boldItalic r:id="rId55"/>
    </p:embeddedFont>
    <p:embeddedFont>
      <p:font typeface="Roboto" panose="02000000000000000000" pitchFamily="2" charset="0"/>
      <p:regular r:id="rId56"/>
      <p:bold r:id="rId57"/>
      <p:italic r:id="rId58"/>
      <p:boldItalic r:id="rId59"/>
    </p:embeddedFont>
    <p:embeddedFont>
      <p:font typeface="Roboto Light" panose="02000000000000000000" pitchFamily="2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+ Slides 2023" id="{3B17C272-58F2-44A7-9A15-7C3F9B636567}">
          <p14:sldIdLst>
            <p14:sldId id="256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Slides 2021" id="{3F49E951-E738-454B-BF80-6BE7976FF341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4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BA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31" autoAdjust="0"/>
    <p:restoredTop sz="86088" autoAdjust="0"/>
  </p:normalViewPr>
  <p:slideViewPr>
    <p:cSldViewPr snapToGrid="0">
      <p:cViewPr varScale="1">
        <p:scale>
          <a:sx n="84" d="100"/>
          <a:sy n="84" d="100"/>
        </p:scale>
        <p:origin x="1440" y="77"/>
      </p:cViewPr>
      <p:guideLst>
        <p:guide orient="horz" pos="164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1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4ca4d50d2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4ca4d50d2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1efd7eee0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1efd7eee0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8209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1f4c80b2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1f4c80b2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062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1b97a7b5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1b97a7b5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631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1b97a7b51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1b97a7b51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251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1b97a7b5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1b97a7b5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de-DE" dirty="0"/>
              <a:t>Univariante: Age -&gt; Histogram</a:t>
            </a: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995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98a83974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98a83974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2659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98a839746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98a839746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751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98a839746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98a839746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985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98a839746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98a839746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4091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98a839746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98a839746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143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</a:t>
            </a:r>
            <a:r>
              <a:rPr lang="de-DE" baseline="30000" dirty="0"/>
              <a:t>st</a:t>
            </a:r>
            <a:r>
              <a:rPr lang="de-DE" dirty="0"/>
              <a:t> party: </a:t>
            </a:r>
            <a:r>
              <a:rPr lang="en-US" b="0" i="0" dirty="0">
                <a:solidFill>
                  <a:srgbClr val="555555"/>
                </a:solidFill>
                <a:effectLst/>
                <a:latin typeface="proxima-nova"/>
              </a:rPr>
              <a:t>First party, also known as 1P, data is data that a company collects directly from customers. </a:t>
            </a:r>
          </a:p>
          <a:p>
            <a:r>
              <a:rPr lang="en-US" b="0" i="0" dirty="0">
                <a:solidFill>
                  <a:srgbClr val="555555"/>
                </a:solidFill>
                <a:effectLst/>
                <a:latin typeface="proxima-nova"/>
              </a:rPr>
              <a:t>2</a:t>
            </a:r>
            <a:r>
              <a:rPr lang="en-US" b="0" i="0" baseline="30000" dirty="0">
                <a:solidFill>
                  <a:srgbClr val="555555"/>
                </a:solidFill>
                <a:effectLst/>
                <a:latin typeface="proxima-nova"/>
              </a:rPr>
              <a:t>nd</a:t>
            </a:r>
            <a:r>
              <a:rPr lang="en-US" b="0" i="0" dirty="0">
                <a:solidFill>
                  <a:srgbClr val="555555"/>
                </a:solidFill>
                <a:effectLst/>
                <a:latin typeface="proxima-nova"/>
              </a:rPr>
              <a:t> party: Second party data is first-party data given to you from a trusted partner or company. </a:t>
            </a:r>
          </a:p>
          <a:p>
            <a:r>
              <a:rPr lang="en-US" b="0" i="0" dirty="0">
                <a:solidFill>
                  <a:srgbClr val="555555"/>
                </a:solidFill>
                <a:effectLst/>
                <a:latin typeface="proxima-nova"/>
              </a:rPr>
              <a:t>3</a:t>
            </a:r>
            <a:r>
              <a:rPr lang="en-US" b="0" i="0" baseline="30000" dirty="0">
                <a:solidFill>
                  <a:srgbClr val="555555"/>
                </a:solidFill>
                <a:effectLst/>
                <a:latin typeface="proxima-nova"/>
              </a:rPr>
              <a:t>rd</a:t>
            </a:r>
            <a:r>
              <a:rPr lang="en-US" b="0" i="0" dirty="0">
                <a:solidFill>
                  <a:srgbClr val="555555"/>
                </a:solidFill>
                <a:effectLst/>
                <a:latin typeface="proxima-nova"/>
              </a:rPr>
              <a:t> party: Third party data is any data collected by an organization or entity that doesn’t have a direct relationship with the individual the data is being collected from.</a:t>
            </a:r>
            <a:endParaRPr lang="de-DE" dirty="0"/>
          </a:p>
          <a:p>
            <a:r>
              <a:rPr lang="de-DE" dirty="0"/>
              <a:t>https://towardsdatascience.com/the-complete-roadmap-to-becoming-a-data-analyst-with-no-previous-experience-952c5b3a7cbc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1304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98a839746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98a839746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2502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98a839746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98a839746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83228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98a839746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98a839746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3811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98a839746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98a839746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9459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ccaa9da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fccaa9da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 dirty="0">
                <a:solidFill>
                  <a:schemeClr val="dk2"/>
                </a:solidFill>
              </a:rPr>
              <a:t>[Previous chart overlaying the topics we will see]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fr" sz="1000" b="1" dirty="0">
                <a:solidFill>
                  <a:schemeClr val="dk2"/>
                </a:solidFill>
              </a:rPr>
              <a:t>Foundations</a:t>
            </a:r>
            <a:r>
              <a:rPr lang="fr" sz="1000" dirty="0">
                <a:solidFill>
                  <a:schemeClr val="dk2"/>
                </a:solidFill>
              </a:rPr>
              <a:t> –</a:t>
            </a:r>
            <a:r>
              <a:rPr lang="fr" sz="1000" b="1" dirty="0">
                <a:solidFill>
                  <a:schemeClr val="dk2"/>
                </a:solidFill>
              </a:rPr>
              <a:t> </a:t>
            </a:r>
            <a:r>
              <a:rPr lang="fr" sz="1000" dirty="0">
                <a:solidFill>
                  <a:schemeClr val="dk2"/>
                </a:solidFill>
              </a:rPr>
              <a:t>this is the basic toolkit you’ll use along the whole workflow</a:t>
            </a:r>
            <a:endParaRPr sz="1000" dirty="0">
              <a:solidFill>
                <a:schemeClr val="dk2"/>
              </a:solidFill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fr" sz="1000" dirty="0">
                <a:solidFill>
                  <a:schemeClr val="dk2"/>
                </a:solidFill>
              </a:rPr>
              <a:t>Python data types</a:t>
            </a:r>
            <a:endParaRPr sz="1000" dirty="0">
              <a:solidFill>
                <a:schemeClr val="dk2"/>
              </a:solidFill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fr" sz="1000" dirty="0">
                <a:solidFill>
                  <a:schemeClr val="dk2"/>
                </a:solidFill>
              </a:rPr>
              <a:t>Pandas – series and dataframes</a:t>
            </a:r>
            <a:endParaRPr sz="1000" dirty="0">
              <a:solidFill>
                <a:schemeClr val="dk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fr" sz="1000" b="1" dirty="0">
                <a:solidFill>
                  <a:schemeClr val="dk2"/>
                </a:solidFill>
              </a:rPr>
              <a:t>Augmentation special topics</a:t>
            </a:r>
            <a:endParaRPr sz="1000" b="1" dirty="0">
              <a:solidFill>
                <a:schemeClr val="dk2"/>
              </a:solidFill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fr" sz="1000" dirty="0">
                <a:solidFill>
                  <a:schemeClr val="dk2"/>
                </a:solidFill>
              </a:rPr>
              <a:t>String handling and regex</a:t>
            </a:r>
            <a:endParaRPr sz="1000" dirty="0">
              <a:solidFill>
                <a:schemeClr val="dk2"/>
              </a:solidFill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fr" sz="1000" dirty="0">
                <a:solidFill>
                  <a:schemeClr val="dk2"/>
                </a:solidFill>
              </a:rPr>
              <a:t>Joins and concats</a:t>
            </a:r>
            <a:endParaRPr sz="1000" dirty="0">
              <a:solidFill>
                <a:schemeClr val="dk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fr" sz="1000" b="1" dirty="0">
                <a:solidFill>
                  <a:schemeClr val="dk2"/>
                </a:solidFill>
              </a:rPr>
              <a:t>Exploration</a:t>
            </a:r>
            <a:endParaRPr sz="1000" b="1" dirty="0">
              <a:solidFill>
                <a:schemeClr val="dk2"/>
              </a:solidFill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fr" sz="1000" dirty="0">
                <a:solidFill>
                  <a:schemeClr val="dk2"/>
                </a:solidFill>
              </a:rPr>
              <a:t>Groupby and aggregation</a:t>
            </a:r>
            <a:endParaRPr sz="1000" dirty="0">
              <a:solidFill>
                <a:schemeClr val="dk2"/>
              </a:solidFill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fr" sz="1000" dirty="0">
                <a:solidFill>
                  <a:schemeClr val="dk2"/>
                </a:solidFill>
              </a:rPr>
              <a:t>Plotting</a:t>
            </a:r>
            <a:endParaRPr sz="1000" dirty="0">
              <a:solidFill>
                <a:schemeClr val="dk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fr" sz="1000" b="1" dirty="0">
                <a:solidFill>
                  <a:schemeClr val="dk2"/>
                </a:solidFill>
              </a:rPr>
              <a:t>Telling the story</a:t>
            </a:r>
            <a:endParaRPr sz="1000" b="1" dirty="0">
              <a:solidFill>
                <a:schemeClr val="dk2"/>
              </a:solidFill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fr" sz="1000" dirty="0">
                <a:solidFill>
                  <a:schemeClr val="dk2"/>
                </a:solidFill>
              </a:rPr>
              <a:t>Customising graphs</a:t>
            </a: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1efd7eee0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1efd7eee0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1efd7eee0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1efd7eee0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1efd7eee0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1efd7eee0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1efd7eee0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1efd7eee0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1efd7eee0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1efd7eee0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https://towardsdatascience.com/the-complete-roadmap-to-becoming-a-data-analyst-with-no-previous-experience-952c5b3a7cbc</a:t>
            </a:r>
          </a:p>
          <a:p>
            <a:r>
              <a:rPr lang="de-DE" dirty="0"/>
              <a:t>https://www.geeksforgeeks.org/six-steps-of-data-analysis-process/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35335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1efd7eee0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1efd7eee0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1efd7eee0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1efd7eee0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1efd7eee0_0_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1efd7eee0_0_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1efd7eee0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1efd7eee0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1efd7eee0_0_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1efd7eee0_0_6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1efd7eee0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1efd7eee0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1f4c80b2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1f4c80b2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1b97a7b5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1b97a7b5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1b97a7b51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1b97a7b51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1b97a7b51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1b97a7b51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1efd7eee0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1efd7eee0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53262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1b97a7b5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1b97a7b5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de-DE" dirty="0"/>
              <a:t>Univariante: Age -&gt; Histogram</a:t>
            </a: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98a83974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98a83974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98a839746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98a839746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98a839746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98a839746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98a839746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98a839746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98a839746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98a839746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98a839746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98a839746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98a839746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98a839746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98a839746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98a839746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98a839746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98a839746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1efd7eee0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1efd7eee0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308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1efd7eee0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1efd7eee0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9099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1efd7eee0_0_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1efd7eee0_0_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8964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1efd7eee0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1efd7eee0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032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1efd7eee0_0_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1efd7eee0_0_6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627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4064788" y="4968619"/>
            <a:ext cx="912982" cy="109732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3"/>
          <p:cNvSpPr/>
          <p:nvPr/>
        </p:nvSpPr>
        <p:spPr>
          <a:xfrm>
            <a:off x="0" y="-11"/>
            <a:ext cx="8229600" cy="42863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311700" y="1658975"/>
            <a:ext cx="8520600" cy="245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3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Analysing and Interpreting Data</a:t>
            </a:r>
            <a:endParaRPr sz="3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3600" dirty="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Introduction to Analytics and Plotting</a:t>
            </a:r>
            <a:endParaRPr sz="3600" dirty="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311700" y="45867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2023</a:t>
            </a:r>
            <a:endParaRPr sz="1400" dirty="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725" y="1225550"/>
            <a:ext cx="400050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The analytical process can be summarised as a cycle with three main steps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26"/>
          <p:cNvSpPr/>
          <p:nvPr/>
        </p:nvSpPr>
        <p:spPr>
          <a:xfrm>
            <a:off x="503325" y="3703400"/>
            <a:ext cx="23169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Consolidate results &amp; 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dig deeper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26"/>
          <p:cNvSpPr/>
          <p:nvPr/>
        </p:nvSpPr>
        <p:spPr>
          <a:xfrm>
            <a:off x="2820225" y="3677300"/>
            <a:ext cx="687000" cy="687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</a:t>
            </a:r>
            <a:endParaRPr/>
          </a:p>
        </p:txBody>
      </p:sp>
      <p:sp>
        <p:nvSpPr>
          <p:cNvPr id="259" name="Google Shape;259;p26"/>
          <p:cNvSpPr/>
          <p:nvPr/>
        </p:nvSpPr>
        <p:spPr>
          <a:xfrm>
            <a:off x="5925725" y="3703400"/>
            <a:ext cx="23169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Find concrete measures to </a:t>
            </a:r>
            <a:r>
              <a:rPr lang="fr" b="1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verify or reject</a:t>
            </a:r>
            <a:r>
              <a:rPr lang="fr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 them</a:t>
            </a:r>
            <a:endParaRPr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6"/>
          <p:cNvSpPr/>
          <p:nvPr/>
        </p:nvSpPr>
        <p:spPr>
          <a:xfrm>
            <a:off x="5238725" y="3677300"/>
            <a:ext cx="687000" cy="6870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FEFEF"/>
                </a:solidFill>
              </a:rPr>
              <a:t>2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61" name="Google Shape;261;p26"/>
          <p:cNvSpPr/>
          <p:nvPr/>
        </p:nvSpPr>
        <p:spPr>
          <a:xfrm rot="-2181288">
            <a:off x="5013556" y="2576700"/>
            <a:ext cx="320353" cy="81363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</p:txBody>
      </p:sp>
      <p:sp>
        <p:nvSpPr>
          <p:cNvPr id="262" name="Google Shape;262;p26"/>
          <p:cNvSpPr/>
          <p:nvPr/>
        </p:nvSpPr>
        <p:spPr>
          <a:xfrm rot="5400000" flipH="1">
            <a:off x="4181462" y="3627775"/>
            <a:ext cx="320100" cy="876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</p:txBody>
      </p:sp>
      <p:sp>
        <p:nvSpPr>
          <p:cNvPr id="263" name="Google Shape;263;p26"/>
          <p:cNvSpPr/>
          <p:nvPr/>
        </p:nvSpPr>
        <p:spPr>
          <a:xfrm>
            <a:off x="4029475" y="1770450"/>
            <a:ext cx="687000" cy="6870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FEFEF"/>
                </a:solidFill>
              </a:rPr>
              <a:t>1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4716475" y="1796550"/>
            <a:ext cx="33987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Break the question down into </a:t>
            </a:r>
            <a:r>
              <a:rPr lang="fr" b="1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hypotheses</a:t>
            </a:r>
            <a:endParaRPr b="1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26"/>
          <p:cNvSpPr/>
          <p:nvPr/>
        </p:nvSpPr>
        <p:spPr>
          <a:xfrm rot="-8545295">
            <a:off x="3494352" y="2576850"/>
            <a:ext cx="320244" cy="81354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Start over!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27"/>
          <p:cNvSpPr/>
          <p:nvPr/>
        </p:nvSpPr>
        <p:spPr>
          <a:xfrm>
            <a:off x="-489600" y="1817275"/>
            <a:ext cx="7197000" cy="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 b="1">
                <a:latin typeface="Roboto"/>
                <a:ea typeface="Roboto"/>
                <a:cs typeface="Roboto"/>
                <a:sym typeface="Roboto"/>
              </a:rPr>
              <a:t>WHY?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7"/>
          <p:cNvSpPr/>
          <p:nvPr/>
        </p:nvSpPr>
        <p:spPr>
          <a:xfrm>
            <a:off x="773100" y="2662950"/>
            <a:ext cx="7197000" cy="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 b="1">
                <a:latin typeface="Roboto"/>
                <a:ea typeface="Roboto"/>
                <a:cs typeface="Roboto"/>
                <a:sym typeface="Roboto"/>
              </a:rPr>
              <a:t>WHY?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27"/>
          <p:cNvSpPr/>
          <p:nvPr/>
        </p:nvSpPr>
        <p:spPr>
          <a:xfrm>
            <a:off x="1947000" y="3497025"/>
            <a:ext cx="7197000" cy="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 b="1">
                <a:latin typeface="Roboto"/>
                <a:ea typeface="Roboto"/>
                <a:cs typeface="Roboto"/>
                <a:sym typeface="Roboto"/>
              </a:rPr>
              <a:t>WHY?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74530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PRACTICE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So where do we go from here?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28"/>
          <p:cNvSpPr/>
          <p:nvPr/>
        </p:nvSpPr>
        <p:spPr>
          <a:xfrm>
            <a:off x="311700" y="1817275"/>
            <a:ext cx="8520600" cy="29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fr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We’re going to review different kinds of plots and the questions they can answer (today and in the next few classes)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fr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You’re going to answer an analytical question using the method we discussed today and any or all of these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fr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Finally, you will learn  how to modify these plots to tell the story you need to tell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60725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/>
          <p:nvPr/>
        </p:nvSpPr>
        <p:spPr>
          <a:xfrm>
            <a:off x="311700" y="1354075"/>
            <a:ext cx="2448300" cy="29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Pandas</a:t>
            </a:r>
            <a:r>
              <a:rPr lang="fr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build-in plot function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29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PRACTICE - BASICS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Plotting libraries for Python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29"/>
          <p:cNvSpPr/>
          <p:nvPr/>
        </p:nvSpPr>
        <p:spPr>
          <a:xfrm>
            <a:off x="3347850" y="1354075"/>
            <a:ext cx="2448300" cy="29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Seaborn</a:t>
            </a:r>
            <a:endParaRPr sz="18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29"/>
          <p:cNvSpPr/>
          <p:nvPr/>
        </p:nvSpPr>
        <p:spPr>
          <a:xfrm>
            <a:off x="6194625" y="1354075"/>
            <a:ext cx="2448300" cy="29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Matplotlib</a:t>
            </a:r>
            <a:endParaRPr sz="18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29"/>
          <p:cNvSpPr/>
          <p:nvPr/>
        </p:nvSpPr>
        <p:spPr>
          <a:xfrm>
            <a:off x="308800" y="4477650"/>
            <a:ext cx="8334000" cy="37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Flexibility</a:t>
            </a:r>
            <a:endParaRPr sz="1000"/>
          </a:p>
        </p:txBody>
      </p:sp>
      <p:sp>
        <p:nvSpPr>
          <p:cNvPr id="289" name="Google Shape;289;p29"/>
          <p:cNvSpPr/>
          <p:nvPr/>
        </p:nvSpPr>
        <p:spPr>
          <a:xfrm flipH="1">
            <a:off x="308800" y="4033750"/>
            <a:ext cx="8334000" cy="37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Ease of use</a:t>
            </a:r>
            <a:endParaRPr sz="1000"/>
          </a:p>
        </p:txBody>
      </p:sp>
      <p:pic>
        <p:nvPicPr>
          <p:cNvPr id="290" name="Google Shape;2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169" y="1893097"/>
            <a:ext cx="2053675" cy="15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275" y="2040241"/>
            <a:ext cx="1948050" cy="1462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4625" y="1733600"/>
            <a:ext cx="2603737" cy="2213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1800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/>
          <p:nvPr/>
        </p:nvSpPr>
        <p:spPr>
          <a:xfrm>
            <a:off x="3457625" y="4043400"/>
            <a:ext cx="2448300" cy="8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do these two variables correlate?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Does a change in one predict a change in the other?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strongly or weakly do they correlate?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31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PRACTICE - BASICS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Types of plots and which questions they answer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31"/>
          <p:cNvSpPr/>
          <p:nvPr/>
        </p:nvSpPr>
        <p:spPr>
          <a:xfrm>
            <a:off x="3457625" y="1395700"/>
            <a:ext cx="2448300" cy="29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Bivariate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31"/>
          <p:cNvSpPr/>
          <p:nvPr/>
        </p:nvSpPr>
        <p:spPr>
          <a:xfrm>
            <a:off x="456450" y="1395700"/>
            <a:ext cx="2448300" cy="29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Univariate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5" name="Google Shape;3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769" y="2096447"/>
            <a:ext cx="2053675" cy="15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1"/>
          <p:cNvSpPr/>
          <p:nvPr/>
        </p:nvSpPr>
        <p:spPr>
          <a:xfrm>
            <a:off x="6323700" y="1395700"/>
            <a:ext cx="2448300" cy="29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Multivariate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7" name="Google Shape;31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2749" y="2135200"/>
            <a:ext cx="2138050" cy="147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9775" y="1964375"/>
            <a:ext cx="1816150" cy="181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1"/>
          <p:cNvSpPr/>
          <p:nvPr/>
        </p:nvSpPr>
        <p:spPr>
          <a:xfrm>
            <a:off x="456450" y="4043400"/>
            <a:ext cx="2448300" cy="8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does this variable behave?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is it distributed?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 there  outliers?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Does it reflect more than one population?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31"/>
          <p:cNvSpPr/>
          <p:nvPr/>
        </p:nvSpPr>
        <p:spPr>
          <a:xfrm>
            <a:off x="6323700" y="4043400"/>
            <a:ext cx="2448300" cy="8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possible correlations can we find?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Does a joint change in a set of variables predict a change on our target variable?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14195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How to choose the right plot for your problem?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32"/>
          <p:cNvSpPr txBox="1"/>
          <p:nvPr/>
        </p:nvSpPr>
        <p:spPr>
          <a:xfrm>
            <a:off x="311700" y="1233550"/>
            <a:ext cx="6483900" cy="3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fr" sz="15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Think about what you want to model</a:t>
            </a:r>
            <a:endParaRPr sz="15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7025" algn="l" rtl="0">
              <a:lnSpc>
                <a:spcPct val="112000"/>
              </a:lnSpc>
              <a:spcBef>
                <a:spcPts val="2200"/>
              </a:spcBef>
              <a:spcAft>
                <a:spcPts val="0"/>
              </a:spcAft>
              <a:buClr>
                <a:srgbClr val="333333"/>
              </a:buClr>
              <a:buSzPts val="1550"/>
              <a:buFont typeface="Roboto"/>
              <a:buAutoNum type="arabicPeriod"/>
            </a:pPr>
            <a:r>
              <a:rPr lang="fr" sz="15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Change over time</a:t>
            </a:r>
            <a:endParaRPr sz="15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7025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Font typeface="Roboto"/>
              <a:buAutoNum type="arabicPeriod"/>
            </a:pPr>
            <a:r>
              <a:rPr lang="fr" sz="15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Comparison</a:t>
            </a:r>
            <a:endParaRPr sz="15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7025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Font typeface="Roboto"/>
              <a:buAutoNum type="arabicPeriod"/>
            </a:pPr>
            <a:r>
              <a:rPr lang="fr" sz="15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Part of a whole</a:t>
            </a:r>
            <a:endParaRPr sz="15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7025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Font typeface="Roboto"/>
              <a:buAutoNum type="arabicPeriod"/>
            </a:pPr>
            <a:r>
              <a:rPr lang="fr" sz="15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A Correlation</a:t>
            </a:r>
            <a:endParaRPr sz="15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7025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Font typeface="Roboto"/>
              <a:buAutoNum type="arabicPeriod"/>
            </a:pPr>
            <a:r>
              <a:rPr lang="fr" sz="15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Ranking</a:t>
            </a:r>
            <a:endParaRPr sz="15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7025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Font typeface="Roboto"/>
              <a:buAutoNum type="arabicPeriod"/>
            </a:pPr>
            <a:r>
              <a:rPr lang="fr" sz="15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Distribution</a:t>
            </a:r>
            <a:endParaRPr sz="15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7025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Font typeface="Roboto"/>
              <a:buAutoNum type="arabicPeriod"/>
            </a:pPr>
            <a:r>
              <a:rPr lang="fr" sz="15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Flows and relationships</a:t>
            </a:r>
            <a:endParaRPr sz="15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7025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Font typeface="Roboto"/>
              <a:buAutoNum type="arabicPeriod"/>
            </a:pPr>
            <a:r>
              <a:rPr lang="fr" sz="15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Geospatial</a:t>
            </a:r>
            <a:endParaRPr sz="15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32"/>
          <p:cNvSpPr txBox="1"/>
          <p:nvPr/>
        </p:nvSpPr>
        <p:spPr>
          <a:xfrm>
            <a:off x="2893975" y="4791050"/>
            <a:ext cx="60798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 https://flourish.studio/2018/09/28/choosing-the-right-visualisation/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39432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Model change over time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3" name="Google Shape;33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525" y="1156450"/>
            <a:ext cx="8461051" cy="33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3"/>
          <p:cNvSpPr txBox="1"/>
          <p:nvPr/>
        </p:nvSpPr>
        <p:spPr>
          <a:xfrm>
            <a:off x="2893975" y="4791050"/>
            <a:ext cx="60798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 https://flourish.studio/2018/09/28/choosing-the-right-visualisation/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76644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Model comparison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0" name="Google Shape;3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4850"/>
            <a:ext cx="8839202" cy="311239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4"/>
          <p:cNvSpPr txBox="1"/>
          <p:nvPr/>
        </p:nvSpPr>
        <p:spPr>
          <a:xfrm>
            <a:off x="2893975" y="4791050"/>
            <a:ext cx="60798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 https://flourish.studio/2018/09/28/choosing-the-right-visualisation/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66610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Model part of a whole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7" name="Google Shape;3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5550"/>
            <a:ext cx="8839202" cy="311239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5"/>
          <p:cNvSpPr txBox="1"/>
          <p:nvPr/>
        </p:nvSpPr>
        <p:spPr>
          <a:xfrm>
            <a:off x="2893975" y="4791050"/>
            <a:ext cx="60798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 https://flourish.studio/2018/09/28/choosing-the-right-visualisation/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29529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Model Correlation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4" name="Google Shape;354;p36"/>
          <p:cNvPicPr preferRelativeResize="0"/>
          <p:nvPr/>
        </p:nvPicPr>
        <p:blipFill rotWithShape="1">
          <a:blip r:embed="rId3">
            <a:alphaModFix/>
          </a:blip>
          <a:srcRect r="30201"/>
          <a:stretch/>
        </p:blipFill>
        <p:spPr>
          <a:xfrm>
            <a:off x="1487200" y="1238900"/>
            <a:ext cx="6169598" cy="31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6"/>
          <p:cNvSpPr txBox="1"/>
          <p:nvPr/>
        </p:nvSpPr>
        <p:spPr>
          <a:xfrm>
            <a:off x="2893975" y="4791050"/>
            <a:ext cx="60798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 https://flourish.studio/2018/09/28/choosing-the-right-visualisation/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1742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37;p18">
            <a:extLst>
              <a:ext uri="{FF2B5EF4-FFF2-40B4-BE49-F238E27FC236}">
                <a16:creationId xmlns:a16="http://schemas.microsoft.com/office/drawing/2014/main" id="{582194FB-95AE-DA99-74AA-41DC3B7079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50" dirty="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 sz="3200" dirty="0">
                <a:latin typeface="Roboto"/>
                <a:ea typeface="Roboto"/>
                <a:cs typeface="Roboto"/>
                <a:sym typeface="Roboto"/>
              </a:rPr>
            </a:br>
            <a:r>
              <a:rPr lang="fr" sz="2400" dirty="0">
                <a:latin typeface="Roboto"/>
                <a:ea typeface="Roboto"/>
                <a:cs typeface="Roboto"/>
                <a:sym typeface="Roboto"/>
              </a:rPr>
              <a:t>The process of data analysis can be broken down into 5 steps, that are universally recognized 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66;p15">
            <a:extLst>
              <a:ext uri="{FF2B5EF4-FFF2-40B4-BE49-F238E27FC236}">
                <a16:creationId xmlns:a16="http://schemas.microsoft.com/office/drawing/2014/main" id="{70680E40-9D5F-1A88-6854-C3905AD229F0}"/>
              </a:ext>
            </a:extLst>
          </p:cNvPr>
          <p:cNvSpPr/>
          <p:nvPr/>
        </p:nvSpPr>
        <p:spPr>
          <a:xfrm>
            <a:off x="396176" y="1472145"/>
            <a:ext cx="1572221" cy="538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latin typeface="Roboto"/>
                <a:ea typeface="Roboto"/>
                <a:cs typeface="Roboto"/>
                <a:sym typeface="Roboto"/>
              </a:rPr>
              <a:t>Define Question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67;p15">
            <a:extLst>
              <a:ext uri="{FF2B5EF4-FFF2-40B4-BE49-F238E27FC236}">
                <a16:creationId xmlns:a16="http://schemas.microsoft.com/office/drawing/2014/main" id="{7804B872-20A1-EBCE-A489-D430F881374F}"/>
              </a:ext>
            </a:extLst>
          </p:cNvPr>
          <p:cNvSpPr/>
          <p:nvPr/>
        </p:nvSpPr>
        <p:spPr>
          <a:xfrm>
            <a:off x="2071075" y="1472165"/>
            <a:ext cx="1572221" cy="538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latin typeface="Roboto"/>
                <a:ea typeface="Roboto"/>
                <a:cs typeface="Roboto"/>
                <a:sym typeface="Roboto"/>
              </a:rPr>
              <a:t>Data Collection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Google Shape;68;p15">
            <a:extLst>
              <a:ext uri="{FF2B5EF4-FFF2-40B4-BE49-F238E27FC236}">
                <a16:creationId xmlns:a16="http://schemas.microsoft.com/office/drawing/2014/main" id="{0687C000-AA5D-EC30-22F1-A7D79F630595}"/>
              </a:ext>
            </a:extLst>
          </p:cNvPr>
          <p:cNvSpPr/>
          <p:nvPr/>
        </p:nvSpPr>
        <p:spPr>
          <a:xfrm>
            <a:off x="3745974" y="1472164"/>
            <a:ext cx="1572221" cy="538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latin typeface="Roboto"/>
                <a:ea typeface="Roboto"/>
                <a:cs typeface="Roboto"/>
                <a:sym typeface="Roboto"/>
              </a:rPr>
              <a:t>Data Cleansing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69;p15">
            <a:extLst>
              <a:ext uri="{FF2B5EF4-FFF2-40B4-BE49-F238E27FC236}">
                <a16:creationId xmlns:a16="http://schemas.microsoft.com/office/drawing/2014/main" id="{7F0D102E-0954-3FAB-25FB-A50AAFFDC135}"/>
              </a:ext>
            </a:extLst>
          </p:cNvPr>
          <p:cNvSpPr/>
          <p:nvPr/>
        </p:nvSpPr>
        <p:spPr>
          <a:xfrm>
            <a:off x="5420873" y="1472160"/>
            <a:ext cx="1572221" cy="538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latin typeface="Roboto"/>
                <a:ea typeface="Roboto"/>
                <a:cs typeface="Roboto"/>
                <a:sym typeface="Roboto"/>
              </a:rPr>
              <a:t>Data analysis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70;p15">
            <a:extLst>
              <a:ext uri="{FF2B5EF4-FFF2-40B4-BE49-F238E27FC236}">
                <a16:creationId xmlns:a16="http://schemas.microsoft.com/office/drawing/2014/main" id="{6D4973BA-FD87-65BC-ABD0-76428FF9C5E7}"/>
              </a:ext>
            </a:extLst>
          </p:cNvPr>
          <p:cNvSpPr/>
          <p:nvPr/>
        </p:nvSpPr>
        <p:spPr>
          <a:xfrm>
            <a:off x="1816075" y="1522042"/>
            <a:ext cx="465900" cy="1011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71;p15">
            <a:extLst>
              <a:ext uri="{FF2B5EF4-FFF2-40B4-BE49-F238E27FC236}">
                <a16:creationId xmlns:a16="http://schemas.microsoft.com/office/drawing/2014/main" id="{9EDA8EDE-6CD0-1700-431E-435197A128B7}"/>
              </a:ext>
            </a:extLst>
          </p:cNvPr>
          <p:cNvSpPr/>
          <p:nvPr/>
        </p:nvSpPr>
        <p:spPr>
          <a:xfrm flipH="1">
            <a:off x="1816035" y="1855397"/>
            <a:ext cx="428400" cy="1011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72;p15">
            <a:extLst>
              <a:ext uri="{FF2B5EF4-FFF2-40B4-BE49-F238E27FC236}">
                <a16:creationId xmlns:a16="http://schemas.microsoft.com/office/drawing/2014/main" id="{5ECDBE8D-A71B-364A-31D2-1AE44D587F63}"/>
              </a:ext>
            </a:extLst>
          </p:cNvPr>
          <p:cNvSpPr/>
          <p:nvPr/>
        </p:nvSpPr>
        <p:spPr>
          <a:xfrm>
            <a:off x="7095774" y="1472145"/>
            <a:ext cx="1572221" cy="538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latin typeface="Roboto"/>
                <a:ea typeface="Roboto"/>
                <a:cs typeface="Roboto"/>
                <a:sym typeface="Roboto"/>
              </a:rPr>
              <a:t>Interpretation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73;p15">
            <a:extLst>
              <a:ext uri="{FF2B5EF4-FFF2-40B4-BE49-F238E27FC236}">
                <a16:creationId xmlns:a16="http://schemas.microsoft.com/office/drawing/2014/main" id="{8DE6A345-8D25-C16B-AAC8-454D813D3CDC}"/>
              </a:ext>
            </a:extLst>
          </p:cNvPr>
          <p:cNvSpPr/>
          <p:nvPr/>
        </p:nvSpPr>
        <p:spPr>
          <a:xfrm>
            <a:off x="3475438" y="1522042"/>
            <a:ext cx="465900" cy="1011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74;p15">
            <a:extLst>
              <a:ext uri="{FF2B5EF4-FFF2-40B4-BE49-F238E27FC236}">
                <a16:creationId xmlns:a16="http://schemas.microsoft.com/office/drawing/2014/main" id="{8B3BD46C-550B-EA56-1B13-9A99D1C5F287}"/>
              </a:ext>
            </a:extLst>
          </p:cNvPr>
          <p:cNvSpPr/>
          <p:nvPr/>
        </p:nvSpPr>
        <p:spPr>
          <a:xfrm flipH="1">
            <a:off x="3475397" y="1855397"/>
            <a:ext cx="428400" cy="1011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75;p15">
            <a:extLst>
              <a:ext uri="{FF2B5EF4-FFF2-40B4-BE49-F238E27FC236}">
                <a16:creationId xmlns:a16="http://schemas.microsoft.com/office/drawing/2014/main" id="{9437C3EC-ADA5-BB84-45F8-820E570EA6AB}"/>
              </a:ext>
            </a:extLst>
          </p:cNvPr>
          <p:cNvSpPr/>
          <p:nvPr/>
        </p:nvSpPr>
        <p:spPr>
          <a:xfrm>
            <a:off x="5122950" y="1522042"/>
            <a:ext cx="465900" cy="1011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76;p15">
            <a:extLst>
              <a:ext uri="{FF2B5EF4-FFF2-40B4-BE49-F238E27FC236}">
                <a16:creationId xmlns:a16="http://schemas.microsoft.com/office/drawing/2014/main" id="{6B52C6D0-7AE4-DF96-6E1A-02D70B05A56F}"/>
              </a:ext>
            </a:extLst>
          </p:cNvPr>
          <p:cNvSpPr/>
          <p:nvPr/>
        </p:nvSpPr>
        <p:spPr>
          <a:xfrm flipH="1">
            <a:off x="5122910" y="1855397"/>
            <a:ext cx="428400" cy="1011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77;p15">
            <a:extLst>
              <a:ext uri="{FF2B5EF4-FFF2-40B4-BE49-F238E27FC236}">
                <a16:creationId xmlns:a16="http://schemas.microsoft.com/office/drawing/2014/main" id="{F963E514-761F-B80B-C4AD-6DC92B41842F}"/>
              </a:ext>
            </a:extLst>
          </p:cNvPr>
          <p:cNvSpPr/>
          <p:nvPr/>
        </p:nvSpPr>
        <p:spPr>
          <a:xfrm>
            <a:off x="6770450" y="1522042"/>
            <a:ext cx="465900" cy="1011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78;p15">
            <a:extLst>
              <a:ext uri="{FF2B5EF4-FFF2-40B4-BE49-F238E27FC236}">
                <a16:creationId xmlns:a16="http://schemas.microsoft.com/office/drawing/2014/main" id="{277A75B1-EFFF-945A-4279-25945F47AB2D}"/>
              </a:ext>
            </a:extLst>
          </p:cNvPr>
          <p:cNvSpPr/>
          <p:nvPr/>
        </p:nvSpPr>
        <p:spPr>
          <a:xfrm flipH="1">
            <a:off x="6770410" y="1855397"/>
            <a:ext cx="428400" cy="1011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66;p15">
            <a:extLst>
              <a:ext uri="{FF2B5EF4-FFF2-40B4-BE49-F238E27FC236}">
                <a16:creationId xmlns:a16="http://schemas.microsoft.com/office/drawing/2014/main" id="{1FCDF9F7-2137-7F83-4305-A5F3588E12D8}"/>
              </a:ext>
            </a:extLst>
          </p:cNvPr>
          <p:cNvSpPr/>
          <p:nvPr/>
        </p:nvSpPr>
        <p:spPr>
          <a:xfrm>
            <a:off x="396176" y="2256724"/>
            <a:ext cx="1572299" cy="2477833"/>
          </a:xfrm>
          <a:prstGeom prst="rect">
            <a:avLst/>
          </a:prstGeom>
          <a:solidFill>
            <a:srgbClr val="EEEEEE">
              <a:alpha val="50196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spcAft>
                <a:spcPts val="0"/>
              </a:spcAft>
            </a:pPr>
            <a:r>
              <a:rPr lang="fr" sz="1000" dirty="0">
                <a:latin typeface="Roboto"/>
                <a:ea typeface="Roboto"/>
                <a:cs typeface="Roboto"/>
                <a:sym typeface="Roboto"/>
              </a:rPr>
              <a:t>Determine the </a:t>
            </a:r>
            <a:r>
              <a:rPr lang="fr" sz="1000" b="1" dirty="0">
                <a:latin typeface="Roboto"/>
                <a:ea typeface="Roboto"/>
                <a:cs typeface="Roboto"/>
                <a:sym typeface="Roboto"/>
              </a:rPr>
              <a:t>objective</a:t>
            </a:r>
            <a:r>
              <a:rPr lang="fr" sz="1000" dirty="0">
                <a:latin typeface="Roboto"/>
                <a:ea typeface="Roboto"/>
                <a:cs typeface="Roboto"/>
                <a:sym typeface="Roboto"/>
              </a:rPr>
              <a:t>: What problem are we going to solve?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</a:pPr>
            <a:r>
              <a:rPr lang="fr" sz="1000" dirty="0">
                <a:latin typeface="Roboto"/>
                <a:ea typeface="Roboto"/>
                <a:cs typeface="Roboto"/>
                <a:sym typeface="Roboto"/>
              </a:rPr>
              <a:t>Set up </a:t>
            </a:r>
            <a:r>
              <a:rPr lang="fr" sz="1000" b="1" dirty="0">
                <a:latin typeface="Roboto"/>
                <a:ea typeface="Roboto"/>
                <a:cs typeface="Roboto"/>
                <a:sym typeface="Roboto"/>
              </a:rPr>
              <a:t>hypothesis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</a:pPr>
            <a:r>
              <a:rPr lang="fr" sz="1000" dirty="0">
                <a:latin typeface="Roboto"/>
                <a:ea typeface="Roboto"/>
                <a:cs typeface="Roboto"/>
                <a:sym typeface="Roboto"/>
              </a:rPr>
              <a:t>Clear focus of goal helps to </a:t>
            </a:r>
            <a:r>
              <a:rPr lang="fr" sz="1000" b="1" dirty="0">
                <a:latin typeface="Roboto"/>
                <a:ea typeface="Roboto"/>
                <a:cs typeface="Roboto"/>
                <a:sym typeface="Roboto"/>
              </a:rPr>
              <a:t>determine the type of analysis</a:t>
            </a:r>
            <a:endParaRPr sz="1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66;p15">
            <a:extLst>
              <a:ext uri="{FF2B5EF4-FFF2-40B4-BE49-F238E27FC236}">
                <a16:creationId xmlns:a16="http://schemas.microsoft.com/office/drawing/2014/main" id="{74F8BFE9-A3B3-280E-0D5E-B36E82127E1A}"/>
              </a:ext>
            </a:extLst>
          </p:cNvPr>
          <p:cNvSpPr/>
          <p:nvPr/>
        </p:nvSpPr>
        <p:spPr>
          <a:xfrm>
            <a:off x="2071056" y="2256726"/>
            <a:ext cx="1572299" cy="2477833"/>
          </a:xfrm>
          <a:prstGeom prst="rect">
            <a:avLst/>
          </a:prstGeom>
          <a:solidFill>
            <a:srgbClr val="EEEEEE">
              <a:alpha val="50196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spcAft>
                <a:spcPts val="0"/>
              </a:spcAft>
            </a:pPr>
            <a:r>
              <a:rPr lang="fr" sz="1000" dirty="0">
                <a:latin typeface="Roboto"/>
                <a:ea typeface="Roboto"/>
                <a:cs typeface="Roboto"/>
                <a:sym typeface="Roboto"/>
              </a:rPr>
              <a:t>What data is accessible</a:t>
            </a:r>
            <a:r>
              <a:rPr lang="fr" sz="1000" b="1" dirty="0">
                <a:latin typeface="Roboto"/>
                <a:ea typeface="Roboto"/>
                <a:cs typeface="Roboto"/>
                <a:sym typeface="Roboto"/>
              </a:rPr>
              <a:t>? 1</a:t>
            </a:r>
            <a:r>
              <a:rPr lang="fr" sz="1000" b="1" baseline="30000" dirty="0">
                <a:latin typeface="Roboto"/>
                <a:ea typeface="Roboto"/>
                <a:cs typeface="Roboto"/>
                <a:sym typeface="Roboto"/>
              </a:rPr>
              <a:t>st</a:t>
            </a:r>
            <a:r>
              <a:rPr lang="fr" sz="1000" b="1" dirty="0">
                <a:latin typeface="Roboto"/>
                <a:ea typeface="Roboto"/>
                <a:cs typeface="Roboto"/>
                <a:sym typeface="Roboto"/>
              </a:rPr>
              <a:t> party, 2</a:t>
            </a:r>
            <a:r>
              <a:rPr lang="fr" sz="1000" b="1" baseline="30000" dirty="0">
                <a:latin typeface="Roboto"/>
                <a:ea typeface="Roboto"/>
                <a:cs typeface="Roboto"/>
                <a:sym typeface="Roboto"/>
              </a:rPr>
              <a:t>nd</a:t>
            </a:r>
            <a:r>
              <a:rPr lang="fr" sz="1000" b="1" dirty="0">
                <a:latin typeface="Roboto"/>
                <a:ea typeface="Roboto"/>
                <a:cs typeface="Roboto"/>
                <a:sym typeface="Roboto"/>
              </a:rPr>
              <a:t> party, 3</a:t>
            </a:r>
            <a:r>
              <a:rPr lang="fr" sz="1000" b="1" baseline="30000" dirty="0">
                <a:latin typeface="Roboto"/>
                <a:ea typeface="Roboto"/>
                <a:cs typeface="Roboto"/>
                <a:sym typeface="Roboto"/>
              </a:rPr>
              <a:t>rd</a:t>
            </a:r>
            <a:r>
              <a:rPr lang="fr" sz="1000" b="1" dirty="0">
                <a:latin typeface="Roboto"/>
                <a:ea typeface="Roboto"/>
                <a:cs typeface="Roboto"/>
                <a:sym typeface="Roboto"/>
              </a:rPr>
              <a:t> party?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</a:pPr>
            <a:r>
              <a:rPr lang="fr" sz="1000" dirty="0">
                <a:latin typeface="Roboto"/>
                <a:ea typeface="Roboto"/>
                <a:cs typeface="Roboto"/>
                <a:sym typeface="Roboto"/>
              </a:rPr>
              <a:t>Volume of data? Full dataset or representative sample?</a:t>
            </a:r>
            <a:endParaRPr sz="1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66;p15">
            <a:extLst>
              <a:ext uri="{FF2B5EF4-FFF2-40B4-BE49-F238E27FC236}">
                <a16:creationId xmlns:a16="http://schemas.microsoft.com/office/drawing/2014/main" id="{DA5D93D4-6A2F-ED1B-AB1B-8089B1DCC8E5}"/>
              </a:ext>
            </a:extLst>
          </p:cNvPr>
          <p:cNvSpPr/>
          <p:nvPr/>
        </p:nvSpPr>
        <p:spPr>
          <a:xfrm>
            <a:off x="3745936" y="2256725"/>
            <a:ext cx="1572299" cy="2477833"/>
          </a:xfrm>
          <a:prstGeom prst="rect">
            <a:avLst/>
          </a:prstGeom>
          <a:solidFill>
            <a:srgbClr val="EEEEEE">
              <a:alpha val="50196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spcAft>
                <a:spcPts val="0"/>
              </a:spcAft>
            </a:pPr>
            <a:r>
              <a:rPr lang="fr" sz="1000" dirty="0">
                <a:latin typeface="Roboto"/>
                <a:ea typeface="Roboto"/>
                <a:cs typeface="Roboto"/>
                <a:sym typeface="Roboto"/>
              </a:rPr>
              <a:t>Check for </a:t>
            </a:r>
            <a:r>
              <a:rPr lang="fr" sz="1000" b="1" dirty="0">
                <a:latin typeface="Roboto"/>
                <a:ea typeface="Roboto"/>
                <a:cs typeface="Roboto"/>
                <a:sym typeface="Roboto"/>
              </a:rPr>
              <a:t>inconsitencies</a:t>
            </a:r>
            <a:r>
              <a:rPr lang="fr" sz="1000" dirty="0">
                <a:latin typeface="Roboto"/>
                <a:ea typeface="Roboto"/>
                <a:cs typeface="Roboto"/>
                <a:sym typeface="Roboto"/>
              </a:rPr>
              <a:t> and incompletness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</a:pPr>
            <a:r>
              <a:rPr lang="fr" sz="1000" dirty="0">
                <a:latin typeface="Roboto"/>
                <a:ea typeface="Roboto"/>
                <a:cs typeface="Roboto"/>
                <a:sym typeface="Roboto"/>
              </a:rPr>
              <a:t>Remove </a:t>
            </a:r>
            <a:r>
              <a:rPr lang="fr" sz="1000" b="1" dirty="0">
                <a:latin typeface="Roboto"/>
                <a:ea typeface="Roboto"/>
                <a:cs typeface="Roboto"/>
                <a:sym typeface="Roboto"/>
              </a:rPr>
              <a:t>duplicates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</a:pPr>
            <a:r>
              <a:rPr lang="fr" sz="1000" dirty="0">
                <a:latin typeface="Roboto"/>
                <a:ea typeface="Roboto"/>
                <a:cs typeface="Roboto"/>
                <a:sym typeface="Roboto"/>
              </a:rPr>
              <a:t>Search for </a:t>
            </a:r>
            <a:r>
              <a:rPr lang="fr" sz="1000" b="1" dirty="0">
                <a:latin typeface="Roboto"/>
                <a:ea typeface="Roboto"/>
                <a:cs typeface="Roboto"/>
                <a:sym typeface="Roboto"/>
              </a:rPr>
              <a:t>outliers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</a:pPr>
            <a:r>
              <a:rPr lang="fr" sz="1000" dirty="0">
                <a:latin typeface="Roboto"/>
                <a:ea typeface="Roboto"/>
                <a:cs typeface="Roboto"/>
                <a:sym typeface="Roboto"/>
              </a:rPr>
              <a:t>Dealing with </a:t>
            </a:r>
            <a:r>
              <a:rPr lang="fr" sz="1000" b="1" dirty="0">
                <a:latin typeface="Roboto"/>
                <a:ea typeface="Roboto"/>
                <a:cs typeface="Roboto"/>
                <a:sym typeface="Roboto"/>
              </a:rPr>
              <a:t>NULL</a:t>
            </a:r>
            <a:r>
              <a:rPr lang="fr" sz="1000" dirty="0">
                <a:latin typeface="Roboto"/>
                <a:ea typeface="Roboto"/>
                <a:cs typeface="Roboto"/>
                <a:sym typeface="Roboto"/>
              </a:rPr>
              <a:t> values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</a:pPr>
            <a:r>
              <a:rPr lang="fr" sz="1000" dirty="0">
                <a:latin typeface="Roboto"/>
                <a:ea typeface="Roboto"/>
                <a:cs typeface="Roboto"/>
                <a:sym typeface="Roboto"/>
              </a:rPr>
              <a:t>30% of the time is spent on this step</a:t>
            </a:r>
            <a:endParaRPr sz="1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66;p15">
            <a:extLst>
              <a:ext uri="{FF2B5EF4-FFF2-40B4-BE49-F238E27FC236}">
                <a16:creationId xmlns:a16="http://schemas.microsoft.com/office/drawing/2014/main" id="{33EC62EB-C8CB-FB16-F229-14B5C884BE8B}"/>
              </a:ext>
            </a:extLst>
          </p:cNvPr>
          <p:cNvSpPr/>
          <p:nvPr/>
        </p:nvSpPr>
        <p:spPr>
          <a:xfrm>
            <a:off x="5420816" y="2256724"/>
            <a:ext cx="1572299" cy="2477833"/>
          </a:xfrm>
          <a:prstGeom prst="rect">
            <a:avLst/>
          </a:prstGeom>
          <a:solidFill>
            <a:srgbClr val="EEEEEE">
              <a:alpha val="50196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spcAft>
                <a:spcPts val="0"/>
              </a:spcAft>
            </a:pPr>
            <a:r>
              <a:rPr lang="fr" sz="1000" b="1" dirty="0">
                <a:latin typeface="Roboto"/>
                <a:ea typeface="Roboto"/>
                <a:cs typeface="Roboto"/>
                <a:sym typeface="Roboto"/>
              </a:rPr>
              <a:t>Exploratory analysis</a:t>
            </a:r>
            <a:r>
              <a:rPr lang="fr" sz="1000" dirty="0">
                <a:latin typeface="Roboto"/>
                <a:ea typeface="Roboto"/>
                <a:cs typeface="Roboto"/>
                <a:sym typeface="Roboto"/>
              </a:rPr>
              <a:t>: Uncover insights before analysis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</a:pPr>
            <a:r>
              <a:rPr lang="fr" sz="1000" b="1" dirty="0">
                <a:latin typeface="Roboto"/>
                <a:ea typeface="Roboto"/>
                <a:cs typeface="Roboto"/>
                <a:sym typeface="Roboto"/>
              </a:rPr>
              <a:t>Diagnostic analysis</a:t>
            </a:r>
            <a:r>
              <a:rPr lang="fr" sz="1000" dirty="0">
                <a:latin typeface="Roboto"/>
                <a:ea typeface="Roboto"/>
                <a:cs typeface="Roboto"/>
                <a:sym typeface="Roboto"/>
              </a:rPr>
              <a:t>: Searching for the cause,</a:t>
            </a:r>
            <a:endParaRPr lang="fr" sz="1000" b="1" dirty="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600"/>
              </a:spcBef>
              <a:spcAft>
                <a:spcPts val="0"/>
              </a:spcAft>
            </a:pPr>
            <a:r>
              <a:rPr lang="fr" sz="1000" b="1" dirty="0">
                <a:latin typeface="Roboto"/>
                <a:ea typeface="Roboto"/>
                <a:cs typeface="Roboto"/>
                <a:sym typeface="Roboto"/>
              </a:rPr>
              <a:t>Descriptive analysis</a:t>
            </a:r>
            <a:r>
              <a:rPr lang="fr" sz="1000" dirty="0">
                <a:latin typeface="Roboto"/>
                <a:ea typeface="Roboto"/>
                <a:cs typeface="Roboto"/>
                <a:sym typeface="Roboto"/>
              </a:rPr>
              <a:t>: summarizing data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</a:pPr>
            <a:r>
              <a:rPr lang="fr" sz="1000" b="1" dirty="0">
                <a:latin typeface="Roboto"/>
                <a:ea typeface="Roboto"/>
                <a:cs typeface="Roboto"/>
                <a:sym typeface="Roboto"/>
              </a:rPr>
              <a:t>Predictive analysis</a:t>
            </a:r>
            <a:r>
              <a:rPr lang="fr" sz="1000" dirty="0">
                <a:latin typeface="Roboto"/>
                <a:ea typeface="Roboto"/>
                <a:cs typeface="Roboto"/>
                <a:sym typeface="Roboto"/>
              </a:rPr>
              <a:t>: Forecast future events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</a:pPr>
            <a:r>
              <a:rPr lang="fr" sz="1000" b="1" dirty="0">
                <a:latin typeface="Roboto"/>
                <a:ea typeface="Roboto"/>
                <a:cs typeface="Roboto"/>
                <a:sym typeface="Roboto"/>
              </a:rPr>
              <a:t>Prescriptive analysis</a:t>
            </a:r>
            <a:r>
              <a:rPr lang="fr" sz="1000" dirty="0">
                <a:latin typeface="Roboto"/>
                <a:ea typeface="Roboto"/>
                <a:cs typeface="Roboto"/>
                <a:sym typeface="Roboto"/>
              </a:rPr>
              <a:t>: Make future recommandations</a:t>
            </a:r>
            <a:endParaRPr sz="1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66;p15">
            <a:extLst>
              <a:ext uri="{FF2B5EF4-FFF2-40B4-BE49-F238E27FC236}">
                <a16:creationId xmlns:a16="http://schemas.microsoft.com/office/drawing/2014/main" id="{B5BA49BD-FC2C-00F8-0EBB-F12CEC43587A}"/>
              </a:ext>
            </a:extLst>
          </p:cNvPr>
          <p:cNvSpPr/>
          <p:nvPr/>
        </p:nvSpPr>
        <p:spPr>
          <a:xfrm>
            <a:off x="7095697" y="2256724"/>
            <a:ext cx="1572299" cy="2477833"/>
          </a:xfrm>
          <a:prstGeom prst="rect">
            <a:avLst/>
          </a:prstGeom>
          <a:solidFill>
            <a:srgbClr val="EEEEEE">
              <a:alpha val="50196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spcAft>
                <a:spcPts val="0"/>
              </a:spcAft>
            </a:pPr>
            <a:r>
              <a:rPr lang="fr" sz="1000" dirty="0"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lang="fr" sz="1000" b="1" dirty="0">
                <a:latin typeface="Roboto"/>
                <a:ea typeface="Roboto"/>
                <a:cs typeface="Roboto"/>
                <a:sym typeface="Roboto"/>
              </a:rPr>
              <a:t>visualization</a:t>
            </a:r>
            <a:r>
              <a:rPr lang="fr" sz="1000" dirty="0">
                <a:latin typeface="Roboto"/>
                <a:ea typeface="Roboto"/>
                <a:cs typeface="Roboto"/>
                <a:sym typeface="Roboto"/>
              </a:rPr>
              <a:t> can help with data interpretation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</a:pPr>
            <a:r>
              <a:rPr lang="fr" sz="1000" b="1" dirty="0">
                <a:latin typeface="Roboto"/>
                <a:ea typeface="Roboto"/>
                <a:cs typeface="Roboto"/>
                <a:sym typeface="Roboto"/>
              </a:rPr>
              <a:t>Communication</a:t>
            </a:r>
            <a:r>
              <a:rPr lang="fr" sz="1000" dirty="0">
                <a:latin typeface="Roboto"/>
                <a:ea typeface="Roboto"/>
                <a:cs typeface="Roboto"/>
                <a:sym typeface="Roboto"/>
              </a:rPr>
              <a:t> to stakeholders</a:t>
            </a:r>
            <a:endParaRPr sz="10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11712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Model Ranking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1" name="Google Shape;361;p37"/>
          <p:cNvPicPr preferRelativeResize="0"/>
          <p:nvPr/>
        </p:nvPicPr>
        <p:blipFill rotWithShape="1">
          <a:blip r:embed="rId3">
            <a:alphaModFix/>
          </a:blip>
          <a:srcRect r="30699"/>
          <a:stretch/>
        </p:blipFill>
        <p:spPr>
          <a:xfrm>
            <a:off x="1509238" y="1172800"/>
            <a:ext cx="6125525" cy="31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7"/>
          <p:cNvSpPr txBox="1"/>
          <p:nvPr/>
        </p:nvSpPr>
        <p:spPr>
          <a:xfrm>
            <a:off x="2893975" y="4791050"/>
            <a:ext cx="60798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 https://flourish.studio/2018/09/28/choosing-the-right-visualisation/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83421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Model Distribution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8" name="Google Shape;368;p38"/>
          <p:cNvPicPr preferRelativeResize="0"/>
          <p:nvPr/>
        </p:nvPicPr>
        <p:blipFill rotWithShape="1">
          <a:blip r:embed="rId3">
            <a:alphaModFix/>
          </a:blip>
          <a:srcRect r="52008"/>
          <a:stretch/>
        </p:blipFill>
        <p:spPr>
          <a:xfrm>
            <a:off x="2450925" y="1081650"/>
            <a:ext cx="4242151" cy="31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8"/>
          <p:cNvSpPr txBox="1"/>
          <p:nvPr/>
        </p:nvSpPr>
        <p:spPr>
          <a:xfrm>
            <a:off x="2893975" y="4791050"/>
            <a:ext cx="60798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 https://flourish.studio/2018/09/28/choosing-the-right-visualisation/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00141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9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Model Flows and relationship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5" name="Google Shape;37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5550"/>
            <a:ext cx="8839202" cy="311239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9"/>
          <p:cNvSpPr txBox="1"/>
          <p:nvPr/>
        </p:nvSpPr>
        <p:spPr>
          <a:xfrm>
            <a:off x="2893975" y="4791050"/>
            <a:ext cx="60798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 https://flourish.studio/2018/09/28/choosing-the-right-visualisation/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7292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Model geospatial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2" name="Google Shape;382;p40"/>
          <p:cNvPicPr preferRelativeResize="0"/>
          <p:nvPr/>
        </p:nvPicPr>
        <p:blipFill rotWithShape="1">
          <a:blip r:embed="rId3">
            <a:alphaModFix/>
          </a:blip>
          <a:srcRect r="28957"/>
          <a:stretch/>
        </p:blipFill>
        <p:spPr>
          <a:xfrm>
            <a:off x="1432138" y="1015550"/>
            <a:ext cx="6279726" cy="31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0"/>
          <p:cNvSpPr txBox="1"/>
          <p:nvPr/>
        </p:nvSpPr>
        <p:spPr>
          <a:xfrm>
            <a:off x="2893975" y="4791050"/>
            <a:ext cx="60798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 https://flourish.studio/2018/09/28/choosing-the-right-visualisation/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94861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 dirty="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COURSE CONTENT AND STRUCTURE</a:t>
            </a:r>
            <a:br>
              <a:rPr lang="fr" dirty="0">
                <a:latin typeface="Roboto"/>
                <a:ea typeface="Roboto"/>
                <a:cs typeface="Roboto"/>
                <a:sym typeface="Roboto"/>
              </a:rPr>
            </a:br>
            <a:r>
              <a:rPr lang="fr" dirty="0">
                <a:latin typeface="Roboto"/>
                <a:ea typeface="Roboto"/>
                <a:cs typeface="Roboto"/>
                <a:sym typeface="Roboto"/>
              </a:rPr>
              <a:t>We have discussed several techniques to load, and analyse data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505675" y="2074738"/>
            <a:ext cx="1462800" cy="53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Roboto"/>
                <a:ea typeface="Roboto"/>
                <a:cs typeface="Roboto"/>
                <a:sym typeface="Roboto"/>
              </a:rPr>
              <a:t>Question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2153200" y="2074748"/>
            <a:ext cx="1462800" cy="53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Roboto"/>
                <a:ea typeface="Roboto"/>
                <a:cs typeface="Roboto"/>
                <a:sym typeface="Roboto"/>
              </a:rPr>
              <a:t>Get the data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3800723" y="2074747"/>
            <a:ext cx="1462800" cy="53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Roboto"/>
                <a:ea typeface="Roboto"/>
                <a:cs typeface="Roboto"/>
                <a:sym typeface="Roboto"/>
              </a:rPr>
              <a:t>Explore the data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5448250" y="2074743"/>
            <a:ext cx="1462800" cy="53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Roboto"/>
                <a:ea typeface="Roboto"/>
                <a:cs typeface="Roboto"/>
                <a:sym typeface="Roboto"/>
              </a:rPr>
              <a:t>Model the data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1816075" y="2124625"/>
            <a:ext cx="465900" cy="1011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/>
          <p:nvPr/>
        </p:nvSpPr>
        <p:spPr>
          <a:xfrm flipH="1">
            <a:off x="1816035" y="2457980"/>
            <a:ext cx="428400" cy="1011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7095775" y="2074728"/>
            <a:ext cx="1462800" cy="53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Roboto"/>
                <a:ea typeface="Roboto"/>
                <a:cs typeface="Roboto"/>
                <a:sym typeface="Roboto"/>
              </a:rPr>
              <a:t>Communicate the results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3475438" y="2124625"/>
            <a:ext cx="465900" cy="1011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/>
          <p:nvPr/>
        </p:nvSpPr>
        <p:spPr>
          <a:xfrm flipH="1">
            <a:off x="3475397" y="2457980"/>
            <a:ext cx="428400" cy="1011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5122950" y="2124625"/>
            <a:ext cx="465900" cy="1011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5"/>
          <p:cNvSpPr/>
          <p:nvPr/>
        </p:nvSpPr>
        <p:spPr>
          <a:xfrm flipH="1">
            <a:off x="5122910" y="2457980"/>
            <a:ext cx="428400" cy="1011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6770450" y="2124625"/>
            <a:ext cx="465900" cy="1011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5"/>
          <p:cNvSpPr/>
          <p:nvPr/>
        </p:nvSpPr>
        <p:spPr>
          <a:xfrm flipH="1">
            <a:off x="6770410" y="2457980"/>
            <a:ext cx="428400" cy="1011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3800725" y="3599166"/>
            <a:ext cx="1462800" cy="233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Aggregation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2153200" y="3381078"/>
            <a:ext cx="1462800" cy="233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Joins &amp; Concats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2153200" y="2724025"/>
            <a:ext cx="3110100" cy="321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Foundations </a:t>
            </a:r>
            <a:endParaRPr sz="10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Python Data Types, Pandas (Series &amp; Dataframes)</a:t>
            </a:r>
            <a:endParaRPr sz="10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2153200" y="3753591"/>
            <a:ext cx="1462800" cy="233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Groupby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How do we organise these tasks?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869875" y="886848"/>
            <a:ext cx="1462800" cy="53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Roboto"/>
                <a:ea typeface="Roboto"/>
                <a:cs typeface="Roboto"/>
                <a:sym typeface="Roboto"/>
              </a:rPr>
              <a:t>Get the data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1736675" y="4026923"/>
            <a:ext cx="1462800" cy="53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Roboto"/>
                <a:ea typeface="Roboto"/>
                <a:cs typeface="Roboto"/>
                <a:sym typeface="Roboto"/>
              </a:rPr>
              <a:t>Explore Data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5189900" y="788723"/>
            <a:ext cx="1462800" cy="538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5939775" y="3536298"/>
            <a:ext cx="1462800" cy="538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Plot</a:t>
            </a:r>
            <a:endParaRPr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1947725" y="114474"/>
            <a:ext cx="1040700" cy="3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Cleanup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377700" y="269824"/>
            <a:ext cx="1040700" cy="3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Read CSV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377700" y="1684474"/>
            <a:ext cx="1040700" cy="3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Fill NAs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2495625" y="1327224"/>
            <a:ext cx="1040700" cy="3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Set Index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2495625" y="664924"/>
            <a:ext cx="1040700" cy="3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Join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2495625" y="3421174"/>
            <a:ext cx="1040700" cy="3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Distplot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869875" y="3421174"/>
            <a:ext cx="1040700" cy="3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Aggregate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658825" y="4639600"/>
            <a:ext cx="1462800" cy="3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Correlations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2809450" y="4633925"/>
            <a:ext cx="1462800" cy="3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Countplot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6333875" y="4170325"/>
            <a:ext cx="1462800" cy="395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Countplot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4976450" y="3066925"/>
            <a:ext cx="1462800" cy="395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Bar Plot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7061650" y="3066925"/>
            <a:ext cx="1462800" cy="395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Scatter Plot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4976450" y="1425350"/>
            <a:ext cx="1462800" cy="395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Linear Regression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6006775" y="295500"/>
            <a:ext cx="1462800" cy="395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Clustering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6914475" y="958550"/>
            <a:ext cx="1462800" cy="395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Random Forest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How do we organise these tasks?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869875" y="886848"/>
            <a:ext cx="1462800" cy="53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Roboto"/>
                <a:ea typeface="Roboto"/>
                <a:cs typeface="Roboto"/>
                <a:sym typeface="Roboto"/>
              </a:rPr>
              <a:t>Get the data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1736675" y="4026923"/>
            <a:ext cx="1462800" cy="53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Roboto"/>
                <a:ea typeface="Roboto"/>
                <a:cs typeface="Roboto"/>
                <a:sym typeface="Roboto"/>
              </a:rPr>
              <a:t>Explore Data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5334650" y="788723"/>
            <a:ext cx="1462800" cy="538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5939775" y="3536298"/>
            <a:ext cx="1462800" cy="53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Roboto"/>
                <a:ea typeface="Roboto"/>
                <a:cs typeface="Roboto"/>
                <a:sym typeface="Roboto"/>
              </a:rPr>
              <a:t>Plot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1947725" y="114474"/>
            <a:ext cx="1040700" cy="3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Cleanup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377700" y="269824"/>
            <a:ext cx="1040700" cy="3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Read CSV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377700" y="1684474"/>
            <a:ext cx="1040700" cy="3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Fill NAs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2495625" y="1327224"/>
            <a:ext cx="1040700" cy="3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Set Index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2495625" y="664924"/>
            <a:ext cx="1040700" cy="3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Join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2495625" y="3421174"/>
            <a:ext cx="1040700" cy="3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Distplot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869875" y="3421174"/>
            <a:ext cx="1040700" cy="3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Aggregate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658825" y="4639600"/>
            <a:ext cx="1462800" cy="3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Correlations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2809450" y="4633925"/>
            <a:ext cx="1462800" cy="3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Countplot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6333875" y="4170325"/>
            <a:ext cx="1462800" cy="3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Countplot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4976450" y="3066925"/>
            <a:ext cx="1462800" cy="3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Bar Plot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7061650" y="3066925"/>
            <a:ext cx="1462800" cy="3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Scatter Plot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4976450" y="1425350"/>
            <a:ext cx="1462800" cy="395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Linear Regression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6006775" y="295500"/>
            <a:ext cx="1462800" cy="395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Clustering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6914475" y="958550"/>
            <a:ext cx="1462800" cy="395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Random Forest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1619100" y="509563"/>
            <a:ext cx="5783400" cy="1463700"/>
          </a:xfrm>
          <a:prstGeom prst="rect">
            <a:avLst/>
          </a:prstGeom>
          <a:solidFill>
            <a:srgbClr val="FFAB40">
              <a:alpha val="826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 b="1"/>
              <a:t>ANSWERING</a:t>
            </a:r>
            <a:endParaRPr sz="3600" b="1"/>
          </a:p>
        </p:txBody>
      </p:sp>
      <p:sp>
        <p:nvSpPr>
          <p:cNvPr id="132" name="Google Shape;132;p17"/>
          <p:cNvSpPr/>
          <p:nvPr/>
        </p:nvSpPr>
        <p:spPr>
          <a:xfrm>
            <a:off x="1619100" y="3084275"/>
            <a:ext cx="5783400" cy="1463700"/>
          </a:xfrm>
          <a:prstGeom prst="rect">
            <a:avLst/>
          </a:prstGeom>
          <a:solidFill>
            <a:srgbClr val="FFAB40">
              <a:alpha val="826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 b="1"/>
              <a:t>QUESTIONS</a:t>
            </a:r>
            <a:endParaRPr sz="3600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 dirty="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 dirty="0">
                <a:latin typeface="Roboto"/>
                <a:ea typeface="Roboto"/>
                <a:cs typeface="Roboto"/>
                <a:sym typeface="Roboto"/>
              </a:rPr>
            </a:br>
            <a:r>
              <a:rPr lang="fr" dirty="0">
                <a:latin typeface="Roboto"/>
                <a:ea typeface="Roboto"/>
                <a:cs typeface="Roboto"/>
                <a:sym typeface="Roboto"/>
              </a:rPr>
              <a:t>The analysis process is, in the end, a series of questions and answers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311700" y="2680197"/>
            <a:ext cx="1562400" cy="665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Roboto"/>
                <a:ea typeface="Roboto"/>
                <a:cs typeface="Roboto"/>
                <a:sym typeface="Roboto"/>
              </a:rPr>
              <a:t>Question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7209275" y="2680194"/>
            <a:ext cx="1562400" cy="665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Roboto"/>
                <a:ea typeface="Roboto"/>
                <a:cs typeface="Roboto"/>
                <a:sym typeface="Roboto"/>
              </a:rPr>
              <a:t>Communicate the results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1422850" y="1582800"/>
            <a:ext cx="6191700" cy="3221700"/>
          </a:xfrm>
          <a:prstGeom prst="rect">
            <a:avLst/>
          </a:prstGeom>
          <a:solidFill>
            <a:srgbClr val="FFAB40">
              <a:alpha val="24580"/>
            </a:srgb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Roboto"/>
                <a:ea typeface="Roboto"/>
                <a:cs typeface="Roboto"/>
                <a:sym typeface="Roboto"/>
              </a:rPr>
              <a:t>Analysis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2396900" y="1854299"/>
            <a:ext cx="1562400" cy="431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Roboto"/>
                <a:ea typeface="Roboto"/>
                <a:cs typeface="Roboto"/>
                <a:sym typeface="Roboto"/>
              </a:rPr>
              <a:t>Question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2396900" y="2797199"/>
            <a:ext cx="1562400" cy="431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Roboto"/>
                <a:ea typeface="Roboto"/>
                <a:cs typeface="Roboto"/>
                <a:sym typeface="Roboto"/>
              </a:rPr>
              <a:t>Question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2396900" y="3740099"/>
            <a:ext cx="1562400" cy="431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Roboto"/>
                <a:ea typeface="Roboto"/>
                <a:cs typeface="Roboto"/>
                <a:sym typeface="Roboto"/>
              </a:rPr>
              <a:t>Question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5001950" y="1854299"/>
            <a:ext cx="1562400" cy="431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Roboto"/>
                <a:ea typeface="Roboto"/>
                <a:cs typeface="Roboto"/>
                <a:sym typeface="Roboto"/>
              </a:rPr>
              <a:t>Answer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5001950" y="2797199"/>
            <a:ext cx="1562400" cy="431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Roboto"/>
                <a:ea typeface="Roboto"/>
                <a:cs typeface="Roboto"/>
                <a:sym typeface="Roboto"/>
              </a:rPr>
              <a:t>Answer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5001950" y="3740099"/>
            <a:ext cx="1562400" cy="431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Roboto"/>
                <a:ea typeface="Roboto"/>
                <a:cs typeface="Roboto"/>
                <a:sym typeface="Roboto"/>
              </a:rPr>
              <a:t>Answer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4178575" y="1983500"/>
            <a:ext cx="703200" cy="26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4178575" y="2882250"/>
            <a:ext cx="703200" cy="26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4178575" y="3825150"/>
            <a:ext cx="703200" cy="26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The analysis process is, in the end, a series of questions and answers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311700" y="2680197"/>
            <a:ext cx="1562400" cy="665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Roboto"/>
                <a:ea typeface="Roboto"/>
                <a:cs typeface="Roboto"/>
                <a:sym typeface="Roboto"/>
              </a:rPr>
              <a:t>Why are we losing users?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7209275" y="2680194"/>
            <a:ext cx="1562400" cy="665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Roboto"/>
                <a:ea typeface="Roboto"/>
                <a:cs typeface="Roboto"/>
                <a:sym typeface="Roboto"/>
              </a:rPr>
              <a:t>Mostly because they don’t need us anymore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2396900" y="1854299"/>
            <a:ext cx="1562400" cy="431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Are competitors taking them?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2396900" y="2680201"/>
            <a:ext cx="1562400" cy="665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Are they having a bad experience?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2396900" y="3573476"/>
            <a:ext cx="1562400" cy="765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Do they just not need the product anymore?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5001950" y="1854299"/>
            <a:ext cx="1562400" cy="431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NO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5001950" y="2797199"/>
            <a:ext cx="1562400" cy="431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Some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5001950" y="3740099"/>
            <a:ext cx="1562400" cy="431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Most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4178575" y="1983500"/>
            <a:ext cx="703200" cy="26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4178575" y="2882250"/>
            <a:ext cx="703200" cy="26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4178575" y="3825150"/>
            <a:ext cx="703200" cy="26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/>
          <p:nvPr/>
        </p:nvSpPr>
        <p:spPr>
          <a:xfrm>
            <a:off x="5925725" y="3703400"/>
            <a:ext cx="23169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Find concrete measures to 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verify or reject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them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The analytical process can be summarised as a cycle with three main steps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503325" y="3703400"/>
            <a:ext cx="23169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Consolidate results &amp; 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dig deeper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4029475" y="1770450"/>
            <a:ext cx="687000" cy="687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</a:t>
            </a: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5238725" y="3677300"/>
            <a:ext cx="687000" cy="687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</a:t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2820225" y="3677300"/>
            <a:ext cx="687000" cy="687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</a:t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4716475" y="1796550"/>
            <a:ext cx="33987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Break the question down into 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hypotheses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0"/>
          <p:cNvSpPr/>
          <p:nvPr/>
        </p:nvSpPr>
        <p:spPr>
          <a:xfrm rot="-2181288">
            <a:off x="5013556" y="2576700"/>
            <a:ext cx="320353" cy="81363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/>
          <p:nvPr/>
        </p:nvSpPr>
        <p:spPr>
          <a:xfrm rot="-8545295">
            <a:off x="3494352" y="2576850"/>
            <a:ext cx="320244" cy="81354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 rot="5400000" flipH="1">
            <a:off x="4181462" y="3627775"/>
            <a:ext cx="320100" cy="876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69;p15">
            <a:extLst>
              <a:ext uri="{FF2B5EF4-FFF2-40B4-BE49-F238E27FC236}">
                <a16:creationId xmlns:a16="http://schemas.microsoft.com/office/drawing/2014/main" id="{DE0DCA76-0999-5742-C10A-FDBE0A5CA318}"/>
              </a:ext>
            </a:extLst>
          </p:cNvPr>
          <p:cNvSpPr/>
          <p:nvPr/>
        </p:nvSpPr>
        <p:spPr>
          <a:xfrm>
            <a:off x="3800723" y="2256707"/>
            <a:ext cx="4757852" cy="538500"/>
          </a:xfrm>
          <a:prstGeom prst="rect">
            <a:avLst/>
          </a:prstGeom>
          <a:solidFill>
            <a:srgbClr val="BAF8FF">
              <a:alpha val="50196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latin typeface="Roboto"/>
                <a:ea typeface="Roboto"/>
                <a:cs typeface="Roboto"/>
                <a:sym typeface="Roboto"/>
              </a:rPr>
              <a:t>Data Visualization can support in different areas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66;p15">
            <a:extLst>
              <a:ext uri="{FF2B5EF4-FFF2-40B4-BE49-F238E27FC236}">
                <a16:creationId xmlns:a16="http://schemas.microsoft.com/office/drawing/2014/main" id="{EA42D923-C30B-A9A5-189E-F01769B2DA4E}"/>
              </a:ext>
            </a:extLst>
          </p:cNvPr>
          <p:cNvSpPr/>
          <p:nvPr/>
        </p:nvSpPr>
        <p:spPr>
          <a:xfrm>
            <a:off x="396176" y="1472145"/>
            <a:ext cx="1572221" cy="538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latin typeface="Roboto"/>
                <a:ea typeface="Roboto"/>
                <a:cs typeface="Roboto"/>
                <a:sym typeface="Roboto"/>
              </a:rPr>
              <a:t>Define Question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67;p15">
            <a:extLst>
              <a:ext uri="{FF2B5EF4-FFF2-40B4-BE49-F238E27FC236}">
                <a16:creationId xmlns:a16="http://schemas.microsoft.com/office/drawing/2014/main" id="{0B023E88-74F0-B268-D40E-4B7A258F5097}"/>
              </a:ext>
            </a:extLst>
          </p:cNvPr>
          <p:cNvSpPr/>
          <p:nvPr/>
        </p:nvSpPr>
        <p:spPr>
          <a:xfrm>
            <a:off x="2071075" y="1472165"/>
            <a:ext cx="1572221" cy="538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latin typeface="Roboto"/>
                <a:ea typeface="Roboto"/>
                <a:cs typeface="Roboto"/>
                <a:sym typeface="Roboto"/>
              </a:rPr>
              <a:t>Data Collection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68;p15">
            <a:extLst>
              <a:ext uri="{FF2B5EF4-FFF2-40B4-BE49-F238E27FC236}">
                <a16:creationId xmlns:a16="http://schemas.microsoft.com/office/drawing/2014/main" id="{F5C50F8A-CDB2-AD77-F077-FF5C0963F871}"/>
              </a:ext>
            </a:extLst>
          </p:cNvPr>
          <p:cNvSpPr/>
          <p:nvPr/>
        </p:nvSpPr>
        <p:spPr>
          <a:xfrm>
            <a:off x="3745974" y="1472164"/>
            <a:ext cx="1572221" cy="538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latin typeface="Roboto"/>
                <a:ea typeface="Roboto"/>
                <a:cs typeface="Roboto"/>
                <a:sym typeface="Roboto"/>
              </a:rPr>
              <a:t>Data Cleansing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69;p15">
            <a:extLst>
              <a:ext uri="{FF2B5EF4-FFF2-40B4-BE49-F238E27FC236}">
                <a16:creationId xmlns:a16="http://schemas.microsoft.com/office/drawing/2014/main" id="{61E767B7-F111-0E21-F592-CDDB406884B5}"/>
              </a:ext>
            </a:extLst>
          </p:cNvPr>
          <p:cNvSpPr/>
          <p:nvPr/>
        </p:nvSpPr>
        <p:spPr>
          <a:xfrm>
            <a:off x="5420873" y="1472160"/>
            <a:ext cx="1572221" cy="538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latin typeface="Roboto"/>
                <a:ea typeface="Roboto"/>
                <a:cs typeface="Roboto"/>
                <a:sym typeface="Roboto"/>
              </a:rPr>
              <a:t>Data analysis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E5B94001-D4F0-EE13-68C0-A41705650058}"/>
              </a:ext>
            </a:extLst>
          </p:cNvPr>
          <p:cNvSpPr/>
          <p:nvPr/>
        </p:nvSpPr>
        <p:spPr>
          <a:xfrm>
            <a:off x="1816075" y="1522042"/>
            <a:ext cx="465900" cy="1011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71;p15">
            <a:extLst>
              <a:ext uri="{FF2B5EF4-FFF2-40B4-BE49-F238E27FC236}">
                <a16:creationId xmlns:a16="http://schemas.microsoft.com/office/drawing/2014/main" id="{05832BAB-985E-BE16-FDE7-462F4AC5250D}"/>
              </a:ext>
            </a:extLst>
          </p:cNvPr>
          <p:cNvSpPr/>
          <p:nvPr/>
        </p:nvSpPr>
        <p:spPr>
          <a:xfrm flipH="1">
            <a:off x="1816035" y="1855397"/>
            <a:ext cx="428400" cy="1011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72;p15">
            <a:extLst>
              <a:ext uri="{FF2B5EF4-FFF2-40B4-BE49-F238E27FC236}">
                <a16:creationId xmlns:a16="http://schemas.microsoft.com/office/drawing/2014/main" id="{D6FF79D5-4310-63B2-8950-E81C53DEC4DC}"/>
              </a:ext>
            </a:extLst>
          </p:cNvPr>
          <p:cNvSpPr/>
          <p:nvPr/>
        </p:nvSpPr>
        <p:spPr>
          <a:xfrm>
            <a:off x="7095774" y="1472145"/>
            <a:ext cx="1572221" cy="538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latin typeface="Roboto"/>
                <a:ea typeface="Roboto"/>
                <a:cs typeface="Roboto"/>
                <a:sym typeface="Roboto"/>
              </a:rPr>
              <a:t>Interpretation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73;p15">
            <a:extLst>
              <a:ext uri="{FF2B5EF4-FFF2-40B4-BE49-F238E27FC236}">
                <a16:creationId xmlns:a16="http://schemas.microsoft.com/office/drawing/2014/main" id="{245DCE5C-931C-319F-C162-BE22B7093887}"/>
              </a:ext>
            </a:extLst>
          </p:cNvPr>
          <p:cNvSpPr/>
          <p:nvPr/>
        </p:nvSpPr>
        <p:spPr>
          <a:xfrm>
            <a:off x="3475438" y="1522042"/>
            <a:ext cx="465900" cy="1011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74;p15">
            <a:extLst>
              <a:ext uri="{FF2B5EF4-FFF2-40B4-BE49-F238E27FC236}">
                <a16:creationId xmlns:a16="http://schemas.microsoft.com/office/drawing/2014/main" id="{9449A837-91A1-0CB3-67A8-EF07564D2700}"/>
              </a:ext>
            </a:extLst>
          </p:cNvPr>
          <p:cNvSpPr/>
          <p:nvPr/>
        </p:nvSpPr>
        <p:spPr>
          <a:xfrm flipH="1">
            <a:off x="3475397" y="1855397"/>
            <a:ext cx="428400" cy="1011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75;p15">
            <a:extLst>
              <a:ext uri="{FF2B5EF4-FFF2-40B4-BE49-F238E27FC236}">
                <a16:creationId xmlns:a16="http://schemas.microsoft.com/office/drawing/2014/main" id="{CE79618D-840E-2401-7A7D-6085BDF580DE}"/>
              </a:ext>
            </a:extLst>
          </p:cNvPr>
          <p:cNvSpPr/>
          <p:nvPr/>
        </p:nvSpPr>
        <p:spPr>
          <a:xfrm>
            <a:off x="5122950" y="1522042"/>
            <a:ext cx="465900" cy="1011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76;p15">
            <a:extLst>
              <a:ext uri="{FF2B5EF4-FFF2-40B4-BE49-F238E27FC236}">
                <a16:creationId xmlns:a16="http://schemas.microsoft.com/office/drawing/2014/main" id="{58CFF0F8-F68B-F271-047F-2CDDFF6A77F5}"/>
              </a:ext>
            </a:extLst>
          </p:cNvPr>
          <p:cNvSpPr/>
          <p:nvPr/>
        </p:nvSpPr>
        <p:spPr>
          <a:xfrm flipH="1">
            <a:off x="5122910" y="1855397"/>
            <a:ext cx="428400" cy="1011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77;p15">
            <a:extLst>
              <a:ext uri="{FF2B5EF4-FFF2-40B4-BE49-F238E27FC236}">
                <a16:creationId xmlns:a16="http://schemas.microsoft.com/office/drawing/2014/main" id="{0E4D9BC1-06C8-27FE-7A91-C952A85F3460}"/>
              </a:ext>
            </a:extLst>
          </p:cNvPr>
          <p:cNvSpPr/>
          <p:nvPr/>
        </p:nvSpPr>
        <p:spPr>
          <a:xfrm>
            <a:off x="6770450" y="1522042"/>
            <a:ext cx="465900" cy="1011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78;p15">
            <a:extLst>
              <a:ext uri="{FF2B5EF4-FFF2-40B4-BE49-F238E27FC236}">
                <a16:creationId xmlns:a16="http://schemas.microsoft.com/office/drawing/2014/main" id="{56E88A23-3FCE-5F13-9BA9-A3549A315565}"/>
              </a:ext>
            </a:extLst>
          </p:cNvPr>
          <p:cNvSpPr/>
          <p:nvPr/>
        </p:nvSpPr>
        <p:spPr>
          <a:xfrm flipH="1">
            <a:off x="6770410" y="1855397"/>
            <a:ext cx="428400" cy="1011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137;p18">
            <a:extLst>
              <a:ext uri="{FF2B5EF4-FFF2-40B4-BE49-F238E27FC236}">
                <a16:creationId xmlns:a16="http://schemas.microsoft.com/office/drawing/2014/main" id="{2CBB606D-D246-3FC0-99FF-AB1984AAB944}"/>
              </a:ext>
            </a:extLst>
          </p:cNvPr>
          <p:cNvSpPr txBox="1">
            <a:spLocks/>
          </p:cNvSpPr>
          <p:nvPr/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</a:pPr>
            <a:r>
              <a:rPr lang="en-US" sz="1050" dirty="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en-US" sz="3200" dirty="0">
                <a:latin typeface="Roboto"/>
                <a:ea typeface="Roboto"/>
                <a:cs typeface="Roboto"/>
                <a:sym typeface="Roboto"/>
              </a:rPr>
            </a:b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The process of data analysis can be broken down into 5 steps, that are universally recognized </a:t>
            </a:r>
          </a:p>
        </p:txBody>
      </p:sp>
    </p:spTree>
    <p:extLst>
      <p:ext uri="{BB962C8B-B14F-4D97-AF65-F5344CB8AC3E}">
        <p14:creationId xmlns:p14="http://schemas.microsoft.com/office/powerpoint/2010/main" val="66089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>
            <a:off x="5925725" y="3703400"/>
            <a:ext cx="23169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Find concrete measures to </a:t>
            </a:r>
            <a:r>
              <a:rPr lang="fr" b="1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verify or reject</a:t>
            </a:r>
            <a:r>
              <a:rPr lang="fr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 them</a:t>
            </a:r>
            <a:endParaRPr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1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The analytical process can be summarised as a cycle with three main steps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503325" y="3703400"/>
            <a:ext cx="23169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Consolidate results &amp; </a:t>
            </a:r>
            <a:r>
              <a:rPr lang="fr" b="1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dig deeper</a:t>
            </a:r>
            <a:endParaRPr b="1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4029475" y="1770450"/>
            <a:ext cx="687000" cy="687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</a:t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5238725" y="3677300"/>
            <a:ext cx="687000" cy="6870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FEFEF"/>
                </a:solidFill>
              </a:rPr>
              <a:t>2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2820225" y="3677300"/>
            <a:ext cx="687000" cy="6870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FEFEF"/>
                </a:solidFill>
              </a:rPr>
              <a:t>3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90" name="Google Shape;190;p21"/>
          <p:cNvSpPr/>
          <p:nvPr/>
        </p:nvSpPr>
        <p:spPr>
          <a:xfrm>
            <a:off x="4716475" y="1796550"/>
            <a:ext cx="33987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Break the question down into 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hypotheses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1"/>
          <p:cNvSpPr/>
          <p:nvPr/>
        </p:nvSpPr>
        <p:spPr>
          <a:xfrm rot="-2181288">
            <a:off x="5013556" y="2576700"/>
            <a:ext cx="320353" cy="81363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</p:txBody>
      </p:sp>
      <p:sp>
        <p:nvSpPr>
          <p:cNvPr id="192" name="Google Shape;192;p21"/>
          <p:cNvSpPr/>
          <p:nvPr/>
        </p:nvSpPr>
        <p:spPr>
          <a:xfrm rot="-8545295">
            <a:off x="3494352" y="2576850"/>
            <a:ext cx="320244" cy="81354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</p:txBody>
      </p:sp>
      <p:sp>
        <p:nvSpPr>
          <p:cNvPr id="193" name="Google Shape;193;p21"/>
          <p:cNvSpPr/>
          <p:nvPr/>
        </p:nvSpPr>
        <p:spPr>
          <a:xfrm rot="5400000" flipH="1">
            <a:off x="4181462" y="3627775"/>
            <a:ext cx="320100" cy="876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The analysts’ job is to break big questions into smaller ones that can be answered with data...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2"/>
          <p:cNvSpPr/>
          <p:nvPr/>
        </p:nvSpPr>
        <p:spPr>
          <a:xfrm>
            <a:off x="2724400" y="1849400"/>
            <a:ext cx="2133900" cy="472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Roboto"/>
                <a:ea typeface="Roboto"/>
                <a:cs typeface="Roboto"/>
                <a:sym typeface="Roboto"/>
              </a:rPr>
              <a:t>Leading Question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773100" y="2758325"/>
            <a:ext cx="1688100" cy="472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Hypothesis 1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2"/>
          <p:cNvSpPr/>
          <p:nvPr/>
        </p:nvSpPr>
        <p:spPr>
          <a:xfrm>
            <a:off x="642100" y="3667250"/>
            <a:ext cx="626700" cy="472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2"/>
          <p:cNvSpPr/>
          <p:nvPr/>
        </p:nvSpPr>
        <p:spPr>
          <a:xfrm>
            <a:off x="1303840" y="3667250"/>
            <a:ext cx="626700" cy="472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1965579" y="3667250"/>
            <a:ext cx="626700" cy="472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2"/>
          <p:cNvSpPr/>
          <p:nvPr/>
        </p:nvSpPr>
        <p:spPr>
          <a:xfrm>
            <a:off x="7147875" y="1849400"/>
            <a:ext cx="18879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i="1">
                <a:latin typeface="Roboto"/>
                <a:ea typeface="Roboto"/>
                <a:cs typeface="Roboto"/>
                <a:sym typeface="Roboto"/>
              </a:rPr>
              <a:t>e.g.</a:t>
            </a:r>
            <a:endParaRPr sz="1000" i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Why are users leaving our platform?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2"/>
          <p:cNvSpPr/>
          <p:nvPr/>
        </p:nvSpPr>
        <p:spPr>
          <a:xfrm>
            <a:off x="7147875" y="2758325"/>
            <a:ext cx="18879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i="1">
                <a:latin typeface="Roboto"/>
                <a:ea typeface="Roboto"/>
                <a:cs typeface="Roboto"/>
                <a:sym typeface="Roboto"/>
              </a:rPr>
              <a:t>e.g.</a:t>
            </a:r>
            <a:endParaRPr sz="1000" i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Are they having bad experiences ?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2"/>
          <p:cNvSpPr/>
          <p:nvPr/>
        </p:nvSpPr>
        <p:spPr>
          <a:xfrm>
            <a:off x="7147875" y="3667250"/>
            <a:ext cx="18879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i="1">
                <a:latin typeface="Roboto"/>
                <a:ea typeface="Roboto"/>
                <a:cs typeface="Roboto"/>
                <a:sym typeface="Roboto"/>
              </a:rPr>
              <a:t>e.g.</a:t>
            </a:r>
            <a:endParaRPr sz="1000" i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What is the satisfaction score  over time for users in Berlin?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2"/>
          <p:cNvSpPr/>
          <p:nvPr/>
        </p:nvSpPr>
        <p:spPr>
          <a:xfrm>
            <a:off x="2947300" y="2758325"/>
            <a:ext cx="1688100" cy="472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Hypothesis 2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5047588" y="2758325"/>
            <a:ext cx="1688100" cy="472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Hypothesis 3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2"/>
          <p:cNvSpPr/>
          <p:nvPr/>
        </p:nvSpPr>
        <p:spPr>
          <a:xfrm>
            <a:off x="2816263" y="3667250"/>
            <a:ext cx="626700" cy="472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3478002" y="3667250"/>
            <a:ext cx="626700" cy="472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4139742" y="3667250"/>
            <a:ext cx="626700" cy="472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2"/>
          <p:cNvSpPr/>
          <p:nvPr/>
        </p:nvSpPr>
        <p:spPr>
          <a:xfrm>
            <a:off x="4916550" y="3667250"/>
            <a:ext cx="626700" cy="472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2"/>
          <p:cNvSpPr/>
          <p:nvPr/>
        </p:nvSpPr>
        <p:spPr>
          <a:xfrm>
            <a:off x="5578290" y="3667250"/>
            <a:ext cx="626700" cy="472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2"/>
          <p:cNvSpPr/>
          <p:nvPr/>
        </p:nvSpPr>
        <p:spPr>
          <a:xfrm>
            <a:off x="6240029" y="3667250"/>
            <a:ext cx="626700" cy="472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2"/>
          <p:cNvSpPr/>
          <p:nvPr/>
        </p:nvSpPr>
        <p:spPr>
          <a:xfrm>
            <a:off x="642100" y="4139750"/>
            <a:ext cx="19503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i="1">
                <a:latin typeface="Roboto"/>
                <a:ea typeface="Roboto"/>
                <a:cs typeface="Roboto"/>
                <a:sym typeface="Roboto"/>
              </a:rPr>
              <a:t>Analyses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2"/>
          <p:cNvSpPr/>
          <p:nvPr/>
        </p:nvSpPr>
        <p:spPr>
          <a:xfrm>
            <a:off x="2816200" y="4139750"/>
            <a:ext cx="19503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i="1">
                <a:latin typeface="Roboto"/>
                <a:ea typeface="Roboto"/>
                <a:cs typeface="Roboto"/>
                <a:sym typeface="Roboto"/>
              </a:rPr>
              <a:t>Analyses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2"/>
          <p:cNvSpPr/>
          <p:nvPr/>
        </p:nvSpPr>
        <p:spPr>
          <a:xfrm>
            <a:off x="4916500" y="4139750"/>
            <a:ext cx="19503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i="1">
                <a:latin typeface="Roboto"/>
                <a:ea typeface="Roboto"/>
                <a:cs typeface="Roboto"/>
                <a:sym typeface="Roboto"/>
              </a:rPr>
              <a:t>Analyses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There are many ways to come up with hypotheses, but here are some examples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3"/>
          <p:cNvSpPr/>
          <p:nvPr/>
        </p:nvSpPr>
        <p:spPr>
          <a:xfrm>
            <a:off x="773088" y="1573938"/>
            <a:ext cx="1688100" cy="472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Intuition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3"/>
          <p:cNvSpPr/>
          <p:nvPr/>
        </p:nvSpPr>
        <p:spPr>
          <a:xfrm>
            <a:off x="2613026" y="1573938"/>
            <a:ext cx="52209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If it makes intuitive sense, it’s a great idea to explore it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3"/>
          <p:cNvSpPr/>
          <p:nvPr/>
        </p:nvSpPr>
        <p:spPr>
          <a:xfrm>
            <a:off x="773100" y="2319688"/>
            <a:ext cx="1688100" cy="472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Exploratory Analysis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23"/>
          <p:cNvSpPr/>
          <p:nvPr/>
        </p:nvSpPr>
        <p:spPr>
          <a:xfrm>
            <a:off x="773088" y="3097063"/>
            <a:ext cx="1688100" cy="472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Standard Approaches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23"/>
          <p:cNvSpPr/>
          <p:nvPr/>
        </p:nvSpPr>
        <p:spPr>
          <a:xfrm>
            <a:off x="2613065" y="2319688"/>
            <a:ext cx="52209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Playing around with data, looking for patterns, correlations, and things that look “out of place”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3"/>
          <p:cNvSpPr/>
          <p:nvPr/>
        </p:nvSpPr>
        <p:spPr>
          <a:xfrm>
            <a:off x="2613026" y="3097063"/>
            <a:ext cx="52209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Many types of problems already have a well known approach! e.g. Funnels, Marketing Analytics, etc.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3"/>
          <p:cNvSpPr/>
          <p:nvPr/>
        </p:nvSpPr>
        <p:spPr>
          <a:xfrm>
            <a:off x="773100" y="3874450"/>
            <a:ext cx="1688100" cy="472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Expert Knowledge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3"/>
          <p:cNvSpPr/>
          <p:nvPr/>
        </p:nvSpPr>
        <p:spPr>
          <a:xfrm>
            <a:off x="2613065" y="3874450"/>
            <a:ext cx="52209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If someone has 30 years of experience with a topic, their gut feeling is a great place to start to find hypotheses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/>
          <p:nvPr/>
        </p:nvSpPr>
        <p:spPr>
          <a:xfrm>
            <a:off x="5925725" y="3703400"/>
            <a:ext cx="23169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Find concrete 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measures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verify or reject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them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2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The analytical process can be summarised as a cycle with three main steps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24"/>
          <p:cNvSpPr/>
          <p:nvPr/>
        </p:nvSpPr>
        <p:spPr>
          <a:xfrm>
            <a:off x="4029475" y="1770450"/>
            <a:ext cx="687000" cy="6870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FEFEF"/>
                </a:solidFill>
              </a:rPr>
              <a:t>1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38" name="Google Shape;238;p24"/>
          <p:cNvSpPr/>
          <p:nvPr/>
        </p:nvSpPr>
        <p:spPr>
          <a:xfrm>
            <a:off x="5238725" y="3677300"/>
            <a:ext cx="687000" cy="687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</a:t>
            </a:r>
            <a:endParaRPr/>
          </a:p>
        </p:txBody>
      </p:sp>
      <p:sp>
        <p:nvSpPr>
          <p:cNvPr id="239" name="Google Shape;239;p24"/>
          <p:cNvSpPr/>
          <p:nvPr/>
        </p:nvSpPr>
        <p:spPr>
          <a:xfrm>
            <a:off x="4716475" y="1796550"/>
            <a:ext cx="33987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Break the question down into </a:t>
            </a:r>
            <a:r>
              <a:rPr lang="fr" b="1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hypotheses</a:t>
            </a:r>
            <a:endParaRPr b="1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24"/>
          <p:cNvSpPr/>
          <p:nvPr/>
        </p:nvSpPr>
        <p:spPr>
          <a:xfrm rot="-2181288">
            <a:off x="5013556" y="2576700"/>
            <a:ext cx="320353" cy="81363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</p:txBody>
      </p:sp>
      <p:sp>
        <p:nvSpPr>
          <p:cNvPr id="241" name="Google Shape;241;p24"/>
          <p:cNvSpPr/>
          <p:nvPr/>
        </p:nvSpPr>
        <p:spPr>
          <a:xfrm rot="-8545295">
            <a:off x="3494352" y="2576850"/>
            <a:ext cx="320244" cy="81354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</p:txBody>
      </p:sp>
      <p:sp>
        <p:nvSpPr>
          <p:cNvPr id="242" name="Google Shape;242;p24"/>
          <p:cNvSpPr/>
          <p:nvPr/>
        </p:nvSpPr>
        <p:spPr>
          <a:xfrm rot="5400000" flipH="1">
            <a:off x="4181462" y="3627775"/>
            <a:ext cx="320100" cy="876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</p:txBody>
      </p:sp>
      <p:sp>
        <p:nvSpPr>
          <p:cNvPr id="243" name="Google Shape;243;p24"/>
          <p:cNvSpPr/>
          <p:nvPr/>
        </p:nvSpPr>
        <p:spPr>
          <a:xfrm>
            <a:off x="655725" y="3855800"/>
            <a:ext cx="23169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Consolidate results &amp; </a:t>
            </a:r>
            <a:r>
              <a:rPr lang="fr" b="1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dig deeper</a:t>
            </a:r>
            <a:endParaRPr b="1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24"/>
          <p:cNvSpPr/>
          <p:nvPr/>
        </p:nvSpPr>
        <p:spPr>
          <a:xfrm>
            <a:off x="2972625" y="3829700"/>
            <a:ext cx="687000" cy="6870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FEFEF"/>
                </a:solidFill>
              </a:rPr>
              <a:t>3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How do you know a measure verifies or rejects a hypothesis?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25"/>
          <p:cNvSpPr/>
          <p:nvPr/>
        </p:nvSpPr>
        <p:spPr>
          <a:xfrm>
            <a:off x="773100" y="1817275"/>
            <a:ext cx="7197000" cy="940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Will the metric change if the hypothesis were true/false?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25"/>
          <p:cNvSpPr/>
          <p:nvPr/>
        </p:nvSpPr>
        <p:spPr>
          <a:xfrm>
            <a:off x="773100" y="3439100"/>
            <a:ext cx="7197000" cy="940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Will the metric change due to other factors?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The analytical process can be summarised as a cycle with three main steps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26"/>
          <p:cNvSpPr/>
          <p:nvPr/>
        </p:nvSpPr>
        <p:spPr>
          <a:xfrm>
            <a:off x="503325" y="3703400"/>
            <a:ext cx="23169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Consolidate results &amp; 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dig deeper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26"/>
          <p:cNvSpPr/>
          <p:nvPr/>
        </p:nvSpPr>
        <p:spPr>
          <a:xfrm>
            <a:off x="2820225" y="3677300"/>
            <a:ext cx="687000" cy="687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</a:t>
            </a:r>
            <a:endParaRPr/>
          </a:p>
        </p:txBody>
      </p:sp>
      <p:sp>
        <p:nvSpPr>
          <p:cNvPr id="259" name="Google Shape;259;p26"/>
          <p:cNvSpPr/>
          <p:nvPr/>
        </p:nvSpPr>
        <p:spPr>
          <a:xfrm>
            <a:off x="5925725" y="3703400"/>
            <a:ext cx="23169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Find concrete measures to </a:t>
            </a:r>
            <a:r>
              <a:rPr lang="fr" b="1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verify or reject</a:t>
            </a:r>
            <a:r>
              <a:rPr lang="fr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 them</a:t>
            </a:r>
            <a:endParaRPr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6"/>
          <p:cNvSpPr/>
          <p:nvPr/>
        </p:nvSpPr>
        <p:spPr>
          <a:xfrm>
            <a:off x="5238725" y="3677300"/>
            <a:ext cx="687000" cy="6870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FEFEF"/>
                </a:solidFill>
              </a:rPr>
              <a:t>2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61" name="Google Shape;261;p26"/>
          <p:cNvSpPr/>
          <p:nvPr/>
        </p:nvSpPr>
        <p:spPr>
          <a:xfrm rot="-2181288">
            <a:off x="5013556" y="2576700"/>
            <a:ext cx="320353" cy="81363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</p:txBody>
      </p:sp>
      <p:sp>
        <p:nvSpPr>
          <p:cNvPr id="262" name="Google Shape;262;p26"/>
          <p:cNvSpPr/>
          <p:nvPr/>
        </p:nvSpPr>
        <p:spPr>
          <a:xfrm rot="5400000" flipH="1">
            <a:off x="4181462" y="3627775"/>
            <a:ext cx="320100" cy="876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</p:txBody>
      </p:sp>
      <p:sp>
        <p:nvSpPr>
          <p:cNvPr id="263" name="Google Shape;263;p26"/>
          <p:cNvSpPr/>
          <p:nvPr/>
        </p:nvSpPr>
        <p:spPr>
          <a:xfrm>
            <a:off x="4029475" y="1770450"/>
            <a:ext cx="687000" cy="6870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FEFEF"/>
                </a:solidFill>
              </a:rPr>
              <a:t>1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4716475" y="1796550"/>
            <a:ext cx="33987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Break the question down into </a:t>
            </a:r>
            <a:r>
              <a:rPr lang="fr" b="1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hypotheses</a:t>
            </a:r>
            <a:endParaRPr b="1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26"/>
          <p:cNvSpPr/>
          <p:nvPr/>
        </p:nvSpPr>
        <p:spPr>
          <a:xfrm rot="-8545295">
            <a:off x="3494352" y="2576850"/>
            <a:ext cx="320244" cy="81354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Start over!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27"/>
          <p:cNvSpPr/>
          <p:nvPr/>
        </p:nvSpPr>
        <p:spPr>
          <a:xfrm>
            <a:off x="-489600" y="1817275"/>
            <a:ext cx="7197000" cy="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 b="1">
                <a:latin typeface="Roboto"/>
                <a:ea typeface="Roboto"/>
                <a:cs typeface="Roboto"/>
                <a:sym typeface="Roboto"/>
              </a:rPr>
              <a:t>WHY?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7"/>
          <p:cNvSpPr/>
          <p:nvPr/>
        </p:nvSpPr>
        <p:spPr>
          <a:xfrm>
            <a:off x="773100" y="2662950"/>
            <a:ext cx="7197000" cy="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 b="1">
                <a:latin typeface="Roboto"/>
                <a:ea typeface="Roboto"/>
                <a:cs typeface="Roboto"/>
                <a:sym typeface="Roboto"/>
              </a:rPr>
              <a:t>WHY?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27"/>
          <p:cNvSpPr/>
          <p:nvPr/>
        </p:nvSpPr>
        <p:spPr>
          <a:xfrm>
            <a:off x="1947000" y="3497025"/>
            <a:ext cx="7197000" cy="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 b="1">
                <a:latin typeface="Roboto"/>
                <a:ea typeface="Roboto"/>
                <a:cs typeface="Roboto"/>
                <a:sym typeface="Roboto"/>
              </a:rPr>
              <a:t>WHY?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PRACTICE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So where do we go from here?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28"/>
          <p:cNvSpPr/>
          <p:nvPr/>
        </p:nvSpPr>
        <p:spPr>
          <a:xfrm>
            <a:off x="311700" y="1817275"/>
            <a:ext cx="8520600" cy="29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We’re going to review different kinds of plots and the questions they can answer (today and in the next few classes)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You’re going to answer an analytical question using the method we discussed today and any or all of these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Finally, you will learn  how to modify these plots to tell the story you need to tell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/>
          <p:nvPr/>
        </p:nvSpPr>
        <p:spPr>
          <a:xfrm>
            <a:off x="311700" y="1354075"/>
            <a:ext cx="2448300" cy="29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Pandas builtin plot function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29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PRACTICE - BASICS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Plotting libraries for Python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29"/>
          <p:cNvSpPr/>
          <p:nvPr/>
        </p:nvSpPr>
        <p:spPr>
          <a:xfrm>
            <a:off x="3347850" y="1354075"/>
            <a:ext cx="2448300" cy="29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Seaborn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29"/>
          <p:cNvSpPr/>
          <p:nvPr/>
        </p:nvSpPr>
        <p:spPr>
          <a:xfrm>
            <a:off x="6194625" y="1354075"/>
            <a:ext cx="2448300" cy="29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Matplotlib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29"/>
          <p:cNvSpPr/>
          <p:nvPr/>
        </p:nvSpPr>
        <p:spPr>
          <a:xfrm>
            <a:off x="308800" y="4477650"/>
            <a:ext cx="8334000" cy="37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Flexibility</a:t>
            </a:r>
            <a:endParaRPr sz="1000"/>
          </a:p>
        </p:txBody>
      </p:sp>
      <p:sp>
        <p:nvSpPr>
          <p:cNvPr id="289" name="Google Shape;289;p29"/>
          <p:cNvSpPr/>
          <p:nvPr/>
        </p:nvSpPr>
        <p:spPr>
          <a:xfrm flipH="1">
            <a:off x="308800" y="4033750"/>
            <a:ext cx="8334000" cy="37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Ease of use</a:t>
            </a:r>
            <a:endParaRPr sz="1000"/>
          </a:p>
        </p:txBody>
      </p:sp>
      <p:pic>
        <p:nvPicPr>
          <p:cNvPr id="290" name="Google Shape;2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169" y="1893097"/>
            <a:ext cx="2053675" cy="15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275" y="2040241"/>
            <a:ext cx="1948050" cy="1462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4625" y="1733600"/>
            <a:ext cx="2603737" cy="22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/>
          <p:nvPr/>
        </p:nvSpPr>
        <p:spPr>
          <a:xfrm>
            <a:off x="311700" y="1354075"/>
            <a:ext cx="2448300" cy="29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Pandas builtin plot function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3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PRACTICE - BASICS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Plotting libraries for Python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30"/>
          <p:cNvSpPr/>
          <p:nvPr/>
        </p:nvSpPr>
        <p:spPr>
          <a:xfrm>
            <a:off x="3347850" y="1354075"/>
            <a:ext cx="2448300" cy="29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Seaborn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0"/>
          <p:cNvSpPr/>
          <p:nvPr/>
        </p:nvSpPr>
        <p:spPr>
          <a:xfrm>
            <a:off x="6194625" y="1354075"/>
            <a:ext cx="2448300" cy="29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Matplotlib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0"/>
          <p:cNvSpPr/>
          <p:nvPr/>
        </p:nvSpPr>
        <p:spPr>
          <a:xfrm>
            <a:off x="308800" y="4477650"/>
            <a:ext cx="8334000" cy="37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Flexibility</a:t>
            </a:r>
            <a:endParaRPr sz="1000"/>
          </a:p>
        </p:txBody>
      </p:sp>
      <p:sp>
        <p:nvSpPr>
          <p:cNvPr id="302" name="Google Shape;302;p30"/>
          <p:cNvSpPr/>
          <p:nvPr/>
        </p:nvSpPr>
        <p:spPr>
          <a:xfrm flipH="1">
            <a:off x="308800" y="4033750"/>
            <a:ext cx="8334000" cy="37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Ease of use</a:t>
            </a:r>
            <a:endParaRPr sz="1000"/>
          </a:p>
        </p:txBody>
      </p:sp>
      <p:pic>
        <p:nvPicPr>
          <p:cNvPr id="303" name="Google Shape;3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169" y="1893097"/>
            <a:ext cx="2053675" cy="15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275" y="2040241"/>
            <a:ext cx="1948050" cy="1462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4625" y="1733600"/>
            <a:ext cx="2603737" cy="221345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0"/>
          <p:cNvSpPr/>
          <p:nvPr/>
        </p:nvSpPr>
        <p:spPr>
          <a:xfrm>
            <a:off x="1515075" y="3860050"/>
            <a:ext cx="5877000" cy="99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We will learn how to do most basic plots on all of them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/>
          <p:nvPr/>
        </p:nvSpPr>
        <p:spPr>
          <a:xfrm>
            <a:off x="5925725" y="3703400"/>
            <a:ext cx="23169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Find concrete measures to 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verify or reject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them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 dirty="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 dirty="0">
                <a:latin typeface="Roboto"/>
                <a:ea typeface="Roboto"/>
                <a:cs typeface="Roboto"/>
                <a:sym typeface="Roboto"/>
              </a:rPr>
            </a:br>
            <a:r>
              <a:rPr lang="fr" dirty="0">
                <a:latin typeface="Roboto"/>
                <a:ea typeface="Roboto"/>
                <a:cs typeface="Roboto"/>
                <a:sym typeface="Roboto"/>
              </a:rPr>
              <a:t>The analytical process can be summarised as a cycle with three main steps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503325" y="3703400"/>
            <a:ext cx="23169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Consolidate results &amp; 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dig deeper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4029475" y="1770450"/>
            <a:ext cx="687000" cy="687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</a:t>
            </a: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5238725" y="3677300"/>
            <a:ext cx="687000" cy="687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</a:t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2820225" y="3677300"/>
            <a:ext cx="687000" cy="687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</a:t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4716475" y="1796550"/>
            <a:ext cx="33987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Break the question down into 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hypotheses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0"/>
          <p:cNvSpPr/>
          <p:nvPr/>
        </p:nvSpPr>
        <p:spPr>
          <a:xfrm rot="-2181288">
            <a:off x="5013556" y="2576700"/>
            <a:ext cx="320353" cy="81363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/>
          <p:nvPr/>
        </p:nvSpPr>
        <p:spPr>
          <a:xfrm rot="-8545295">
            <a:off x="3494352" y="2576850"/>
            <a:ext cx="320244" cy="81354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 rot="5400000" flipH="1">
            <a:off x="4181462" y="3627775"/>
            <a:ext cx="320100" cy="876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0180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/>
          <p:nvPr/>
        </p:nvSpPr>
        <p:spPr>
          <a:xfrm>
            <a:off x="3457625" y="4043400"/>
            <a:ext cx="2448300" cy="8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do these two variables correlate?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Does a change in one predict a change in the other?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strongly or weakly do they correlate?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31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PRACTICE - BASICS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Types of plots and which questions they answer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31"/>
          <p:cNvSpPr/>
          <p:nvPr/>
        </p:nvSpPr>
        <p:spPr>
          <a:xfrm>
            <a:off x="3457625" y="1395700"/>
            <a:ext cx="2448300" cy="29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Bivariate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31"/>
          <p:cNvSpPr/>
          <p:nvPr/>
        </p:nvSpPr>
        <p:spPr>
          <a:xfrm>
            <a:off x="456450" y="1395700"/>
            <a:ext cx="2448300" cy="29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Univariate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5" name="Google Shape;3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769" y="2096447"/>
            <a:ext cx="2053675" cy="15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1"/>
          <p:cNvSpPr/>
          <p:nvPr/>
        </p:nvSpPr>
        <p:spPr>
          <a:xfrm>
            <a:off x="6323700" y="1395700"/>
            <a:ext cx="2448300" cy="29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Multivariate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7" name="Google Shape;31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2749" y="2135200"/>
            <a:ext cx="2138050" cy="147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9775" y="1964375"/>
            <a:ext cx="1816150" cy="181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1"/>
          <p:cNvSpPr/>
          <p:nvPr/>
        </p:nvSpPr>
        <p:spPr>
          <a:xfrm>
            <a:off x="456450" y="4043400"/>
            <a:ext cx="2448300" cy="8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does this variable behave?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is it distributed?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 there  outliers?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Does it reflect more than one population?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31"/>
          <p:cNvSpPr/>
          <p:nvPr/>
        </p:nvSpPr>
        <p:spPr>
          <a:xfrm>
            <a:off x="6323700" y="4043400"/>
            <a:ext cx="2448300" cy="8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possible correlations can we find?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Does a joint change in a set of variables predict a change on our target variable?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How to choose the right plot for your problem?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32"/>
          <p:cNvSpPr txBox="1"/>
          <p:nvPr/>
        </p:nvSpPr>
        <p:spPr>
          <a:xfrm>
            <a:off x="311700" y="1233550"/>
            <a:ext cx="6483900" cy="3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fr" sz="15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Think about what you want to model</a:t>
            </a:r>
            <a:endParaRPr sz="15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7025" algn="l" rtl="0">
              <a:lnSpc>
                <a:spcPct val="112000"/>
              </a:lnSpc>
              <a:spcBef>
                <a:spcPts val="2200"/>
              </a:spcBef>
              <a:spcAft>
                <a:spcPts val="0"/>
              </a:spcAft>
              <a:buClr>
                <a:srgbClr val="333333"/>
              </a:buClr>
              <a:buSzPts val="1550"/>
              <a:buFont typeface="Roboto"/>
              <a:buAutoNum type="arabicPeriod"/>
            </a:pPr>
            <a:r>
              <a:rPr lang="fr" sz="15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Change over time</a:t>
            </a:r>
            <a:endParaRPr sz="15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7025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Font typeface="Roboto"/>
              <a:buAutoNum type="arabicPeriod"/>
            </a:pPr>
            <a:r>
              <a:rPr lang="fr" sz="15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Comparison</a:t>
            </a:r>
            <a:endParaRPr sz="15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7025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Font typeface="Roboto"/>
              <a:buAutoNum type="arabicPeriod"/>
            </a:pPr>
            <a:r>
              <a:rPr lang="fr" sz="15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Part of a whole</a:t>
            </a:r>
            <a:endParaRPr sz="15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7025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Font typeface="Roboto"/>
              <a:buAutoNum type="arabicPeriod"/>
            </a:pPr>
            <a:r>
              <a:rPr lang="fr" sz="15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A Correlation</a:t>
            </a:r>
            <a:endParaRPr sz="15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7025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Font typeface="Roboto"/>
              <a:buAutoNum type="arabicPeriod"/>
            </a:pPr>
            <a:r>
              <a:rPr lang="fr" sz="15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Ranking</a:t>
            </a:r>
            <a:endParaRPr sz="15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7025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Font typeface="Roboto"/>
              <a:buAutoNum type="arabicPeriod"/>
            </a:pPr>
            <a:r>
              <a:rPr lang="fr" sz="15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Distribution</a:t>
            </a:r>
            <a:endParaRPr sz="15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7025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Font typeface="Roboto"/>
              <a:buAutoNum type="arabicPeriod"/>
            </a:pPr>
            <a:r>
              <a:rPr lang="fr" sz="15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Flows and relationships</a:t>
            </a:r>
            <a:endParaRPr sz="15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7025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Font typeface="Roboto"/>
              <a:buAutoNum type="arabicPeriod"/>
            </a:pPr>
            <a:r>
              <a:rPr lang="fr" sz="15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Geospatial</a:t>
            </a:r>
            <a:endParaRPr sz="15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32"/>
          <p:cNvSpPr txBox="1"/>
          <p:nvPr/>
        </p:nvSpPr>
        <p:spPr>
          <a:xfrm>
            <a:off x="2893975" y="4791050"/>
            <a:ext cx="60798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 https://flourish.studio/2018/09/28/choosing-the-right-visualisation/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Model change over time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3" name="Google Shape;33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525" y="1156450"/>
            <a:ext cx="8461051" cy="33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3"/>
          <p:cNvSpPr txBox="1"/>
          <p:nvPr/>
        </p:nvSpPr>
        <p:spPr>
          <a:xfrm>
            <a:off x="2893975" y="4791050"/>
            <a:ext cx="60798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 https://flourish.studio/2018/09/28/choosing-the-right-visualisation/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Model comparison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0" name="Google Shape;3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4850"/>
            <a:ext cx="8839202" cy="311239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4"/>
          <p:cNvSpPr txBox="1"/>
          <p:nvPr/>
        </p:nvSpPr>
        <p:spPr>
          <a:xfrm>
            <a:off x="2893975" y="4791050"/>
            <a:ext cx="60798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 https://flourish.studio/2018/09/28/choosing-the-right-visualisation/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Model part of a whole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7" name="Google Shape;3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5550"/>
            <a:ext cx="8839202" cy="311239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5"/>
          <p:cNvSpPr txBox="1"/>
          <p:nvPr/>
        </p:nvSpPr>
        <p:spPr>
          <a:xfrm>
            <a:off x="2893975" y="4791050"/>
            <a:ext cx="60798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 https://flourish.studio/2018/09/28/choosing-the-right-visualisation/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Model Correlation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4" name="Google Shape;354;p36"/>
          <p:cNvPicPr preferRelativeResize="0"/>
          <p:nvPr/>
        </p:nvPicPr>
        <p:blipFill rotWithShape="1">
          <a:blip r:embed="rId3">
            <a:alphaModFix/>
          </a:blip>
          <a:srcRect r="30201"/>
          <a:stretch/>
        </p:blipFill>
        <p:spPr>
          <a:xfrm>
            <a:off x="1487200" y="1238900"/>
            <a:ext cx="6169598" cy="31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6"/>
          <p:cNvSpPr txBox="1"/>
          <p:nvPr/>
        </p:nvSpPr>
        <p:spPr>
          <a:xfrm>
            <a:off x="2893975" y="4791050"/>
            <a:ext cx="60798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 https://flourish.studio/2018/09/28/choosing-the-right-visualisation/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Model Ranking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1" name="Google Shape;361;p37"/>
          <p:cNvPicPr preferRelativeResize="0"/>
          <p:nvPr/>
        </p:nvPicPr>
        <p:blipFill rotWithShape="1">
          <a:blip r:embed="rId3">
            <a:alphaModFix/>
          </a:blip>
          <a:srcRect r="30699"/>
          <a:stretch/>
        </p:blipFill>
        <p:spPr>
          <a:xfrm>
            <a:off x="1509238" y="1172800"/>
            <a:ext cx="6125525" cy="31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7"/>
          <p:cNvSpPr txBox="1"/>
          <p:nvPr/>
        </p:nvSpPr>
        <p:spPr>
          <a:xfrm>
            <a:off x="2893975" y="4791050"/>
            <a:ext cx="60798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 https://flourish.studio/2018/09/28/choosing-the-right-visualisation/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Model Distribution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8" name="Google Shape;368;p38"/>
          <p:cNvPicPr preferRelativeResize="0"/>
          <p:nvPr/>
        </p:nvPicPr>
        <p:blipFill rotWithShape="1">
          <a:blip r:embed="rId3">
            <a:alphaModFix/>
          </a:blip>
          <a:srcRect r="52008"/>
          <a:stretch/>
        </p:blipFill>
        <p:spPr>
          <a:xfrm>
            <a:off x="2450925" y="1081650"/>
            <a:ext cx="4242151" cy="31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8"/>
          <p:cNvSpPr txBox="1"/>
          <p:nvPr/>
        </p:nvSpPr>
        <p:spPr>
          <a:xfrm>
            <a:off x="2893975" y="4791050"/>
            <a:ext cx="60798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 https://flourish.studio/2018/09/28/choosing-the-right-visualisation/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9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Model Flows and relationship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5" name="Google Shape;37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5550"/>
            <a:ext cx="8839202" cy="311239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9"/>
          <p:cNvSpPr txBox="1"/>
          <p:nvPr/>
        </p:nvSpPr>
        <p:spPr>
          <a:xfrm>
            <a:off x="2893975" y="4791050"/>
            <a:ext cx="60798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 https://flourish.studio/2018/09/28/choosing-the-right-visualisation/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Model geospatial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2" name="Google Shape;382;p40"/>
          <p:cNvPicPr preferRelativeResize="0"/>
          <p:nvPr/>
        </p:nvPicPr>
        <p:blipFill rotWithShape="1">
          <a:blip r:embed="rId3">
            <a:alphaModFix/>
          </a:blip>
          <a:srcRect r="28957"/>
          <a:stretch/>
        </p:blipFill>
        <p:spPr>
          <a:xfrm>
            <a:off x="1432138" y="1015550"/>
            <a:ext cx="6279726" cy="31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0"/>
          <p:cNvSpPr txBox="1"/>
          <p:nvPr/>
        </p:nvSpPr>
        <p:spPr>
          <a:xfrm>
            <a:off x="2893975" y="4791050"/>
            <a:ext cx="60798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 https://flourish.studio/2018/09/28/choosing-the-right-visualisation/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>
            <a:off x="5925725" y="3703400"/>
            <a:ext cx="23169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Find concrete measures to </a:t>
            </a:r>
            <a:r>
              <a:rPr lang="fr" b="1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verify or reject</a:t>
            </a:r>
            <a:r>
              <a:rPr lang="fr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 them</a:t>
            </a:r>
            <a:endParaRPr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1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The analytical process can be summarised as a cycle with three main steps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503325" y="3703400"/>
            <a:ext cx="23169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Consolidate results &amp; </a:t>
            </a:r>
            <a:r>
              <a:rPr lang="fr" b="1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dig deeper</a:t>
            </a:r>
            <a:endParaRPr b="1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4029475" y="1770450"/>
            <a:ext cx="687000" cy="687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</a:t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5238725" y="3677300"/>
            <a:ext cx="687000" cy="6870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FEFEF"/>
                </a:solidFill>
              </a:rPr>
              <a:t>2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2820225" y="3677300"/>
            <a:ext cx="687000" cy="6870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FEFEF"/>
                </a:solidFill>
              </a:rPr>
              <a:t>3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90" name="Google Shape;190;p21"/>
          <p:cNvSpPr/>
          <p:nvPr/>
        </p:nvSpPr>
        <p:spPr>
          <a:xfrm>
            <a:off x="4716475" y="1796550"/>
            <a:ext cx="33987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Break the question down into 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hypotheses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1"/>
          <p:cNvSpPr/>
          <p:nvPr/>
        </p:nvSpPr>
        <p:spPr>
          <a:xfrm rot="-2181288">
            <a:off x="5013556" y="2576700"/>
            <a:ext cx="320353" cy="81363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</p:txBody>
      </p:sp>
      <p:sp>
        <p:nvSpPr>
          <p:cNvPr id="192" name="Google Shape;192;p21"/>
          <p:cNvSpPr/>
          <p:nvPr/>
        </p:nvSpPr>
        <p:spPr>
          <a:xfrm rot="-8545295">
            <a:off x="3494352" y="2576850"/>
            <a:ext cx="320244" cy="81354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</p:txBody>
      </p:sp>
      <p:sp>
        <p:nvSpPr>
          <p:cNvPr id="193" name="Google Shape;193;p21"/>
          <p:cNvSpPr/>
          <p:nvPr/>
        </p:nvSpPr>
        <p:spPr>
          <a:xfrm rot="5400000" flipH="1">
            <a:off x="4181462" y="3627775"/>
            <a:ext cx="320100" cy="876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94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The analysts’ job is to break big questions into smaller ones that can be answered with data...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2"/>
          <p:cNvSpPr/>
          <p:nvPr/>
        </p:nvSpPr>
        <p:spPr>
          <a:xfrm>
            <a:off x="2724400" y="1849400"/>
            <a:ext cx="2133900" cy="472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Roboto"/>
                <a:ea typeface="Roboto"/>
                <a:cs typeface="Roboto"/>
                <a:sym typeface="Roboto"/>
              </a:rPr>
              <a:t>Leading Question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773100" y="2758325"/>
            <a:ext cx="1688100" cy="472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Hypothesis 1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2"/>
          <p:cNvSpPr/>
          <p:nvPr/>
        </p:nvSpPr>
        <p:spPr>
          <a:xfrm>
            <a:off x="642100" y="3667250"/>
            <a:ext cx="626700" cy="472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2"/>
          <p:cNvSpPr/>
          <p:nvPr/>
        </p:nvSpPr>
        <p:spPr>
          <a:xfrm>
            <a:off x="1303840" y="3667250"/>
            <a:ext cx="626700" cy="472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1965579" y="3667250"/>
            <a:ext cx="626700" cy="472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2"/>
          <p:cNvSpPr/>
          <p:nvPr/>
        </p:nvSpPr>
        <p:spPr>
          <a:xfrm>
            <a:off x="7147875" y="1849400"/>
            <a:ext cx="18879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i="1">
                <a:latin typeface="Roboto"/>
                <a:ea typeface="Roboto"/>
                <a:cs typeface="Roboto"/>
                <a:sym typeface="Roboto"/>
              </a:rPr>
              <a:t>e.g.</a:t>
            </a:r>
            <a:endParaRPr sz="1000" i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Why are users leaving our platform?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2"/>
          <p:cNvSpPr/>
          <p:nvPr/>
        </p:nvSpPr>
        <p:spPr>
          <a:xfrm>
            <a:off x="7147875" y="2758325"/>
            <a:ext cx="18879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i="1">
                <a:latin typeface="Roboto"/>
                <a:ea typeface="Roboto"/>
                <a:cs typeface="Roboto"/>
                <a:sym typeface="Roboto"/>
              </a:rPr>
              <a:t>e.g.</a:t>
            </a:r>
            <a:endParaRPr sz="1000" i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Are they having bad experiences ?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2"/>
          <p:cNvSpPr/>
          <p:nvPr/>
        </p:nvSpPr>
        <p:spPr>
          <a:xfrm>
            <a:off x="7147875" y="3667250"/>
            <a:ext cx="18879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i="1">
                <a:latin typeface="Roboto"/>
                <a:ea typeface="Roboto"/>
                <a:cs typeface="Roboto"/>
                <a:sym typeface="Roboto"/>
              </a:rPr>
              <a:t>e.g.</a:t>
            </a:r>
            <a:endParaRPr sz="1000" i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What is the satisfaction score  over time for users in Berlin?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2"/>
          <p:cNvSpPr/>
          <p:nvPr/>
        </p:nvSpPr>
        <p:spPr>
          <a:xfrm>
            <a:off x="2947300" y="2758325"/>
            <a:ext cx="1688100" cy="472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Hypothesis 2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5047588" y="2758325"/>
            <a:ext cx="1688100" cy="472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Hypothesis 3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2"/>
          <p:cNvSpPr/>
          <p:nvPr/>
        </p:nvSpPr>
        <p:spPr>
          <a:xfrm>
            <a:off x="2816263" y="3667250"/>
            <a:ext cx="626700" cy="472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3478002" y="3667250"/>
            <a:ext cx="626700" cy="472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4139742" y="3667250"/>
            <a:ext cx="626700" cy="472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2"/>
          <p:cNvSpPr/>
          <p:nvPr/>
        </p:nvSpPr>
        <p:spPr>
          <a:xfrm>
            <a:off x="4916550" y="3667250"/>
            <a:ext cx="626700" cy="472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2"/>
          <p:cNvSpPr/>
          <p:nvPr/>
        </p:nvSpPr>
        <p:spPr>
          <a:xfrm>
            <a:off x="5578290" y="3667250"/>
            <a:ext cx="626700" cy="472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2"/>
          <p:cNvSpPr/>
          <p:nvPr/>
        </p:nvSpPr>
        <p:spPr>
          <a:xfrm>
            <a:off x="6240029" y="3667250"/>
            <a:ext cx="626700" cy="472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2"/>
          <p:cNvSpPr/>
          <p:nvPr/>
        </p:nvSpPr>
        <p:spPr>
          <a:xfrm>
            <a:off x="642100" y="4139750"/>
            <a:ext cx="19503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i="1">
                <a:latin typeface="Roboto"/>
                <a:ea typeface="Roboto"/>
                <a:cs typeface="Roboto"/>
                <a:sym typeface="Roboto"/>
              </a:rPr>
              <a:t>Analyses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2"/>
          <p:cNvSpPr/>
          <p:nvPr/>
        </p:nvSpPr>
        <p:spPr>
          <a:xfrm>
            <a:off x="2816200" y="4139750"/>
            <a:ext cx="19503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i="1">
                <a:latin typeface="Roboto"/>
                <a:ea typeface="Roboto"/>
                <a:cs typeface="Roboto"/>
                <a:sym typeface="Roboto"/>
              </a:rPr>
              <a:t>Analyses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2"/>
          <p:cNvSpPr/>
          <p:nvPr/>
        </p:nvSpPr>
        <p:spPr>
          <a:xfrm>
            <a:off x="4916500" y="4139750"/>
            <a:ext cx="19503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i="1">
                <a:latin typeface="Roboto"/>
                <a:ea typeface="Roboto"/>
                <a:cs typeface="Roboto"/>
                <a:sym typeface="Roboto"/>
              </a:rPr>
              <a:t>Analyses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71507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There are many ways to come up with hypotheses, but here are some examples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3"/>
          <p:cNvSpPr/>
          <p:nvPr/>
        </p:nvSpPr>
        <p:spPr>
          <a:xfrm>
            <a:off x="773088" y="1573938"/>
            <a:ext cx="1688100" cy="472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Intuition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3"/>
          <p:cNvSpPr/>
          <p:nvPr/>
        </p:nvSpPr>
        <p:spPr>
          <a:xfrm>
            <a:off x="2613026" y="1573938"/>
            <a:ext cx="52209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If it makes intuitive sense, it’s a great idea to explore it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3"/>
          <p:cNvSpPr/>
          <p:nvPr/>
        </p:nvSpPr>
        <p:spPr>
          <a:xfrm>
            <a:off x="773100" y="2319688"/>
            <a:ext cx="1688100" cy="472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Exploratory Analysis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23"/>
          <p:cNvSpPr/>
          <p:nvPr/>
        </p:nvSpPr>
        <p:spPr>
          <a:xfrm>
            <a:off x="773088" y="3097063"/>
            <a:ext cx="1688100" cy="472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Standard Approaches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23"/>
          <p:cNvSpPr/>
          <p:nvPr/>
        </p:nvSpPr>
        <p:spPr>
          <a:xfrm>
            <a:off x="2613065" y="2319688"/>
            <a:ext cx="52209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Playing around with data, looking for patterns, correlations, and things that look “out of place”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3"/>
          <p:cNvSpPr/>
          <p:nvPr/>
        </p:nvSpPr>
        <p:spPr>
          <a:xfrm>
            <a:off x="2613026" y="3097063"/>
            <a:ext cx="52209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Many types of problems already have a well known approach! e.g. Funnels, Marketing Analytics, etc.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3"/>
          <p:cNvSpPr/>
          <p:nvPr/>
        </p:nvSpPr>
        <p:spPr>
          <a:xfrm>
            <a:off x="773100" y="3874450"/>
            <a:ext cx="1688100" cy="472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Expert Knowledge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3"/>
          <p:cNvSpPr/>
          <p:nvPr/>
        </p:nvSpPr>
        <p:spPr>
          <a:xfrm>
            <a:off x="2613065" y="3874450"/>
            <a:ext cx="52209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If someone has 30 years of experience with a topic, their gut feeling is a great place to start to find hypotheses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6732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/>
          <p:nvPr/>
        </p:nvSpPr>
        <p:spPr>
          <a:xfrm>
            <a:off x="5925725" y="3703400"/>
            <a:ext cx="23169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Find concrete 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measures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fr" b="1">
                <a:latin typeface="Roboto"/>
                <a:ea typeface="Roboto"/>
                <a:cs typeface="Roboto"/>
                <a:sym typeface="Roboto"/>
              </a:rPr>
              <a:t>verify or reject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them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2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The analytical process can be summarised as a cycle with three main steps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24"/>
          <p:cNvSpPr/>
          <p:nvPr/>
        </p:nvSpPr>
        <p:spPr>
          <a:xfrm>
            <a:off x="4029475" y="1770450"/>
            <a:ext cx="687000" cy="6870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FEFEF"/>
                </a:solidFill>
              </a:rPr>
              <a:t>1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38" name="Google Shape;238;p24"/>
          <p:cNvSpPr/>
          <p:nvPr/>
        </p:nvSpPr>
        <p:spPr>
          <a:xfrm>
            <a:off x="5238725" y="3677300"/>
            <a:ext cx="687000" cy="6870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</a:t>
            </a:r>
            <a:endParaRPr/>
          </a:p>
        </p:txBody>
      </p:sp>
      <p:sp>
        <p:nvSpPr>
          <p:cNvPr id="239" name="Google Shape;239;p24"/>
          <p:cNvSpPr/>
          <p:nvPr/>
        </p:nvSpPr>
        <p:spPr>
          <a:xfrm>
            <a:off x="4716475" y="1796550"/>
            <a:ext cx="33987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Break the question down into </a:t>
            </a:r>
            <a:r>
              <a:rPr lang="fr" b="1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hypotheses</a:t>
            </a:r>
            <a:endParaRPr b="1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24"/>
          <p:cNvSpPr/>
          <p:nvPr/>
        </p:nvSpPr>
        <p:spPr>
          <a:xfrm rot="-2181288">
            <a:off x="5013556" y="2576700"/>
            <a:ext cx="320353" cy="81363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</p:txBody>
      </p:sp>
      <p:sp>
        <p:nvSpPr>
          <p:cNvPr id="241" name="Google Shape;241;p24"/>
          <p:cNvSpPr/>
          <p:nvPr/>
        </p:nvSpPr>
        <p:spPr>
          <a:xfrm rot="-8545295">
            <a:off x="3494352" y="2576850"/>
            <a:ext cx="320244" cy="81354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</p:txBody>
      </p:sp>
      <p:sp>
        <p:nvSpPr>
          <p:cNvPr id="242" name="Google Shape;242;p24"/>
          <p:cNvSpPr/>
          <p:nvPr/>
        </p:nvSpPr>
        <p:spPr>
          <a:xfrm rot="5400000" flipH="1">
            <a:off x="4181462" y="3627775"/>
            <a:ext cx="320100" cy="876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</p:txBody>
      </p:sp>
      <p:sp>
        <p:nvSpPr>
          <p:cNvPr id="243" name="Google Shape;243;p24"/>
          <p:cNvSpPr/>
          <p:nvPr/>
        </p:nvSpPr>
        <p:spPr>
          <a:xfrm>
            <a:off x="655725" y="3855800"/>
            <a:ext cx="23169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Consolidate results &amp; </a:t>
            </a:r>
            <a:r>
              <a:rPr lang="fr" b="1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dig deeper</a:t>
            </a:r>
            <a:endParaRPr b="1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24"/>
          <p:cNvSpPr/>
          <p:nvPr/>
        </p:nvSpPr>
        <p:spPr>
          <a:xfrm>
            <a:off x="2972625" y="3829700"/>
            <a:ext cx="687000" cy="6870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FEFEF"/>
                </a:solidFill>
              </a:rPr>
              <a:t>3</a:t>
            </a:r>
            <a:endParaRPr>
              <a:solidFill>
                <a:srgbClr val="EFEF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196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How do you know a measure verifies or rejects a hypothesis?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25"/>
          <p:cNvSpPr/>
          <p:nvPr/>
        </p:nvSpPr>
        <p:spPr>
          <a:xfrm>
            <a:off x="773100" y="1817275"/>
            <a:ext cx="7197000" cy="940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Will the metric change if the hypothesis were true/false?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25"/>
          <p:cNvSpPr/>
          <p:nvPr/>
        </p:nvSpPr>
        <p:spPr>
          <a:xfrm>
            <a:off x="773100" y="3439100"/>
            <a:ext cx="7197000" cy="940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Will the metric change due to other factors?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4833370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2084</Words>
  <Application>Microsoft Office PowerPoint</Application>
  <PresentationFormat>On-screen Show (16:9)</PresentationFormat>
  <Paragraphs>353</Paragraphs>
  <Slides>49</Slides>
  <Notes>49</Notes>
  <HiddenSlides>26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Helvetica Neue</vt:lpstr>
      <vt:lpstr>Roboto</vt:lpstr>
      <vt:lpstr>proxima-nova</vt:lpstr>
      <vt:lpstr>Roboto Light</vt:lpstr>
      <vt:lpstr>Arial</vt:lpstr>
      <vt:lpstr>Simple Light</vt:lpstr>
      <vt:lpstr>   Analysing and Interpreting Data Introduction to Analytics and Plotting</vt:lpstr>
      <vt:lpstr>ANALYSIS AND INTERPRETATION The process of data analysis can be broken down into 5 steps, that are universally recognized </vt:lpstr>
      <vt:lpstr>PowerPoint Presentation</vt:lpstr>
      <vt:lpstr>ANALYSIS AND INTERPRETATION The analytical process can be summarised as a cycle with three main steps</vt:lpstr>
      <vt:lpstr>ANALYSIS AND INTERPRETATION The analytical process can be summarised as a cycle with three main steps</vt:lpstr>
      <vt:lpstr>ANALYSIS AND INTERPRETATION The analysts’ job is to break big questions into smaller ones that can be answered with data...</vt:lpstr>
      <vt:lpstr>ANALYSIS AND INTERPRETATION There are many ways to come up with hypotheses, but here are some examples</vt:lpstr>
      <vt:lpstr>ANALYSIS AND INTERPRETATION The analytical process can be summarised as a cycle with three main steps</vt:lpstr>
      <vt:lpstr>ANALYSIS AND INTERPRETATION How do you know a measure verifies or rejects a hypothesis?</vt:lpstr>
      <vt:lpstr>ANALYSIS AND INTERPRETATION The analytical process can be summarised as a cycle with three main steps</vt:lpstr>
      <vt:lpstr>ANALYSIS AND INTERPRETATION Start over!</vt:lpstr>
      <vt:lpstr>PRACTICE So where do we go from here?</vt:lpstr>
      <vt:lpstr>PRACTICE - BASICS Plotting libraries for Python</vt:lpstr>
      <vt:lpstr>PRACTICE - BASICS Types of plots and which questions they answer</vt:lpstr>
      <vt:lpstr>ANALYSIS AND INTERPRETATION How to choose the right plot for your problem?</vt:lpstr>
      <vt:lpstr>ANALYSIS AND INTERPRETATION Model change over time</vt:lpstr>
      <vt:lpstr>ANALYSIS AND INTERPRETATION Model comparison</vt:lpstr>
      <vt:lpstr>ANALYSIS AND INTERPRETATION Model part of a whole</vt:lpstr>
      <vt:lpstr>ANALYSIS AND INTERPRETATION Model Correlation</vt:lpstr>
      <vt:lpstr>ANALYSIS AND INTERPRETATION Model Ranking</vt:lpstr>
      <vt:lpstr>ANALYSIS AND INTERPRETATION Model Distribution</vt:lpstr>
      <vt:lpstr>ANALYSIS AND INTERPRETATION Model Flows and relationship</vt:lpstr>
      <vt:lpstr>ANALYSIS AND INTERPRETATION Model geospatial</vt:lpstr>
      <vt:lpstr>COURSE CONTENT AND STRUCTURE We have discussed several techniques to load, and analyse data</vt:lpstr>
      <vt:lpstr>How do we organise these tasks?</vt:lpstr>
      <vt:lpstr>How do we organise these tasks?</vt:lpstr>
      <vt:lpstr>ANALYSIS AND INTERPRETATION The analysis process is, in the end, a series of questions and answers</vt:lpstr>
      <vt:lpstr>ANALYSIS AND INTERPRETATION The analysis process is, in the end, a series of questions and answers</vt:lpstr>
      <vt:lpstr>ANALYSIS AND INTERPRETATION The analytical process can be summarised as a cycle with three main steps</vt:lpstr>
      <vt:lpstr>ANALYSIS AND INTERPRETATION The analytical process can be summarised as a cycle with three main steps</vt:lpstr>
      <vt:lpstr>ANALYSIS AND INTERPRETATION The analysts’ job is to break big questions into smaller ones that can be answered with data...</vt:lpstr>
      <vt:lpstr>ANALYSIS AND INTERPRETATION There are many ways to come up with hypotheses, but here are some examples</vt:lpstr>
      <vt:lpstr>ANALYSIS AND INTERPRETATION The analytical process can be summarised as a cycle with three main steps</vt:lpstr>
      <vt:lpstr>ANALYSIS AND INTERPRETATION How do you know a measure verifies or rejects a hypothesis?</vt:lpstr>
      <vt:lpstr>ANALYSIS AND INTERPRETATION The analytical process can be summarised as a cycle with three main steps</vt:lpstr>
      <vt:lpstr>ANALYSIS AND INTERPRETATION Start over!</vt:lpstr>
      <vt:lpstr>PRACTICE So where do we go from here?</vt:lpstr>
      <vt:lpstr>PRACTICE - BASICS Plotting libraries for Python</vt:lpstr>
      <vt:lpstr>PRACTICE - BASICS Plotting libraries for Python</vt:lpstr>
      <vt:lpstr>PRACTICE - BASICS Types of plots and which questions they answer</vt:lpstr>
      <vt:lpstr>ANALYSIS AND INTERPRETATION How to choose the right plot for your problem?</vt:lpstr>
      <vt:lpstr>ANALYSIS AND INTERPRETATION Model change over time</vt:lpstr>
      <vt:lpstr>ANALYSIS AND INTERPRETATION Model comparison</vt:lpstr>
      <vt:lpstr>ANALYSIS AND INTERPRETATION Model part of a whole</vt:lpstr>
      <vt:lpstr>ANALYSIS AND INTERPRETATION Model Correlation</vt:lpstr>
      <vt:lpstr>ANALYSIS AND INTERPRETATION Model Ranking</vt:lpstr>
      <vt:lpstr>ANALYSIS AND INTERPRETATION Model Distribution</vt:lpstr>
      <vt:lpstr>ANALYSIS AND INTERPRETATION Model Flows and relationship</vt:lpstr>
      <vt:lpstr>ANALYSIS AND INTERPRETATION Model geospatial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Analysing and Interpreting Data Introduction to Analytics and Plotting</dc:title>
  <cp:lastModifiedBy>Batzel, Katharina</cp:lastModifiedBy>
  <cp:revision>1</cp:revision>
  <dcterms:modified xsi:type="dcterms:W3CDTF">2023-04-23T14:33:36Z</dcterms:modified>
</cp:coreProperties>
</file>