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ommentAuthors" Target="commentAuthors.xml"/><Relationship Id="rId21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customXml" Target="../customXml/item3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2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-09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20-09-2021</a:t>
            </a:r>
          </a:p>
        </p:txBody>
      </p:sp>
      <p:sp>
        <p:nvSpPr>
          <p:cNvPr id="152" name="Basic Data Typ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Data Types</a:t>
            </a:r>
          </a:p>
        </p:txBody>
      </p:sp>
      <p:sp>
        <p:nvSpPr>
          <p:cNvPr id="153" name="Lecture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y_var: str = 'I like big'…"/>
          <p:cNvSpPr txBox="1"/>
          <p:nvPr>
            <p:ph type="body" idx="1"/>
          </p:nvPr>
        </p:nvSpPr>
        <p:spPr>
          <a:xfrm>
            <a:off x="1206500" y="4370335"/>
            <a:ext cx="21971000" cy="8134181"/>
          </a:xfrm>
          <a:prstGeom prst="rect">
            <a:avLst/>
          </a:prstGeom>
        </p:spPr>
        <p:txBody>
          <a:bodyPr/>
          <a:lstStyle/>
          <a:p>
            <a:pPr/>
            <a:r>
              <a:t>my_var: str = 'I like big'</a:t>
            </a:r>
          </a:p>
          <a:p>
            <a:pPr/>
            <a:r>
              <a:t>your_var: str = 'guts'</a:t>
            </a:r>
          </a:p>
          <a:p>
            <a:pPr/>
            <a:r>
              <a:t>merged_text = my_var + your_var</a:t>
            </a:r>
            <a:br/>
          </a:p>
        </p:txBody>
      </p:sp>
      <p:sp>
        <p:nvSpPr>
          <p:cNvPr id="180" name="Merge strings and variables"/>
          <p:cNvSpPr txBox="1"/>
          <p:nvPr>
            <p:ph type="title" idx="4294967295"/>
          </p:nvPr>
        </p:nvSpPr>
        <p:spPr>
          <a:xfrm>
            <a:off x="1206500" y="160535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Merge strings and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your_age: int = 4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your_age: int = 42</a:t>
            </a:r>
          </a:p>
          <a:p>
            <a:pPr/>
            <a:r>
              <a:t>my_text: str = 'You are {} years old'</a:t>
            </a:r>
          </a:p>
          <a:p>
            <a:pPr/>
            <a:r>
              <a:t>print(my_text.format(your_age))</a:t>
            </a:r>
          </a:p>
          <a:p>
            <a:pPr/>
            <a:r>
              <a:t>age_type: str = 'years'</a:t>
            </a:r>
          </a:p>
          <a:p>
            <a:pPr/>
            <a:r>
              <a:t>my_text: str = 'You are {0} {1} old'</a:t>
            </a:r>
          </a:p>
          <a:p>
            <a:pPr/>
            <a:r>
              <a:t>print(my_text.format(your_age, age_type))</a:t>
            </a:r>
          </a:p>
        </p:txBody>
      </p:sp>
      <p:sp>
        <p:nvSpPr>
          <p:cNvPr id="183" name="Format"/>
          <p:cNvSpPr txBox="1"/>
          <p:nvPr>
            <p:ph type="title" idx="4294967295"/>
          </p:nvPr>
        </p:nvSpPr>
        <p:spPr>
          <a:xfrm>
            <a:off x="1206500" y="160535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 </a:t>
            </a:r>
          </a:p>
        </p:txBody>
      </p:sp>
      <p:sp>
        <p:nvSpPr>
          <p:cNvPr id="186" name="Best practi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4500"/>
            </a:lvl1pPr>
          </a:lstStyle>
          <a:p>
            <a:pPr/>
            <a:r>
              <a:t>Best practice</a:t>
            </a:r>
          </a:p>
        </p:txBody>
      </p:sp>
      <p:sp>
        <p:nvSpPr>
          <p:cNvPr id="187" name="your_age: int = 42…"/>
          <p:cNvSpPr txBox="1"/>
          <p:nvPr>
            <p:ph type="body" idx="1"/>
          </p:nvPr>
        </p:nvSpPr>
        <p:spPr>
          <a:xfrm>
            <a:off x="1010644" y="3922078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your_age: int = 42</a:t>
            </a:r>
          </a:p>
          <a:p>
            <a:pPr/>
            <a:r>
              <a:t>age_tye: str = 'years'</a:t>
            </a:r>
          </a:p>
          <a:p>
            <a:pPr/>
            <a:r>
              <a:t>my_text: str = f'You are {your_age} {age_tye} old'</a:t>
            </a:r>
          </a:p>
          <a:p>
            <a:pPr/>
            <a:r>
              <a:t>print(my_text)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tring modifications (homewor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modifications (homework)</a:t>
            </a:r>
          </a:p>
        </p:txBody>
      </p:sp>
      <p:sp>
        <p:nvSpPr>
          <p:cNvPr id="190" name="my_var: str = 'all caps would be great' # Make all upper case…"/>
          <p:cNvSpPr txBox="1"/>
          <p:nvPr>
            <p:ph type="body" idx="1"/>
          </p:nvPr>
        </p:nvSpPr>
        <p:spPr>
          <a:xfrm>
            <a:off x="1206500" y="3353125"/>
            <a:ext cx="21971000" cy="9151391"/>
          </a:xfrm>
          <a:prstGeom prst="rect">
            <a:avLst/>
          </a:prstGeom>
        </p:spPr>
        <p:txBody>
          <a:bodyPr/>
          <a:lstStyle/>
          <a:p>
            <a:pPr/>
            <a:r>
              <a:t>my_var: str = 'all caps would be great' # Make all upper case</a:t>
            </a:r>
          </a:p>
          <a:p>
            <a:pPr/>
            <a:r>
              <a:t>my_var_I_forgot_about: str = 'WHaT iS THis?' # Make all lower case</a:t>
            </a:r>
          </a:p>
          <a:p>
            <a:pPr/>
            <a:r>
              <a:t>my_other_var: str = 'manchester' # We need a capital first letter here</a:t>
            </a:r>
          </a:p>
          <a:p>
            <a:pPr/>
            <a:r>
              <a:t>some_var: str = 'A house is on fire' # Replace the h with a 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56" name="A variable stores all kinds of data types like int, str, lists and even o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variable stores all kinds of data types like </a:t>
            </a:r>
            <a:r>
              <a:rPr b="1"/>
              <a:t>int</a:t>
            </a:r>
            <a:r>
              <a:t>, </a:t>
            </a:r>
            <a:r>
              <a:rPr b="1"/>
              <a:t>str</a:t>
            </a:r>
            <a:r>
              <a:t>, </a:t>
            </a:r>
            <a:r>
              <a:rPr b="1"/>
              <a:t>lists</a:t>
            </a:r>
            <a:r>
              <a:t> and even </a:t>
            </a:r>
            <a:r>
              <a:rPr b="1"/>
              <a:t>objects</a:t>
            </a:r>
            <a:r>
              <a:t>.</a:t>
            </a:r>
          </a:p>
          <a:p>
            <a:pPr/>
            <a:r>
              <a:t>In programming, a </a:t>
            </a:r>
            <a:r>
              <a:rPr b="1"/>
              <a:t>variable</a:t>
            </a:r>
            <a:r>
              <a:t> is a value that can change, depending on conditions or on information passed to the program.</a:t>
            </a:r>
          </a:p>
          <a:p>
            <a:pPr/>
            <a:r>
              <a:t>For example: </a:t>
            </a:r>
            <a:r>
              <a:rPr sz="4000"/>
              <a:t>some_var = 'abc'</a:t>
            </a:r>
            <a:r>
              <a:t> </a:t>
            </a:r>
          </a:p>
          <a:p>
            <a:pPr lvl="4">
              <a:defRPr sz="3000"/>
            </a:pPr>
            <a:r>
              <a:t>name = 'John'</a:t>
            </a:r>
          </a:p>
          <a:p>
            <a:pPr lvl="4">
              <a:defRPr sz="3000"/>
            </a:pPr>
            <a:r>
              <a:t>name : str = 'John'</a:t>
            </a:r>
          </a:p>
          <a:p>
            <a:pPr lvl="4">
              <a:defRPr sz="3000"/>
            </a:pPr>
            <a:r>
              <a:t>x = 5 </a:t>
            </a:r>
          </a:p>
          <a:p>
            <a:pPr lvl="4">
              <a:defRPr sz="3000"/>
            </a:pPr>
            <a:r>
              <a:t>statement =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sic Data Types in Python"/>
          <p:cNvSpPr txBox="1"/>
          <p:nvPr>
            <p:ph type="title"/>
          </p:nvPr>
        </p:nvSpPr>
        <p:spPr>
          <a:xfrm>
            <a:off x="1206500" y="108307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Basic Data Types in Python</a:t>
            </a:r>
          </a:p>
        </p:txBody>
      </p:sp>
      <p:sp>
        <p:nvSpPr>
          <p:cNvPr id="159" name="Integer -&gt; int…"/>
          <p:cNvSpPr txBox="1"/>
          <p:nvPr>
            <p:ph type="body" idx="1"/>
          </p:nvPr>
        </p:nvSpPr>
        <p:spPr>
          <a:xfrm>
            <a:off x="1026965" y="3334512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Integer -&gt; int</a:t>
            </a:r>
          </a:p>
          <a:p>
            <a:pPr/>
            <a:r>
              <a:t>Float -&gt; float </a:t>
            </a:r>
          </a:p>
          <a:p>
            <a:pPr/>
            <a:r>
              <a:t>String -&gt; str</a:t>
            </a:r>
          </a:p>
          <a:p>
            <a:pPr/>
            <a:r>
              <a:t>Complex -&gt; complex</a:t>
            </a:r>
          </a:p>
          <a:p>
            <a:pPr/>
            <a:r>
              <a:t>Boolean -&gt; bool</a:t>
            </a:r>
          </a:p>
          <a:p>
            <a:pPr/>
            <a:r>
              <a:t>None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eger"/>
          <p:cNvSpPr txBox="1"/>
          <p:nvPr>
            <p:ph type="title"/>
          </p:nvPr>
        </p:nvSpPr>
        <p:spPr>
          <a:xfrm>
            <a:off x="1206500" y="178488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Integer</a:t>
            </a:r>
          </a:p>
        </p:txBody>
      </p:sp>
      <p:sp>
        <p:nvSpPr>
          <p:cNvPr id="162" name="Described by int…"/>
          <p:cNvSpPr txBox="1"/>
          <p:nvPr>
            <p:ph type="body" idx="1"/>
          </p:nvPr>
        </p:nvSpPr>
        <p:spPr>
          <a:xfrm>
            <a:off x="1206500" y="393840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Described by int </a:t>
            </a:r>
          </a:p>
          <a:p>
            <a:pPr/>
            <a:r>
              <a:t>x = 5 </a:t>
            </a:r>
          </a:p>
          <a:p>
            <a:pPr/>
            <a:r>
              <a:t>type(x)</a:t>
            </a:r>
          </a:p>
          <a:p>
            <a:pPr/>
            <a:r>
              <a:t>y = 0</a:t>
            </a:r>
          </a:p>
          <a:p>
            <a:pPr/>
            <a:r>
              <a:t>a = -5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loat"/>
          <p:cNvSpPr txBox="1"/>
          <p:nvPr>
            <p:ph type="title"/>
          </p:nvPr>
        </p:nvSpPr>
        <p:spPr>
          <a:xfrm>
            <a:off x="961680" y="85102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Float</a:t>
            </a:r>
          </a:p>
        </p:txBody>
      </p:sp>
      <p:sp>
        <p:nvSpPr>
          <p:cNvPr id="165" name="Described by float…"/>
          <p:cNvSpPr txBox="1"/>
          <p:nvPr>
            <p:ph type="body" idx="1"/>
          </p:nvPr>
        </p:nvSpPr>
        <p:spPr>
          <a:xfrm>
            <a:off x="961680" y="3481404"/>
            <a:ext cx="21971001" cy="8256011"/>
          </a:xfrm>
          <a:prstGeom prst="rect">
            <a:avLst/>
          </a:prstGeom>
        </p:spPr>
        <p:txBody>
          <a:bodyPr/>
          <a:lstStyle/>
          <a:p>
            <a:pPr/>
            <a:r>
              <a:t>Described by float </a:t>
            </a:r>
          </a:p>
          <a:p>
            <a:pPr/>
            <a:r>
              <a:t>x = 5.0678</a:t>
            </a:r>
          </a:p>
          <a:p>
            <a:pPr/>
            <a:r>
              <a:t>type(x)</a:t>
            </a:r>
          </a:p>
          <a:p>
            <a:pPr/>
            <a:r>
              <a:t>y = 0.993</a:t>
            </a:r>
          </a:p>
          <a:p>
            <a:pPr/>
            <a:r>
              <a:t>a = -5.6</a:t>
            </a:r>
          </a:p>
          <a:p>
            <a:pPr marL="609599" indent="-609599">
              <a:defRPr sz="3300"/>
            </a:pPr>
            <a:r>
              <a:t>You can use e for the power of 10: x: float = -44.3e20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mpl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</a:t>
            </a:r>
          </a:p>
        </p:txBody>
      </p:sp>
      <p:sp>
        <p:nvSpPr>
          <p:cNvPr id="168" name="Complex numbers have a real and a imaginary part separated by j:…"/>
          <p:cNvSpPr txBox="1"/>
          <p:nvPr>
            <p:ph type="body" idx="1"/>
          </p:nvPr>
        </p:nvSpPr>
        <p:spPr>
          <a:xfrm>
            <a:off x="1206500" y="3301701"/>
            <a:ext cx="21971000" cy="926810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Complex numbers have a real and a imaginary part separated by j:</a:t>
            </a:r>
          </a:p>
          <a:p>
            <a:pPr>
              <a:defRPr sz="3800"/>
            </a:pPr>
            <a:r>
              <a:t>a: complex = 1j (0 = real and 1 = imaginary)</a:t>
            </a:r>
          </a:p>
          <a:p>
            <a:pPr>
              <a:defRPr sz="3800"/>
            </a:pPr>
            <a:r>
              <a:t>b: complex = 2+3j (2 = real and 3 = imaginary)</a:t>
            </a:r>
          </a:p>
          <a:p>
            <a:pPr>
              <a:defRPr sz="3800"/>
            </a:pPr>
            <a:r>
              <a:t>You can access each part by calling e.g. print(a.real) and print(a.imag)</a:t>
            </a:r>
          </a:p>
          <a:p>
            <a:pPr>
              <a:defRPr sz="3800"/>
            </a:pPr>
            <a:r>
              <a:t>Please assign 5-5j to a variable a and print both parts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ype Conv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Conversion</a:t>
            </a:r>
          </a:p>
        </p:txBody>
      </p:sp>
      <p:sp>
        <p:nvSpPr>
          <p:cNvPr id="171" name="int() for integers…"/>
          <p:cNvSpPr txBox="1"/>
          <p:nvPr>
            <p:ph type="body" idx="1"/>
          </p:nvPr>
        </p:nvSpPr>
        <p:spPr>
          <a:xfrm>
            <a:off x="765825" y="2775681"/>
            <a:ext cx="21971001" cy="9549301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int() for integers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my_awesome_var = 5.60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print(my_awesome_var) --&gt; 5.60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print(int(my_awesome_var) --&gt; ?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float() for floating point values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my_awesome_var = 2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print(my_awesome_var) --&gt; 2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print(float(my_awesome_var) --&gt; ?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complex() for complex data types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You can't change a complex number to int or float!</a:t>
            </a:r>
          </a:p>
          <a:p>
            <a:pPr lvl="1" marL="1097279" indent="-548639" defTabSz="2194505">
              <a:spcBef>
                <a:spcPts val="4000"/>
              </a:spcBef>
              <a:defRPr sz="2159"/>
            </a:pPr>
            <a:r>
              <a:t>print(complex(x, y) --&gt;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oole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</a:t>
            </a:r>
          </a:p>
        </p:txBody>
      </p:sp>
      <p:sp>
        <p:nvSpPr>
          <p:cNvPr id="174" name="Described by bool…"/>
          <p:cNvSpPr txBox="1"/>
          <p:nvPr>
            <p:ph type="body" idx="1"/>
          </p:nvPr>
        </p:nvSpPr>
        <p:spPr>
          <a:xfrm>
            <a:off x="1337070" y="3122335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Described by bool </a:t>
            </a:r>
          </a:p>
          <a:p>
            <a:pPr/>
            <a:r>
              <a:t>x = True</a:t>
            </a:r>
          </a:p>
          <a:p>
            <a:pPr/>
            <a:r>
              <a:t>type(x)</a:t>
            </a:r>
          </a:p>
          <a:p>
            <a:pPr/>
            <a:r>
              <a:t>print(5 &gt; 6)</a:t>
            </a:r>
          </a:p>
          <a:p>
            <a:pPr/>
            <a:r>
              <a:t>print(bool(0)) -&gt; ?</a:t>
            </a:r>
          </a:p>
          <a:p>
            <a:pPr marL="609599" indent="-609599">
              <a:defRPr sz="3300"/>
            </a:pPr>
            <a:r>
              <a:t>All truthy values convert to True</a:t>
            </a:r>
          </a:p>
          <a:p>
            <a:pPr marL="609599" indent="-609599">
              <a:defRPr sz="3300"/>
            </a:pPr>
            <a:r>
              <a:t>0, None, empty strings are some example of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ring"/>
          <p:cNvSpPr txBox="1"/>
          <p:nvPr>
            <p:ph type="title"/>
          </p:nvPr>
        </p:nvSpPr>
        <p:spPr>
          <a:xfrm>
            <a:off x="1206500" y="165431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String</a:t>
            </a:r>
          </a:p>
        </p:txBody>
      </p:sp>
      <p:sp>
        <p:nvSpPr>
          <p:cNvPr id="177" name="Described by str…"/>
          <p:cNvSpPr txBox="1"/>
          <p:nvPr>
            <p:ph type="body" idx="1"/>
          </p:nvPr>
        </p:nvSpPr>
        <p:spPr>
          <a:xfrm>
            <a:off x="1059608" y="3158007"/>
            <a:ext cx="21971001" cy="9395473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3500"/>
            </a:pPr>
            <a:r>
              <a:t>Described by str </a:t>
            </a:r>
          </a:p>
          <a:p>
            <a:pPr marL="609599" indent="-609599">
              <a:defRPr sz="3500"/>
            </a:pPr>
            <a:r>
              <a:t>x = 'this is a string'</a:t>
            </a:r>
          </a:p>
          <a:p>
            <a:pPr marL="609599" indent="-609599">
              <a:defRPr sz="3500"/>
            </a:pPr>
            <a:r>
              <a:t>type(x)</a:t>
            </a:r>
          </a:p>
          <a:p>
            <a:pPr marL="609599" indent="-609599">
              <a:defRPr sz="3500"/>
            </a:pPr>
            <a:r>
              <a:t>my_text: str = 'I have a dream'</a:t>
            </a:r>
          </a:p>
          <a:p>
            <a:pPr marL="609599" indent="-609599">
              <a:defRPr sz="3500"/>
            </a:pPr>
            <a:r>
              <a:t>your_text: str = "I'd like to have 42 beer please”</a:t>
            </a:r>
          </a:p>
          <a:p>
            <a:pPr marL="609599" indent="-609599">
              <a:defRPr sz="2700"/>
            </a:pPr>
            <a:r>
              <a:t>If you use single or double quote is up to you but please be consistent once you decided. If you use single quotes be aware that you need to escape ' in text with \:</a:t>
            </a:r>
          </a:p>
          <a:p>
            <a:pPr lvl="1">
              <a:defRPr sz="2000"/>
            </a:pPr>
            <a:r>
              <a:t>my_text: str = 'I'd like to have 42 beer please'  &lt;-- This will not work - why?</a:t>
            </a:r>
          </a:p>
          <a:p>
            <a:pPr lvl="1">
              <a:defRPr sz="2000"/>
            </a:pPr>
            <a:r>
              <a:t>your_text: str = 'I\'d like to have 42 beer please’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FB798D7BE804EAED8AA664701AE73" ma:contentTypeVersion="11" ma:contentTypeDescription="Create a new document." ma:contentTypeScope="" ma:versionID="4511d28a95c9357db233ff7f1f355744">
  <xsd:schema xmlns:xsd="http://www.w3.org/2001/XMLSchema" xmlns:xs="http://www.w3.org/2001/XMLSchema" xmlns:p="http://schemas.microsoft.com/office/2006/metadata/properties" xmlns:ns2="8f20a078-00ce-4175-ad87-f0f1dd806bf3" xmlns:ns3="12a33a4a-7c34-4fdc-b9a6-6061b343ae4d" targetNamespace="http://schemas.microsoft.com/office/2006/metadata/properties" ma:root="true" ma:fieldsID="a81cb74c9bf47f26b3252bf5a774b600" ns2:_="" ns3:_="">
    <xsd:import namespace="8f20a078-00ce-4175-ad87-f0f1dd806bf3"/>
    <xsd:import namespace="12a33a4a-7c34-4fdc-b9a6-6061b343a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0a078-00ce-4175-ad87-f0f1dd806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33a4a-7c34-4fdc-b9a6-6061b343ae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378941-F933-4ACC-89F0-BAE173B196F9}"/>
</file>

<file path=customXml/itemProps2.xml><?xml version="1.0" encoding="utf-8"?>
<ds:datastoreItem xmlns:ds="http://schemas.openxmlformats.org/officeDocument/2006/customXml" ds:itemID="{5D9D6ADB-5DF5-4603-8FBF-D8C956593097}"/>
</file>

<file path=customXml/itemProps3.xml><?xml version="1.0" encoding="utf-8"?>
<ds:datastoreItem xmlns:ds="http://schemas.openxmlformats.org/officeDocument/2006/customXml" ds:itemID="{878B4C25-A339-4082-9EBA-1E1D4D8E8EA5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0x010100C9AFB798D7BE804EAED8AA664701AE73</vt:lpwstr>
  </property>
</Properties>
</file>