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3.jpeg" ContentType="image/jpeg"/>
  <Override PartName="/ppt/media/image11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C40832C-EF45-4600-9462-F8680E22828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569D1EB-A2EB-429C-8549-FA9BFB14B98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jetbrains.com/pycharm/download/" TargetMode="External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automatetheboringstuff.com/" TargetMode="External"/><Relationship Id="rId2" Type="http://schemas.openxmlformats.org/officeDocument/2006/relationships/hyperlink" Target="https://docs.python.org/3/index.html" TargetMode="External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programming with Python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ReDI School of Digital Integration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0" name="Google Shape;57;p13" descr=""/>
          <p:cNvPicPr/>
          <p:nvPr/>
        </p:nvPicPr>
        <p:blipFill>
          <a:blip r:embed="rId1"/>
          <a:stretch/>
        </p:blipFill>
        <p:spPr>
          <a:xfrm>
            <a:off x="3533040" y="3478680"/>
            <a:ext cx="3957840" cy="13366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645920" y="3657600"/>
            <a:ext cx="1097280" cy="109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How to explain an algorithm to a computer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Physical hardware (CPU) has a set of commands (100-500 commands) - instruction 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Not really readable for a human: “move 16 bytes from address xxx to address yyy”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Natural human language is not formal enough - hard for computer to understand (yet)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Google Shape;118;p22" descr=""/>
          <p:cNvPicPr/>
          <p:nvPr/>
        </p:nvPicPr>
        <p:blipFill>
          <a:blip r:embed="rId1"/>
          <a:stretch/>
        </p:blipFill>
        <p:spPr>
          <a:xfrm>
            <a:off x="2944080" y="2675160"/>
            <a:ext cx="2937600" cy="2309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How to explain an algorithm to a computer?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High-level programming languages (Python, C++, Java, Javascript etc)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Formal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Can be read and written by humans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Can be compiled as or interpreted to instruction set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Google Shape;125;p23" descr=""/>
          <p:cNvPicPr/>
          <p:nvPr/>
        </p:nvPicPr>
        <p:blipFill>
          <a:blip r:embed="rId1"/>
          <a:stretch/>
        </p:blipFill>
        <p:spPr>
          <a:xfrm>
            <a:off x="1768320" y="2473200"/>
            <a:ext cx="5381280" cy="241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Why Python?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1760" y="1152360"/>
            <a:ext cx="8520120" cy="36424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1994: Version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Not young (But is actively developed)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Mature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Goals (some of them)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Easy and intuitive but as powerful as those of the major competitors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Suitable for everyday tasks allowing for short development times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Open-source (free)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Many areas of 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Web-development (backend)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Automation (e.g. automated testing)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Robotics (prototyping)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Artificial Intelligence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Data Science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Why Python?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Python in Web: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Youtube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Dropbox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Google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Quora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Instagram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BitTorrent (Earlier Version)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Spotify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Reddit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Pinterest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BitBucket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EVE Online MMOPG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98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Mercurial Source Control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Other areas: https://www.python.org/about/success/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38;p25" descr=""/>
          <p:cNvPicPr/>
          <p:nvPr/>
        </p:nvPicPr>
        <p:blipFill>
          <a:blip r:embed="rId1"/>
          <a:stretch/>
        </p:blipFill>
        <p:spPr>
          <a:xfrm>
            <a:off x="3545280" y="774000"/>
            <a:ext cx="2566080" cy="572400"/>
          </a:xfrm>
          <a:prstGeom prst="rect">
            <a:avLst/>
          </a:prstGeom>
          <a:ln>
            <a:noFill/>
          </a:ln>
        </p:spPr>
      </p:pic>
      <p:pic>
        <p:nvPicPr>
          <p:cNvPr id="115" name="Google Shape;139;p25" descr=""/>
          <p:cNvPicPr/>
          <p:nvPr/>
        </p:nvPicPr>
        <p:blipFill>
          <a:blip r:embed="rId2"/>
          <a:stretch/>
        </p:blipFill>
        <p:spPr>
          <a:xfrm>
            <a:off x="6504120" y="506520"/>
            <a:ext cx="2327760" cy="645480"/>
          </a:xfrm>
          <a:prstGeom prst="rect">
            <a:avLst/>
          </a:prstGeom>
          <a:ln>
            <a:noFill/>
          </a:ln>
        </p:spPr>
      </p:pic>
      <p:pic>
        <p:nvPicPr>
          <p:cNvPr id="116" name="Google Shape;140;p25" descr=""/>
          <p:cNvPicPr/>
          <p:nvPr/>
        </p:nvPicPr>
        <p:blipFill>
          <a:blip r:embed="rId3"/>
          <a:stretch/>
        </p:blipFill>
        <p:spPr>
          <a:xfrm>
            <a:off x="6111720" y="1649520"/>
            <a:ext cx="2817360" cy="645480"/>
          </a:xfrm>
          <a:prstGeom prst="rect">
            <a:avLst/>
          </a:prstGeom>
          <a:ln>
            <a:noFill/>
          </a:ln>
        </p:spPr>
      </p:pic>
      <p:pic>
        <p:nvPicPr>
          <p:cNvPr id="117" name="Google Shape;141;p25" descr=""/>
          <p:cNvPicPr/>
          <p:nvPr/>
        </p:nvPicPr>
        <p:blipFill>
          <a:blip r:embed="rId4"/>
          <a:stretch/>
        </p:blipFill>
        <p:spPr>
          <a:xfrm>
            <a:off x="3187080" y="1841040"/>
            <a:ext cx="2566080" cy="852120"/>
          </a:xfrm>
          <a:prstGeom prst="rect">
            <a:avLst/>
          </a:prstGeom>
          <a:ln>
            <a:noFill/>
          </a:ln>
        </p:spPr>
      </p:pic>
      <p:pic>
        <p:nvPicPr>
          <p:cNvPr id="118" name="Google Shape;142;p25" descr=""/>
          <p:cNvPicPr/>
          <p:nvPr/>
        </p:nvPicPr>
        <p:blipFill>
          <a:blip r:embed="rId5"/>
          <a:stretch/>
        </p:blipFill>
        <p:spPr>
          <a:xfrm>
            <a:off x="6743520" y="3024000"/>
            <a:ext cx="1283040" cy="1251000"/>
          </a:xfrm>
          <a:prstGeom prst="rect">
            <a:avLst/>
          </a:prstGeom>
          <a:ln>
            <a:noFill/>
          </a:ln>
        </p:spPr>
      </p:pic>
      <p:pic>
        <p:nvPicPr>
          <p:cNvPr id="119" name="Google Shape;143;p25" descr=""/>
          <p:cNvPicPr/>
          <p:nvPr/>
        </p:nvPicPr>
        <p:blipFill>
          <a:blip r:embed="rId6"/>
          <a:stretch/>
        </p:blipFill>
        <p:spPr>
          <a:xfrm>
            <a:off x="4000680" y="2847240"/>
            <a:ext cx="2503080" cy="100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Setting up Python3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Linux: Should be installed: open Terminal (Ctrl+Alt+T on Ubuntu) and type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python3: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Windows &amp; MacOSx: If not installed (nothing with the word Python in start menu), go to </a:t>
            </a: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https://www.python.org/downloads/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  download and install latest 3.x version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Google Shape;150;p26" descr=""/>
          <p:cNvPicPr/>
          <p:nvPr/>
        </p:nvPicPr>
        <p:blipFill>
          <a:blip r:embed="rId2"/>
          <a:stretch/>
        </p:blipFill>
        <p:spPr>
          <a:xfrm>
            <a:off x="860760" y="1945800"/>
            <a:ext cx="6262200" cy="866880"/>
          </a:xfrm>
          <a:prstGeom prst="rect">
            <a:avLst/>
          </a:prstGeom>
          <a:ln>
            <a:noFill/>
          </a:ln>
        </p:spPr>
      </p:pic>
      <p:pic>
        <p:nvPicPr>
          <p:cNvPr id="123" name="Google Shape;151;p26" descr=""/>
          <p:cNvPicPr/>
          <p:nvPr/>
        </p:nvPicPr>
        <p:blipFill>
          <a:blip r:embed="rId3"/>
          <a:stretch/>
        </p:blipFill>
        <p:spPr>
          <a:xfrm>
            <a:off x="2372760" y="3740400"/>
            <a:ext cx="3696480" cy="128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You’re good to go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You have have the interpreter installed (Python3)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You can use any text editor to create a python source file and “feed it to the interpreter”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But…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We’ll be using IDE (Integrated development environment) in this course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Very convenient code editor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Has button “Run”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...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Installing PyCharm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11760" y="1152360"/>
            <a:ext cx="8520120" cy="1501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Ubuntu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In Terminal: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sudo snap install pycharm-community --classic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Not Ubuntu: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Go to: </a:t>
            </a: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https://www.jetbrains.com/pycharm/download/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Choose Community Edition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69000" y="3081600"/>
            <a:ext cx="3392280" cy="90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Windows:</a:t>
            </a:r>
            <a:endParaRPr b="0" lang="en-US" sz="1800" spc="-1" strike="noStrike">
              <a:latin typeface="Arial"/>
            </a:endParaRPr>
          </a:p>
          <a:p>
            <a:pPr lvl="1" marL="914400" indent="-31716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Install the downloaded file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414600" y="3081600"/>
            <a:ext cx="5360040" cy="167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Other Linux (Not Ubuntu)</a:t>
            </a:r>
            <a:endParaRPr b="0" lang="en-US" sz="18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Uncompress the downloaded file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In Terminal type: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'cd &lt;path of bin folder inside the extracted folder&gt;'</a:t>
            </a:r>
            <a:endParaRPr b="0" lang="en-US" sz="1400" spc="-1" strike="noStrike"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then type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'sh pycharmXXX.sh'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Running your first 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Open PyCharm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Click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File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-&gt;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Open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-&gt; &lt;Path to lesson1 materials&gt;/code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Click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Run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-&gt;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Run…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172;p29" descr=""/>
          <p:cNvPicPr/>
          <p:nvPr/>
        </p:nvPicPr>
        <p:blipFill>
          <a:blip r:embed="rId1"/>
          <a:stretch/>
        </p:blipFill>
        <p:spPr>
          <a:xfrm>
            <a:off x="995760" y="2375640"/>
            <a:ext cx="6577920" cy="265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Understanding your first 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253800" y="108720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Comments: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Ignored by interpreter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Write it for yourself or for somebody else who is supposed to read your code in future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Built-in functions: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Part of the language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Sub-program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Has unique name, effect or result, list of arguments (parameters)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https://docs.python.org/3/library/functions.html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Literals: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Represent  fixed values in code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Different types: numbers (also floating-point),  boolean, string and some others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171600" y="1045440"/>
            <a:ext cx="3070080" cy="7005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i="1" lang="en-US" sz="1150" spc="-1" strike="noStrike">
                <a:solidFill>
                  <a:srgbClr val="808080"/>
                </a:solidFill>
                <a:latin typeface="Courier New"/>
                <a:ea typeface="Courier New"/>
              </a:rPr>
              <a:t># This is my first program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150" spc="-1" strike="noStrike">
                <a:solidFill>
                  <a:srgbClr val="808080"/>
                </a:solidFill>
                <a:latin typeface="Courier New"/>
                <a:ea typeface="Courier New"/>
              </a:rPr>
              <a:t># in Python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150" spc="-1" strike="noStrike">
                <a:solidFill>
                  <a:srgbClr val="808080"/>
                </a:solidFill>
                <a:latin typeface="Courier New"/>
                <a:ea typeface="Courier New"/>
              </a:rPr>
              <a:t># source: code/hello.py</a:t>
            </a:r>
            <a:endParaRPr b="0" lang="en-US" sz="115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3171600" y="2012040"/>
            <a:ext cx="2232000" cy="363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115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15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150" spc="-1" strike="noStrike">
                <a:solidFill>
                  <a:srgbClr val="008000"/>
                </a:solidFill>
                <a:latin typeface="Courier New"/>
                <a:ea typeface="Courier New"/>
              </a:rPr>
              <a:t>'hello world!'</a:t>
            </a:r>
            <a:r>
              <a:rPr b="0" lang="en-US" sz="115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15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4008960" y="3370680"/>
            <a:ext cx="1647720" cy="3639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US" sz="1150" spc="-1" strike="noStrike">
                <a:solidFill>
                  <a:srgbClr val="008000"/>
                </a:solidFill>
                <a:latin typeface="Courier New"/>
                <a:ea typeface="Courier New"/>
              </a:rPr>
              <a:t>'hello world!'</a:t>
            </a:r>
            <a:endParaRPr b="0" lang="en-US" sz="115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Breaking your first 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26960" y="962280"/>
            <a:ext cx="3566160" cy="1002960"/>
          </a:xfrm>
          <a:prstGeom prst="rect">
            <a:avLst/>
          </a:prstGeom>
          <a:noFill/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808080"/>
                </a:solidFill>
                <a:latin typeface="Courier New"/>
                <a:ea typeface="Courier New"/>
              </a:rPr>
              <a:t># This is my first program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808080"/>
                </a:solidFill>
                <a:latin typeface="Courier New"/>
                <a:ea typeface="Courier New"/>
              </a:rPr>
              <a:t># in Python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400" spc="-1" strike="noStrike">
                <a:solidFill>
                  <a:srgbClr val="008080"/>
                </a:solidFill>
                <a:latin typeface="Courier New"/>
                <a:ea typeface="Courier New"/>
              </a:rPr>
              <a:t>'hello world!'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26960" y="2130480"/>
            <a:ext cx="4007520" cy="1215000"/>
          </a:xfrm>
          <a:prstGeom prst="rect">
            <a:avLst/>
          </a:prstGeom>
          <a:noFill/>
          <a:ln w="2844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File "&lt;some path&gt;/code/hello.py", line 4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^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SyntaxError: unexpected EOF while parsing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26960" y="3454200"/>
            <a:ext cx="7696800" cy="125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Usually it’s enough to search for the text of an error, if you can’t understand it right away: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https://duckduckgo.com/?q=python3+unexpected+EOF+while+parsing&amp;t=canonical&amp;ia=qa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Who are we?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Multi-instruction program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11760" y="2416320"/>
            <a:ext cx="8520120" cy="2152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Not more than instruction per 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Empty lines are allowed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Instructions are executed one after another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Look at the quotes (both ways work with string literals)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11760" y="1017720"/>
            <a:ext cx="3978000" cy="133416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en-US" sz="1150" spc="-1" strike="noStrike">
                <a:solidFill>
                  <a:srgbClr val="808080"/>
                </a:solidFill>
                <a:latin typeface="Courier New"/>
                <a:ea typeface="Courier New"/>
              </a:rPr>
              <a:t># This is my first program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150" spc="-1" strike="noStrike">
                <a:solidFill>
                  <a:srgbClr val="808080"/>
                </a:solidFill>
                <a:latin typeface="Courier New"/>
                <a:ea typeface="Courier New"/>
              </a:rPr>
              <a:t># in Python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150" spc="-1" strike="noStrike">
                <a:solidFill>
                  <a:srgbClr val="808080"/>
                </a:solidFill>
                <a:latin typeface="Courier New"/>
                <a:ea typeface="Courier New"/>
              </a:rPr>
              <a:t># source: code/two-instructions.py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5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15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150" spc="-1" strike="noStrike">
                <a:solidFill>
                  <a:srgbClr val="008000"/>
                </a:solidFill>
                <a:latin typeface="Courier New"/>
                <a:ea typeface="Courier New"/>
              </a:rPr>
              <a:t>'hello world!'</a:t>
            </a:r>
            <a:r>
              <a:rPr b="0" lang="en-US" sz="115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50" spc="-1" strike="noStrike">
                <a:solidFill>
                  <a:srgbClr val="000080"/>
                </a:solidFill>
                <a:latin typeface="Courier New"/>
                <a:ea typeface="Courier New"/>
              </a:rPr>
              <a:t>print</a:t>
            </a:r>
            <a:r>
              <a:rPr b="0" lang="en-US" sz="115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1150" spc="-1" strike="noStrike">
                <a:solidFill>
                  <a:srgbClr val="008000"/>
                </a:solidFill>
                <a:latin typeface="Courier New"/>
                <a:ea typeface="Courier New"/>
              </a:rPr>
              <a:t>"My name is Denis"</a:t>
            </a:r>
            <a:r>
              <a:rPr b="0" lang="en-US" sz="115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5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Additional materials and where to find help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https://automatetheboringstuff.com/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- Online book, covers all the basics of Python and how to use 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https://docs.python.org/3/index.html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 - Python3 documentation (including Tutorial)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Internet search - community is big, many questions were already posted somewhere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Pay special attention to the information at stackoverflow.com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000000"/>
                </a:solidFill>
                <a:latin typeface="Arial"/>
                <a:ea typeface="Arial"/>
              </a:rPr>
              <a:t>Who are you?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(Time to introduce yourself)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What is this course about?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959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What will you learn?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Basic programming concepts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Same for many modern programming languages (Python, Java, C++, PHP, Javascript etc.)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Words like: loop, variable, function, parameter, library etc.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Programming skills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Problem analysis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Problem decomposition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Design and implementation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Testing and debugging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Python syntax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Essential subset of Python3 features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What is this course about?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311760" y="11959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Don’t worry, it’s not a theoretical computers science course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Learning skills requires practicing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We will have to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Google Shape;81;p17" descr=""/>
          <p:cNvPicPr/>
          <p:nvPr/>
        </p:nvPicPr>
        <p:blipFill>
          <a:blip r:embed="rId1"/>
          <a:stretch/>
        </p:blipFill>
        <p:spPr>
          <a:xfrm>
            <a:off x="5858640" y="1655280"/>
            <a:ext cx="2597760" cy="1731600"/>
          </a:xfrm>
          <a:prstGeom prst="rect">
            <a:avLst/>
          </a:prstGeom>
          <a:ln>
            <a:noFill/>
          </a:ln>
        </p:spPr>
      </p:pic>
      <p:pic>
        <p:nvPicPr>
          <p:cNvPr id="90" name="Google Shape;82;p17" descr=""/>
          <p:cNvPicPr/>
          <p:nvPr/>
        </p:nvPicPr>
        <p:blipFill>
          <a:blip r:embed="rId2"/>
          <a:stretch/>
        </p:blipFill>
        <p:spPr>
          <a:xfrm>
            <a:off x="835920" y="2427120"/>
            <a:ext cx="3591000" cy="201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What is this course about?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9592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What will you be capable of at the end of the course?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Continue learning programming by yourself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Convert an idea into a working program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Examples of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Chat bot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Dictionary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Simple console game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Data analysis/plots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89;p18" descr=""/>
          <p:cNvPicPr/>
          <p:nvPr/>
        </p:nvPicPr>
        <p:blipFill>
          <a:blip r:embed="rId1"/>
          <a:stretch/>
        </p:blipFill>
        <p:spPr>
          <a:xfrm>
            <a:off x="3142440" y="2571840"/>
            <a:ext cx="1971720" cy="1773000"/>
          </a:xfrm>
          <a:prstGeom prst="rect">
            <a:avLst/>
          </a:prstGeom>
          <a:ln>
            <a:noFill/>
          </a:ln>
        </p:spPr>
      </p:pic>
      <p:pic>
        <p:nvPicPr>
          <p:cNvPr id="94" name="Google Shape;90;p18" descr=""/>
          <p:cNvPicPr/>
          <p:nvPr/>
        </p:nvPicPr>
        <p:blipFill>
          <a:blip r:embed="rId2"/>
          <a:stretch/>
        </p:blipFill>
        <p:spPr>
          <a:xfrm>
            <a:off x="4905360" y="3486960"/>
            <a:ext cx="3103560" cy="1536480"/>
          </a:xfrm>
          <a:prstGeom prst="rect">
            <a:avLst/>
          </a:prstGeom>
          <a:ln>
            <a:noFill/>
          </a:ln>
        </p:spPr>
      </p:pic>
      <p:pic>
        <p:nvPicPr>
          <p:cNvPr id="95" name="Google Shape;91;p18" descr=""/>
          <p:cNvPicPr/>
          <p:nvPr/>
        </p:nvPicPr>
        <p:blipFill>
          <a:blip r:embed="rId3"/>
          <a:stretch/>
        </p:blipFill>
        <p:spPr>
          <a:xfrm>
            <a:off x="5355000" y="2307600"/>
            <a:ext cx="3752280" cy="101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How will we learn?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95920"/>
            <a:ext cx="8520120" cy="3701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Class work: Theory + Programming 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Please ask questions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Slides and code samples are published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Homework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Based on the previous class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Published after the lesson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Not mandatory but we highly recommend you to do it - programming is a skill and requires practice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Feedback form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Please complain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https://goo.gl/forms/0vzhNp7qLigY84Wq2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Attendance tracking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You have to attend at least 80% of lessons to get the confirmation letter from ReDI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What is a program?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“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Lives” inside a “computer”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Performs some task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04;p20" descr=""/>
          <p:cNvPicPr/>
          <p:nvPr/>
        </p:nvPicPr>
        <p:blipFill>
          <a:blip r:embed="rId1"/>
          <a:stretch/>
        </p:blipFill>
        <p:spPr>
          <a:xfrm>
            <a:off x="442800" y="2386080"/>
            <a:ext cx="8257680" cy="219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Algorithm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You have distance (S) and time (t), how to calculate the average speed?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1st attempt: “Divide S by t”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Computer doesn’t know, what S and t is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2nd attempt: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Request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and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remember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 number for 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Request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and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remember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a number for 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Divide S by t and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remember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the result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Print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 the result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3rd attempt: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oogle Shape;111;p21" descr=""/>
          <p:cNvPicPr/>
          <p:nvPr/>
        </p:nvPicPr>
        <p:blipFill>
          <a:blip r:embed="rId1"/>
          <a:stretch/>
        </p:blipFill>
        <p:spPr>
          <a:xfrm>
            <a:off x="5177880" y="1928520"/>
            <a:ext cx="3654000" cy="263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2018-12-27T15:42:43Z</dcterms:modified>
  <cp:revision>1</cp:revision>
  <dc:subject/>
  <dc:title/>
</cp:coreProperties>
</file>