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389600"/>
            <a:ext cx="280764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3050280"/>
            <a:ext cx="280764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175032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305028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1750320" y="305028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38960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1261440" y="138960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2210760" y="138960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305028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1261440" y="305028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2210760" y="305028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389600"/>
            <a:ext cx="2807640" cy="3179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389600"/>
            <a:ext cx="2807640" cy="3179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389600"/>
            <a:ext cx="1369800" cy="317916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1750320" y="1389600"/>
            <a:ext cx="1369800" cy="3179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555480"/>
            <a:ext cx="2807640" cy="3502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1750320" y="1389600"/>
            <a:ext cx="1369800" cy="317916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305028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389600"/>
            <a:ext cx="2807640" cy="3179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389600"/>
            <a:ext cx="1369800" cy="31791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175032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1750320" y="305028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175032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3050280"/>
            <a:ext cx="280764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389600"/>
            <a:ext cx="280764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3050280"/>
            <a:ext cx="280764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175032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305028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1750320" y="305028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38960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1261440" y="138960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2210760" y="138960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305028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1261440" y="305028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2210760" y="305028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82" name="PlaceHolder 2"/>
          <p:cNvSpPr>
            <a:spLocks noGrp="1"/>
          </p:cNvSpPr>
          <p:nvPr>
            <p:ph type="subTitle"/>
          </p:nvPr>
        </p:nvSpPr>
        <p:spPr>
          <a:xfrm>
            <a:off x="311760" y="1389600"/>
            <a:ext cx="2807640" cy="3179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84" name="PlaceHolder 2"/>
          <p:cNvSpPr>
            <a:spLocks noGrp="1"/>
          </p:cNvSpPr>
          <p:nvPr>
            <p:ph type="body"/>
          </p:nvPr>
        </p:nvSpPr>
        <p:spPr>
          <a:xfrm>
            <a:off x="311760" y="1389600"/>
            <a:ext cx="2807640" cy="3179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86" name="PlaceHolder 2"/>
          <p:cNvSpPr>
            <a:spLocks noGrp="1"/>
          </p:cNvSpPr>
          <p:nvPr>
            <p:ph type="body"/>
          </p:nvPr>
        </p:nvSpPr>
        <p:spPr>
          <a:xfrm>
            <a:off x="311760" y="1389600"/>
            <a:ext cx="1369800" cy="317916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3"/>
          <p:cNvSpPr>
            <a:spLocks noGrp="1"/>
          </p:cNvSpPr>
          <p:nvPr>
            <p:ph type="body"/>
          </p:nvPr>
        </p:nvSpPr>
        <p:spPr>
          <a:xfrm>
            <a:off x="1750320" y="1389600"/>
            <a:ext cx="1369800" cy="3179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389600"/>
            <a:ext cx="2807640" cy="3179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11760" y="555480"/>
            <a:ext cx="2807640" cy="3502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91" name="PlaceHolder 2"/>
          <p:cNvSpPr>
            <a:spLocks noGrp="1"/>
          </p:cNvSpPr>
          <p:nvPr>
            <p:ph type="body"/>
          </p:nvPr>
        </p:nvSpPr>
        <p:spPr>
          <a:xfrm>
            <a:off x="31176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3"/>
          <p:cNvSpPr>
            <a:spLocks noGrp="1"/>
          </p:cNvSpPr>
          <p:nvPr>
            <p:ph type="body"/>
          </p:nvPr>
        </p:nvSpPr>
        <p:spPr>
          <a:xfrm>
            <a:off x="1750320" y="1389600"/>
            <a:ext cx="1369800" cy="3179160"/>
          </a:xfrm>
          <a:prstGeom prst="rect">
            <a:avLst/>
          </a:prstGeom>
        </p:spPr>
        <p:txBody>
          <a:bodyPr lIns="0" rIns="0" tIns="0" bIns="0">
            <a:normAutofit/>
          </a:bodyPr>
          <a:p>
            <a:endParaRPr b="0" lang="en-US" sz="1400" spc="-1" strike="noStrike">
              <a:solidFill>
                <a:srgbClr val="000000"/>
              </a:solidFill>
              <a:latin typeface="Arial"/>
            </a:endParaRPr>
          </a:p>
        </p:txBody>
      </p:sp>
      <p:sp>
        <p:nvSpPr>
          <p:cNvPr id="93" name="PlaceHolder 4"/>
          <p:cNvSpPr>
            <a:spLocks noGrp="1"/>
          </p:cNvSpPr>
          <p:nvPr>
            <p:ph type="body"/>
          </p:nvPr>
        </p:nvSpPr>
        <p:spPr>
          <a:xfrm>
            <a:off x="311760" y="305028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95" name="PlaceHolder 2"/>
          <p:cNvSpPr>
            <a:spLocks noGrp="1"/>
          </p:cNvSpPr>
          <p:nvPr>
            <p:ph type="body"/>
          </p:nvPr>
        </p:nvSpPr>
        <p:spPr>
          <a:xfrm>
            <a:off x="311760" y="1389600"/>
            <a:ext cx="1369800" cy="317916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3"/>
          <p:cNvSpPr>
            <a:spLocks noGrp="1"/>
          </p:cNvSpPr>
          <p:nvPr>
            <p:ph type="body"/>
          </p:nvPr>
        </p:nvSpPr>
        <p:spPr>
          <a:xfrm>
            <a:off x="175032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4"/>
          <p:cNvSpPr>
            <a:spLocks noGrp="1"/>
          </p:cNvSpPr>
          <p:nvPr>
            <p:ph type="body"/>
          </p:nvPr>
        </p:nvSpPr>
        <p:spPr>
          <a:xfrm>
            <a:off x="1750320" y="305028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99" name="PlaceHolder 2"/>
          <p:cNvSpPr>
            <a:spLocks noGrp="1"/>
          </p:cNvSpPr>
          <p:nvPr>
            <p:ph type="body"/>
          </p:nvPr>
        </p:nvSpPr>
        <p:spPr>
          <a:xfrm>
            <a:off x="31176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175032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311760" y="3050280"/>
            <a:ext cx="280764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103" name="PlaceHolder 2"/>
          <p:cNvSpPr>
            <a:spLocks noGrp="1"/>
          </p:cNvSpPr>
          <p:nvPr>
            <p:ph type="body"/>
          </p:nvPr>
        </p:nvSpPr>
        <p:spPr>
          <a:xfrm>
            <a:off x="311760" y="1389600"/>
            <a:ext cx="280764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311760" y="3050280"/>
            <a:ext cx="280764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106" name="PlaceHolder 2"/>
          <p:cNvSpPr>
            <a:spLocks noGrp="1"/>
          </p:cNvSpPr>
          <p:nvPr>
            <p:ph type="body"/>
          </p:nvPr>
        </p:nvSpPr>
        <p:spPr>
          <a:xfrm>
            <a:off x="31176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175032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4"/>
          <p:cNvSpPr>
            <a:spLocks noGrp="1"/>
          </p:cNvSpPr>
          <p:nvPr>
            <p:ph type="body"/>
          </p:nvPr>
        </p:nvSpPr>
        <p:spPr>
          <a:xfrm>
            <a:off x="311760" y="305028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5"/>
          <p:cNvSpPr>
            <a:spLocks noGrp="1"/>
          </p:cNvSpPr>
          <p:nvPr>
            <p:ph type="body"/>
          </p:nvPr>
        </p:nvSpPr>
        <p:spPr>
          <a:xfrm>
            <a:off x="1750320" y="305028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111" name="PlaceHolder 2"/>
          <p:cNvSpPr>
            <a:spLocks noGrp="1"/>
          </p:cNvSpPr>
          <p:nvPr>
            <p:ph type="body"/>
          </p:nvPr>
        </p:nvSpPr>
        <p:spPr>
          <a:xfrm>
            <a:off x="311760" y="138960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1261440" y="138960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4"/>
          <p:cNvSpPr>
            <a:spLocks noGrp="1"/>
          </p:cNvSpPr>
          <p:nvPr>
            <p:ph type="body"/>
          </p:nvPr>
        </p:nvSpPr>
        <p:spPr>
          <a:xfrm>
            <a:off x="2210760" y="138960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5"/>
          <p:cNvSpPr>
            <a:spLocks noGrp="1"/>
          </p:cNvSpPr>
          <p:nvPr>
            <p:ph type="body"/>
          </p:nvPr>
        </p:nvSpPr>
        <p:spPr>
          <a:xfrm>
            <a:off x="311760" y="305028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6"/>
          <p:cNvSpPr>
            <a:spLocks noGrp="1"/>
          </p:cNvSpPr>
          <p:nvPr>
            <p:ph type="body"/>
          </p:nvPr>
        </p:nvSpPr>
        <p:spPr>
          <a:xfrm>
            <a:off x="1261440" y="305028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7"/>
          <p:cNvSpPr>
            <a:spLocks noGrp="1"/>
          </p:cNvSpPr>
          <p:nvPr>
            <p:ph type="body"/>
          </p:nvPr>
        </p:nvSpPr>
        <p:spPr>
          <a:xfrm>
            <a:off x="2210760" y="3050280"/>
            <a:ext cx="90396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389600"/>
            <a:ext cx="1369800" cy="317916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1750320" y="1389600"/>
            <a:ext cx="1369800" cy="3179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555480"/>
            <a:ext cx="2807640" cy="3502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1750320" y="1389600"/>
            <a:ext cx="1369800" cy="31791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305028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389600"/>
            <a:ext cx="1369800" cy="317916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175032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1750320" y="305028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555480"/>
            <a:ext cx="2807640" cy="75528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1750320" y="1389600"/>
            <a:ext cx="1369800" cy="15163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3050280"/>
            <a:ext cx="2807640" cy="151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AEE0E794-1A54-4ECD-893E-38E52A1536CC}" type="slidenum">
              <a:rPr b="0" lang="en-US"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4A473191-3E6A-4B22-ABA9-4089A810ECD2}" type="slidenum">
              <a:rPr b="0" lang="en-US"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555480"/>
            <a:ext cx="2807640" cy="755280"/>
          </a:xfrm>
          <a:prstGeom prst="rect">
            <a:avLst/>
          </a:prstGeom>
        </p:spPr>
        <p:txBody>
          <a:bodyPr tIns="91440" bIns="91440" anchor="b"/>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79" name="PlaceHolder 2"/>
          <p:cNvSpPr>
            <a:spLocks noGrp="1"/>
          </p:cNvSpPr>
          <p:nvPr>
            <p:ph type="body"/>
          </p:nvPr>
        </p:nvSpPr>
        <p:spPr>
          <a:xfrm>
            <a:off x="311760" y="1389600"/>
            <a:ext cx="2807640" cy="3179160"/>
          </a:xfrm>
          <a:prstGeom prst="rect">
            <a:avLst/>
          </a:prstGeom>
        </p:spPr>
        <p:txBody>
          <a:bodyPr tIns="91440" bIns="91440"/>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80"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2E687FFE-E2AC-43AC-AF9B-262DF77C27FB}" type="slidenum">
              <a:rPr b="0" lang="en-US"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Strings</a:t>
            </a:r>
            <a:endParaRPr b="0" lang="en-US" sz="2800" spc="-1" strike="noStrike">
              <a:solidFill>
                <a:srgbClr val="000000"/>
              </a:solidFill>
              <a:latin typeface="Arial"/>
            </a:endParaRPr>
          </a:p>
        </p:txBody>
      </p:sp>
      <p:sp>
        <p:nvSpPr>
          <p:cNvPr id="118" name="TextShape 2"/>
          <p:cNvSpPr txBox="1"/>
          <p:nvPr/>
        </p:nvSpPr>
        <p:spPr>
          <a:xfrm>
            <a:off x="311760" y="1152360"/>
            <a:ext cx="8520120" cy="1330920"/>
          </a:xfrm>
          <a:prstGeom prst="rect">
            <a:avLst/>
          </a:prstGeom>
          <a:noFill/>
          <a:ln>
            <a:noFill/>
          </a:ln>
        </p:spPr>
        <p:txBody>
          <a:bodyPr tIns="91440" bIns="91440"/>
          <a:p>
            <a:pPr>
              <a:lnSpc>
                <a:spcPct val="115000"/>
              </a:lnSpc>
            </a:pPr>
            <a:r>
              <a:rPr b="0" lang="en-US" sz="1800" spc="-1" strike="noStrike">
                <a:solidFill>
                  <a:srgbClr val="595959"/>
                </a:solidFill>
                <a:latin typeface="Arial"/>
                <a:ea typeface="Arial"/>
              </a:rPr>
              <a:t>Python, calls variables containing text </a:t>
            </a:r>
            <a:r>
              <a:rPr b="1" lang="en-US" sz="1800" spc="-1" strike="noStrike">
                <a:solidFill>
                  <a:srgbClr val="595959"/>
                </a:solidFill>
                <a:latin typeface="Arial"/>
                <a:ea typeface="Arial"/>
              </a:rPr>
              <a:t>str</a:t>
            </a:r>
            <a:r>
              <a:rPr b="0" lang="en-US" sz="1800" spc="-1" strike="noStrike">
                <a:solidFill>
                  <a:srgbClr val="595959"/>
                </a:solidFill>
                <a:latin typeface="Arial"/>
                <a:ea typeface="Arial"/>
              </a:rPr>
              <a:t>, short for "</a:t>
            </a:r>
            <a:r>
              <a:rPr b="0" i="1" lang="en-US" sz="1800" spc="-1" strike="noStrike">
                <a:solidFill>
                  <a:srgbClr val="595959"/>
                </a:solidFill>
                <a:latin typeface="Arial"/>
                <a:ea typeface="Arial"/>
              </a:rPr>
              <a:t>characters </a:t>
            </a:r>
            <a:r>
              <a:rPr b="1" i="1" lang="en-US" sz="1800" spc="-1" strike="noStrike">
                <a:solidFill>
                  <a:srgbClr val="595959"/>
                </a:solidFill>
                <a:latin typeface="Arial"/>
                <a:ea typeface="Arial"/>
              </a:rPr>
              <a:t>str</a:t>
            </a:r>
            <a:r>
              <a:rPr b="0" i="1" lang="en-US" sz="1800" spc="-1" strike="noStrike">
                <a:solidFill>
                  <a:srgbClr val="595959"/>
                </a:solidFill>
                <a:latin typeface="Arial"/>
                <a:ea typeface="Arial"/>
              </a:rPr>
              <a:t>ing"</a:t>
            </a:r>
            <a:r>
              <a:rPr b="0" lang="en-US" sz="1800" spc="-1" strike="noStrike">
                <a:solidFill>
                  <a:srgbClr val="595959"/>
                </a:solidFill>
                <a:latin typeface="Arial"/>
                <a:ea typeface="Arial"/>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Arial"/>
                <a:ea typeface="Arial"/>
              </a:rPr>
              <a:t>The input function, for example, always returns a string even when we write a number.</a:t>
            </a: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
        <p:nvSpPr>
          <p:cNvPr id="119" name="TextShape 3"/>
          <p:cNvSpPr txBox="1"/>
          <p:nvPr/>
        </p:nvSpPr>
        <p:spPr>
          <a:xfrm>
            <a:off x="311760" y="2391840"/>
            <a:ext cx="8118360" cy="2558880"/>
          </a:xfrm>
          <a:prstGeom prst="rect">
            <a:avLst/>
          </a:prstGeom>
          <a:noFill/>
          <a:ln>
            <a:noFill/>
          </a:ln>
        </p:spPr>
        <p:txBody>
          <a:bodyPr tIns="91440" bIns="91440"/>
          <a:p>
            <a:pPr>
              <a:lnSpc>
                <a:spcPct val="100000"/>
              </a:lnSpc>
            </a:pPr>
            <a:r>
              <a:rPr b="0" i="1" lang="en-US" sz="1500" spc="-1" strike="noStrike">
                <a:solidFill>
                  <a:srgbClr val="595959"/>
                </a:solidFill>
                <a:latin typeface="Courier New"/>
                <a:ea typeface="Courier New"/>
              </a:rPr>
              <a:t>value_from_user = </a:t>
            </a:r>
            <a:r>
              <a:rPr b="0" i="1" lang="en-US" sz="1500" spc="-1" strike="noStrike">
                <a:solidFill>
                  <a:srgbClr val="3c78d8"/>
                </a:solidFill>
                <a:latin typeface="Courier New"/>
                <a:ea typeface="Courier New"/>
              </a:rPr>
              <a:t>input</a:t>
            </a:r>
            <a:r>
              <a:rPr b="0" i="1" lang="en-US" sz="1500" spc="-1" strike="noStrike">
                <a:solidFill>
                  <a:srgbClr val="595959"/>
                </a:solidFill>
                <a:latin typeface="Courier New"/>
                <a:ea typeface="Courier New"/>
              </a:rPr>
              <a:t>('insert something')</a:t>
            </a:r>
            <a:endParaRPr b="0" lang="en-US" sz="1500" spc="-1" strike="noStrike">
              <a:solidFill>
                <a:srgbClr val="000000"/>
              </a:solidFill>
              <a:latin typeface="Arial"/>
            </a:endParaRPr>
          </a:p>
          <a:p>
            <a:pPr>
              <a:lnSpc>
                <a:spcPct val="100000"/>
              </a:lnSpc>
              <a:spcBef>
                <a:spcPts val="1599"/>
              </a:spcBef>
            </a:pPr>
            <a:r>
              <a:rPr b="0" i="1" lang="en-US" sz="1500" spc="-1" strike="noStrike">
                <a:solidFill>
                  <a:srgbClr val="38761d"/>
                </a:solidFill>
                <a:latin typeface="Courier New"/>
                <a:ea typeface="Courier New"/>
              </a:rPr>
              <a:t># If the user writes </a:t>
            </a:r>
            <a:r>
              <a:rPr b="1" i="1" lang="en-US" sz="1500" spc="-1" strike="noStrike">
                <a:solidFill>
                  <a:srgbClr val="38761d"/>
                </a:solidFill>
                <a:latin typeface="Courier New"/>
                <a:ea typeface="Courier New"/>
              </a:rPr>
              <a:t>23</a:t>
            </a:r>
            <a:r>
              <a:rPr b="0" i="1" lang="en-US" sz="1500" spc="-1" strike="noStrike">
                <a:solidFill>
                  <a:srgbClr val="38761d"/>
                </a:solidFill>
                <a:latin typeface="Courier New"/>
                <a:ea typeface="Courier New"/>
              </a:rPr>
              <a:t> Python still considers it text, because it has no way to know the intent</a:t>
            </a:r>
            <a:endParaRPr b="0" lang="en-US" sz="1500" spc="-1" strike="noStrike">
              <a:solidFill>
                <a:srgbClr val="000000"/>
              </a:solidFill>
              <a:latin typeface="Arial"/>
            </a:endParaRPr>
          </a:p>
          <a:p>
            <a:pPr>
              <a:lnSpc>
                <a:spcPct val="100000"/>
              </a:lnSpc>
              <a:spcBef>
                <a:spcPts val="1599"/>
              </a:spcBef>
            </a:pPr>
            <a:r>
              <a:rPr b="0" i="1" lang="en-US" sz="1500" spc="-1" strike="noStrike">
                <a:solidFill>
                  <a:srgbClr val="3c78d8"/>
                </a:solidFill>
                <a:latin typeface="Courier New"/>
                <a:ea typeface="Courier New"/>
              </a:rPr>
              <a:t>print</a:t>
            </a:r>
            <a:r>
              <a:rPr b="0" i="1" lang="en-US" sz="1500" spc="-1" strike="noStrike">
                <a:solidFill>
                  <a:srgbClr val="595959"/>
                </a:solidFill>
                <a:latin typeface="Courier New"/>
                <a:ea typeface="Courier New"/>
              </a:rPr>
              <a:t>(</a:t>
            </a:r>
            <a:r>
              <a:rPr b="0" i="1" lang="en-US" sz="1500" spc="-1" strike="noStrike">
                <a:solidFill>
                  <a:srgbClr val="3c78d8"/>
                </a:solidFill>
                <a:latin typeface="Courier New"/>
                <a:ea typeface="Courier New"/>
              </a:rPr>
              <a:t>type</a:t>
            </a:r>
            <a:r>
              <a:rPr b="0" i="1" lang="en-US" sz="1500" spc="-1" strike="noStrike">
                <a:solidFill>
                  <a:srgbClr val="595959"/>
                </a:solidFill>
                <a:latin typeface="Courier New"/>
                <a:ea typeface="Courier New"/>
              </a:rPr>
              <a:t>(value_from_user))</a:t>
            </a:r>
            <a:endParaRPr b="0" lang="en-US" sz="1500" spc="-1" strike="noStrike">
              <a:solidFill>
                <a:srgbClr val="000000"/>
              </a:solidFill>
              <a:latin typeface="Arial"/>
            </a:endParaRPr>
          </a:p>
          <a:p>
            <a:pPr>
              <a:lnSpc>
                <a:spcPct val="100000"/>
              </a:lnSpc>
              <a:spcBef>
                <a:spcPts val="1599"/>
              </a:spcBef>
            </a:pPr>
            <a:r>
              <a:rPr b="0" i="1" lang="en-US" sz="1500" spc="-1" strike="noStrike">
                <a:solidFill>
                  <a:srgbClr val="38761d"/>
                </a:solidFill>
                <a:latin typeface="Courier New"/>
                <a:ea typeface="Courier New"/>
              </a:rPr>
              <a:t># We can still change the type using the function int</a:t>
            </a:r>
            <a:endParaRPr b="0" lang="en-US" sz="1500" spc="-1" strike="noStrike">
              <a:solidFill>
                <a:srgbClr val="000000"/>
              </a:solidFill>
              <a:latin typeface="Arial"/>
            </a:endParaRPr>
          </a:p>
          <a:p>
            <a:pPr>
              <a:lnSpc>
                <a:spcPct val="100000"/>
              </a:lnSpc>
              <a:spcBef>
                <a:spcPts val="1599"/>
              </a:spcBef>
            </a:pPr>
            <a:r>
              <a:rPr b="0" i="1" lang="en-US" sz="1500" spc="-1" strike="noStrike">
                <a:solidFill>
                  <a:srgbClr val="3c78d8"/>
                </a:solidFill>
                <a:latin typeface="Courier New"/>
                <a:ea typeface="Courier New"/>
              </a:rPr>
              <a:t>print</a:t>
            </a:r>
            <a:r>
              <a:rPr b="0" i="1" lang="en-US" sz="1500" spc="-1" strike="noStrike">
                <a:solidFill>
                  <a:srgbClr val="595959"/>
                </a:solidFill>
                <a:latin typeface="Courier New"/>
                <a:ea typeface="Courier New"/>
              </a:rPr>
              <a:t>(</a:t>
            </a:r>
            <a:r>
              <a:rPr b="0" i="1" lang="en-US" sz="1500" spc="-1" strike="noStrike">
                <a:solidFill>
                  <a:srgbClr val="3c78d8"/>
                </a:solidFill>
                <a:latin typeface="Courier New"/>
                <a:ea typeface="Courier New"/>
              </a:rPr>
              <a:t>type</a:t>
            </a:r>
            <a:r>
              <a:rPr b="0" i="1" lang="en-US" sz="1500" spc="-1" strike="noStrike">
                <a:solidFill>
                  <a:srgbClr val="595959"/>
                </a:solidFill>
                <a:latin typeface="Courier New"/>
                <a:ea typeface="Courier New"/>
              </a:rPr>
              <a:t>(</a:t>
            </a:r>
            <a:r>
              <a:rPr b="0" i="1" lang="en-US" sz="1500" spc="-1" strike="noStrike">
                <a:solidFill>
                  <a:srgbClr val="3c78d8"/>
                </a:solidFill>
                <a:latin typeface="Courier New"/>
                <a:ea typeface="Courier New"/>
              </a:rPr>
              <a:t>int</a:t>
            </a:r>
            <a:r>
              <a:rPr b="0" i="1" lang="en-US" sz="1500" spc="-1" strike="noStrike">
                <a:solidFill>
                  <a:srgbClr val="595959"/>
                </a:solidFill>
                <a:latin typeface="Courier New"/>
                <a:ea typeface="Courier New"/>
              </a:rPr>
              <a:t>(value_from_user)))</a:t>
            </a:r>
            <a:endParaRPr b="0" lang="en-US" sz="1500" spc="-1" strike="noStrike">
              <a:solidFill>
                <a:srgbClr val="000000"/>
              </a:solidFill>
              <a:latin typeface="Arial"/>
            </a:endParaRPr>
          </a:p>
          <a:p>
            <a:pPr>
              <a:lnSpc>
                <a:spcPct val="100000"/>
              </a:lnSpc>
              <a:spcBef>
                <a:spcPts val="1599"/>
              </a:spcBef>
            </a:pPr>
            <a:endParaRPr b="0" lang="en-US" sz="1500" spc="-1" strike="noStrike">
              <a:solidFill>
                <a:srgbClr val="000000"/>
              </a:solidFill>
              <a:latin typeface="Arial"/>
            </a:endParaRPr>
          </a:p>
          <a:p>
            <a:pPr>
              <a:lnSpc>
                <a:spcPct val="100000"/>
              </a:lnSpc>
              <a:spcBef>
                <a:spcPts val="1599"/>
              </a:spcBef>
              <a:spcAft>
                <a:spcPts val="1599"/>
              </a:spcAft>
            </a:pPr>
            <a:endParaRPr b="0" lang="en-US" sz="15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11760" y="555480"/>
            <a:ext cx="8486280" cy="464400"/>
          </a:xfrm>
          <a:prstGeom prst="rect">
            <a:avLst/>
          </a:prstGeom>
          <a:noFill/>
          <a:ln>
            <a:noFill/>
          </a:ln>
        </p:spPr>
        <p:txBody>
          <a:bodyPr tIns="91440" bIns="91440" anchor="b"/>
          <a:p>
            <a:pPr>
              <a:lnSpc>
                <a:spcPct val="100000"/>
              </a:lnSpc>
            </a:pPr>
            <a:r>
              <a:rPr b="0" lang="en-US" sz="2400" spc="-1" strike="noStrike">
                <a:solidFill>
                  <a:srgbClr val="000000"/>
                </a:solidFill>
                <a:latin typeface="Arial"/>
                <a:ea typeface="Arial"/>
              </a:rPr>
              <a:t>How to create a string</a:t>
            </a:r>
            <a:endParaRPr b="0" lang="en-US" sz="2400" spc="-1" strike="noStrike">
              <a:solidFill>
                <a:srgbClr val="000000"/>
              </a:solidFill>
              <a:latin typeface="Arial"/>
            </a:endParaRPr>
          </a:p>
        </p:txBody>
      </p:sp>
      <p:sp>
        <p:nvSpPr>
          <p:cNvPr id="121" name="TextShape 2"/>
          <p:cNvSpPr txBox="1"/>
          <p:nvPr/>
        </p:nvSpPr>
        <p:spPr>
          <a:xfrm>
            <a:off x="311760" y="1304640"/>
            <a:ext cx="4404960" cy="3264120"/>
          </a:xfrm>
          <a:prstGeom prst="rect">
            <a:avLst/>
          </a:prstGeom>
          <a:noFill/>
          <a:ln>
            <a:noFill/>
          </a:ln>
        </p:spPr>
        <p:txBody>
          <a:bodyPr tIns="91440" bIns="91440"/>
          <a:p>
            <a:pPr>
              <a:lnSpc>
                <a:spcPct val="115000"/>
              </a:lnSpc>
            </a:pPr>
            <a:r>
              <a:rPr b="0" lang="en-US" sz="1200" spc="-1" strike="noStrike">
                <a:solidFill>
                  <a:srgbClr val="595959"/>
                </a:solidFill>
                <a:latin typeface="Arial"/>
                <a:ea typeface="Arial"/>
              </a:rPr>
              <a:t>Any text between quotes is a string:</a:t>
            </a:r>
            <a:endParaRPr b="0" lang="en-US" sz="1200" spc="-1" strike="noStrike">
              <a:solidFill>
                <a:srgbClr val="000000"/>
              </a:solidFill>
              <a:latin typeface="Arial"/>
            </a:endParaRPr>
          </a:p>
          <a:p>
            <a:pPr marL="457200" indent="-304560">
              <a:lnSpc>
                <a:spcPct val="115000"/>
              </a:lnSpc>
              <a:spcBef>
                <a:spcPts val="1599"/>
              </a:spcBef>
              <a:buClr>
                <a:srgbClr val="595959"/>
              </a:buClr>
              <a:buFont typeface="Arial"/>
              <a:buChar char="●"/>
            </a:pPr>
            <a:r>
              <a:rPr b="0" lang="en-US" sz="1200" spc="-1" strike="noStrike">
                <a:solidFill>
                  <a:srgbClr val="595959"/>
                </a:solidFill>
                <a:latin typeface="Arial"/>
                <a:ea typeface="Arial"/>
              </a:rPr>
              <a:t>'Hello' </a:t>
            </a:r>
            <a:endParaRPr b="0" lang="en-US" sz="1200" spc="-1" strike="noStrike">
              <a:solidFill>
                <a:srgbClr val="000000"/>
              </a:solidFill>
              <a:latin typeface="Arial"/>
            </a:endParaRPr>
          </a:p>
          <a:p>
            <a:pPr marL="457200" indent="-304560">
              <a:lnSpc>
                <a:spcPct val="115000"/>
              </a:lnSpc>
              <a:buClr>
                <a:srgbClr val="595959"/>
              </a:buClr>
              <a:buFont typeface="Arial"/>
              <a:buChar char="●"/>
            </a:pPr>
            <a:r>
              <a:rPr b="0" lang="en-US" sz="1200" spc="-1" strike="noStrike">
                <a:solidFill>
                  <a:srgbClr val="595959"/>
                </a:solidFill>
                <a:latin typeface="Arial"/>
                <a:ea typeface="Arial"/>
              </a:rPr>
              <a:t>'23'</a:t>
            </a:r>
            <a:endParaRPr b="0" lang="en-US" sz="1200" spc="-1" strike="noStrike">
              <a:solidFill>
                <a:srgbClr val="000000"/>
              </a:solidFill>
              <a:latin typeface="Arial"/>
            </a:endParaRPr>
          </a:p>
          <a:p>
            <a:pPr marL="457200" indent="-304560">
              <a:lnSpc>
                <a:spcPct val="115000"/>
              </a:lnSpc>
              <a:buClr>
                <a:srgbClr val="595959"/>
              </a:buClr>
              <a:buFont typeface="Arial"/>
              <a:buChar char="●"/>
            </a:pPr>
            <a:r>
              <a:rPr b="0" lang="en-US" sz="1200" spc="-1" strike="noStrike">
                <a:solidFill>
                  <a:srgbClr val="595959"/>
                </a:solidFill>
                <a:latin typeface="Arial"/>
                <a:ea typeface="Arial"/>
              </a:rPr>
              <a:t>"Berlin Brandenburg"</a:t>
            </a:r>
            <a:endParaRPr b="0" lang="en-US" sz="1200" spc="-1" strike="noStrike">
              <a:solidFill>
                <a:srgbClr val="000000"/>
              </a:solidFill>
              <a:latin typeface="Arial"/>
            </a:endParaRPr>
          </a:p>
          <a:p>
            <a:pPr marL="457200" indent="-304560">
              <a:lnSpc>
                <a:spcPct val="115000"/>
              </a:lnSpc>
              <a:buClr>
                <a:srgbClr val="595959"/>
              </a:buClr>
              <a:buFont typeface="Arial"/>
              <a:buChar char="●"/>
            </a:pPr>
            <a:r>
              <a:rPr b="0" lang="en-US" sz="1200" spc="-1" strike="noStrike">
                <a:solidFill>
                  <a:srgbClr val="595959"/>
                </a:solidFill>
                <a:latin typeface="Arial"/>
                <a:ea typeface="Arial"/>
              </a:rPr>
              <a:t>'I\'m John'</a:t>
            </a:r>
            <a:endParaRPr b="0" lang="en-US" sz="1200" spc="-1" strike="noStrike">
              <a:solidFill>
                <a:srgbClr val="000000"/>
              </a:solidFill>
              <a:latin typeface="Arial"/>
            </a:endParaRPr>
          </a:p>
          <a:p>
            <a:pPr marL="457200" indent="-304560">
              <a:lnSpc>
                <a:spcPct val="115000"/>
              </a:lnSpc>
              <a:buClr>
                <a:srgbClr val="595959"/>
              </a:buClr>
              <a:buFont typeface="Arial"/>
              <a:buChar char="●"/>
            </a:pPr>
            <a:r>
              <a:rPr b="0" lang="en-US" sz="1200" spc="-1" strike="noStrike">
                <a:solidFill>
                  <a:srgbClr val="595959"/>
                </a:solidFill>
                <a:latin typeface="Arial"/>
                <a:ea typeface="Arial"/>
              </a:rPr>
              <a:t>'Can contain \n and other special characters'</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You can check with the function </a:t>
            </a:r>
            <a:r>
              <a:rPr b="1" lang="en-US" sz="1200" spc="-1" strike="noStrike">
                <a:solidFill>
                  <a:srgbClr val="595959"/>
                </a:solidFill>
                <a:latin typeface="Arial"/>
                <a:ea typeface="Arial"/>
              </a:rPr>
              <a:t>type()</a:t>
            </a: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spcAft>
                <a:spcPts val="1599"/>
              </a:spcAft>
            </a:pPr>
            <a:endParaRPr b="0" lang="en-US" sz="1200" spc="-1" strike="noStrike">
              <a:solidFill>
                <a:srgbClr val="000000"/>
              </a:solidFill>
              <a:latin typeface="Arial"/>
            </a:endParaRPr>
          </a:p>
        </p:txBody>
      </p:sp>
      <p:sp>
        <p:nvSpPr>
          <p:cNvPr id="122" name="CustomShape 3"/>
          <p:cNvSpPr/>
          <p:nvPr/>
        </p:nvSpPr>
        <p:spPr>
          <a:xfrm>
            <a:off x="4834080" y="434880"/>
            <a:ext cx="3964320" cy="4474080"/>
          </a:xfrm>
          <a:prstGeom prst="rect">
            <a:avLst/>
          </a:prstGeom>
          <a:noFill/>
          <a:ln>
            <a:noFill/>
          </a:ln>
        </p:spPr>
        <p:style>
          <a:lnRef idx="0"/>
          <a:fillRef idx="0"/>
          <a:effectRef idx="0"/>
          <a:fontRef idx="minor"/>
        </p:style>
        <p:txBody>
          <a:bodyPr tIns="91440" bIns="91440"/>
          <a:p>
            <a:pPr>
              <a:lnSpc>
                <a:spcPct val="100000"/>
              </a:lnSpc>
            </a:pPr>
            <a:r>
              <a:rPr b="0" i="1" lang="en-US" sz="1500" spc="-1" strike="noStrike">
                <a:solidFill>
                  <a:srgbClr val="595959"/>
                </a:solidFill>
                <a:latin typeface="Courier New"/>
                <a:ea typeface="Courier New"/>
              </a:rPr>
              <a:t>print(type('23'))</a:t>
            </a:r>
            <a:endParaRPr b="0" lang="en-US" sz="1500" spc="-1" strike="noStrike">
              <a:latin typeface="Arial"/>
            </a:endParaRPr>
          </a:p>
          <a:p>
            <a:pPr>
              <a:lnSpc>
                <a:spcPct val="100000"/>
              </a:lnSpc>
              <a:spcBef>
                <a:spcPts val="1599"/>
              </a:spcBef>
            </a:pPr>
            <a:r>
              <a:rPr b="0" i="1" lang="en-US" sz="1500" spc="-1" strike="noStrike">
                <a:solidFill>
                  <a:srgbClr val="93c47d"/>
                </a:solidFill>
                <a:latin typeface="Courier New"/>
                <a:ea typeface="Courier New"/>
              </a:rPr>
              <a:t># prints &lt;class 'str'&gt;</a:t>
            </a:r>
            <a:endParaRPr b="0" lang="en-US" sz="1500" spc="-1" strike="noStrike">
              <a:latin typeface="Arial"/>
            </a:endParaRPr>
          </a:p>
          <a:p>
            <a:pPr>
              <a:lnSpc>
                <a:spcPct val="100000"/>
              </a:lnSpc>
              <a:spcBef>
                <a:spcPts val="1599"/>
              </a:spcBef>
            </a:pPr>
            <a:r>
              <a:rPr b="0" i="1" lang="en-US" sz="1500" spc="-1" strike="noStrike">
                <a:solidFill>
                  <a:srgbClr val="595959"/>
                </a:solidFill>
                <a:latin typeface="Courier New"/>
                <a:ea typeface="Courier New"/>
              </a:rPr>
              <a:t>print(type(23))</a:t>
            </a:r>
            <a:endParaRPr b="0" lang="en-US" sz="1500" spc="-1" strike="noStrike">
              <a:latin typeface="Arial"/>
            </a:endParaRPr>
          </a:p>
          <a:p>
            <a:pPr>
              <a:lnSpc>
                <a:spcPct val="100000"/>
              </a:lnSpc>
              <a:spcBef>
                <a:spcPts val="1599"/>
              </a:spcBef>
            </a:pPr>
            <a:r>
              <a:rPr b="0" i="1" lang="en-US" sz="1500" spc="-1" strike="noStrike">
                <a:solidFill>
                  <a:srgbClr val="6aa84f"/>
                </a:solidFill>
                <a:latin typeface="Courier New"/>
                <a:ea typeface="Courier New"/>
              </a:rPr>
              <a:t># prints &lt;class 'int'&gt;</a:t>
            </a:r>
            <a:endParaRPr b="0" lang="en-US" sz="1500" spc="-1" strike="noStrike">
              <a:latin typeface="Arial"/>
            </a:endParaRPr>
          </a:p>
          <a:p>
            <a:pPr>
              <a:lnSpc>
                <a:spcPct val="100000"/>
              </a:lnSpc>
              <a:spcBef>
                <a:spcPts val="1599"/>
              </a:spcBef>
            </a:pPr>
            <a:endParaRPr b="0" lang="en-US" sz="1500" spc="-1" strike="noStrike">
              <a:latin typeface="Arial"/>
            </a:endParaRPr>
          </a:p>
          <a:p>
            <a:pPr>
              <a:lnSpc>
                <a:spcPct val="100000"/>
              </a:lnSpc>
              <a:spcBef>
                <a:spcPts val="1599"/>
              </a:spcBef>
            </a:pPr>
            <a:r>
              <a:rPr b="0" i="1" lang="en-US" sz="1500" spc="-1" strike="noStrike">
                <a:solidFill>
                  <a:srgbClr val="595959"/>
                </a:solidFill>
                <a:latin typeface="Courier New"/>
                <a:ea typeface="Courier New"/>
              </a:rPr>
              <a:t>print(type('hello'))</a:t>
            </a:r>
            <a:endParaRPr b="0" lang="en-US" sz="1500" spc="-1" strike="noStrike">
              <a:latin typeface="Arial"/>
            </a:endParaRPr>
          </a:p>
          <a:p>
            <a:pPr>
              <a:lnSpc>
                <a:spcPct val="100000"/>
              </a:lnSpc>
              <a:spcBef>
                <a:spcPts val="1599"/>
              </a:spcBef>
            </a:pPr>
            <a:r>
              <a:rPr b="0" i="1" lang="en-US" sz="1500" spc="-1" strike="noStrike">
                <a:solidFill>
                  <a:srgbClr val="6aa84f"/>
                </a:solidFill>
                <a:latin typeface="Courier New"/>
                <a:ea typeface="Courier New"/>
              </a:rPr>
              <a:t># prints &lt;class 'str'&gt;</a:t>
            </a:r>
            <a:endParaRPr b="0" lang="en-US" sz="1500" spc="-1" strike="noStrike">
              <a:latin typeface="Arial"/>
            </a:endParaRPr>
          </a:p>
          <a:p>
            <a:pPr>
              <a:lnSpc>
                <a:spcPct val="100000"/>
              </a:lnSpc>
              <a:spcBef>
                <a:spcPts val="1599"/>
              </a:spcBef>
            </a:pPr>
            <a:r>
              <a:rPr b="0" i="1" lang="en-US" sz="1500" spc="-1" strike="noStrike">
                <a:solidFill>
                  <a:srgbClr val="ff0000"/>
                </a:solidFill>
                <a:latin typeface="Courier New"/>
                <a:ea typeface="Courier New"/>
              </a:rPr>
              <a:t>type(hello)</a:t>
            </a:r>
            <a:endParaRPr b="0" lang="en-US" sz="1500" spc="-1" strike="noStrike">
              <a:latin typeface="Arial"/>
            </a:endParaRPr>
          </a:p>
          <a:p>
            <a:pPr>
              <a:lnSpc>
                <a:spcPct val="100000"/>
              </a:lnSpc>
              <a:spcBef>
                <a:spcPts val="1599"/>
              </a:spcBef>
            </a:pPr>
            <a:r>
              <a:rPr b="0" i="1" lang="en-US" sz="1500" spc="-1" strike="noStrike">
                <a:solidFill>
                  <a:srgbClr val="ff0000"/>
                </a:solidFill>
                <a:latin typeface="Courier New"/>
                <a:ea typeface="Courier New"/>
              </a:rPr>
              <a:t># error, we are trying to use the variable called 'hello' which doesn't exist</a:t>
            </a:r>
            <a:endParaRPr b="0" lang="en-US" sz="1500" spc="-1" strike="noStrike">
              <a:latin typeface="Arial"/>
            </a:endParaRPr>
          </a:p>
          <a:p>
            <a:pPr>
              <a:lnSpc>
                <a:spcPct val="100000"/>
              </a:lnSpc>
              <a:spcBef>
                <a:spcPts val="1599"/>
              </a:spcBef>
            </a:pPr>
            <a:endParaRPr b="0" lang="en-US" sz="1500" spc="-1" strike="noStrike">
              <a:latin typeface="Arial"/>
            </a:endParaRPr>
          </a:p>
          <a:p>
            <a:pPr>
              <a:lnSpc>
                <a:spcPct val="100000"/>
              </a:lnSpc>
              <a:spcBef>
                <a:spcPts val="1599"/>
              </a:spcBef>
              <a:spcAft>
                <a:spcPts val="1599"/>
              </a:spcAft>
            </a:pPr>
            <a:endParaRPr b="0" lang="en-US" sz="15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11760" y="555480"/>
            <a:ext cx="8193600" cy="755280"/>
          </a:xfrm>
          <a:prstGeom prst="rect">
            <a:avLst/>
          </a:prstGeom>
          <a:noFill/>
          <a:ln>
            <a:noFill/>
          </a:ln>
        </p:spPr>
        <p:txBody>
          <a:bodyPr tIns="91440" bIns="91440" anchor="b"/>
          <a:p>
            <a:pPr>
              <a:lnSpc>
                <a:spcPct val="100000"/>
              </a:lnSpc>
            </a:pPr>
            <a:r>
              <a:rPr b="0" lang="en-US" sz="2400" spc="-1" strike="noStrike">
                <a:solidFill>
                  <a:srgbClr val="000000"/>
                </a:solidFill>
                <a:latin typeface="Arial"/>
                <a:ea typeface="Arial"/>
              </a:rPr>
              <a:t>Operations on strings</a:t>
            </a:r>
            <a:endParaRPr b="0" lang="en-US" sz="2400" spc="-1" strike="noStrike">
              <a:solidFill>
                <a:srgbClr val="000000"/>
              </a:solidFill>
              <a:latin typeface="Arial"/>
            </a:endParaRPr>
          </a:p>
        </p:txBody>
      </p:sp>
      <p:sp>
        <p:nvSpPr>
          <p:cNvPr id="124" name="TextShape 2"/>
          <p:cNvSpPr txBox="1"/>
          <p:nvPr/>
        </p:nvSpPr>
        <p:spPr>
          <a:xfrm>
            <a:off x="311760" y="1389600"/>
            <a:ext cx="8737200" cy="3179160"/>
          </a:xfrm>
          <a:prstGeom prst="rect">
            <a:avLst/>
          </a:prstGeom>
          <a:noFill/>
          <a:ln>
            <a:noFill/>
          </a:ln>
        </p:spPr>
        <p:txBody>
          <a:bodyPr tIns="91440" bIns="91440"/>
          <a:p>
            <a:pPr>
              <a:lnSpc>
                <a:spcPct val="115000"/>
              </a:lnSpc>
            </a:pPr>
            <a:r>
              <a:rPr b="0" lang="en-US" sz="1400" spc="-1" strike="noStrike">
                <a:solidFill>
                  <a:srgbClr val="000000"/>
                </a:solidFill>
                <a:latin typeface="Arial"/>
                <a:ea typeface="Arial"/>
              </a:rPr>
              <a:t>Some operators like </a:t>
            </a:r>
            <a:r>
              <a:rPr b="1" lang="en-US" sz="1400" spc="-1" strike="noStrike">
                <a:solidFill>
                  <a:srgbClr val="000000"/>
                </a:solidFill>
                <a:latin typeface="Arial"/>
                <a:ea typeface="Arial"/>
              </a:rPr>
              <a:t>+</a:t>
            </a:r>
            <a:r>
              <a:rPr b="0" lang="en-US" sz="1400" spc="-1" strike="noStrike">
                <a:solidFill>
                  <a:srgbClr val="000000"/>
                </a:solidFill>
                <a:latin typeface="Arial"/>
                <a:ea typeface="Arial"/>
              </a:rPr>
              <a:t> or </a:t>
            </a:r>
            <a:r>
              <a:rPr b="1" lang="en-US" sz="1400" spc="-1" strike="noStrike">
                <a:solidFill>
                  <a:srgbClr val="000000"/>
                </a:solidFill>
                <a:latin typeface="Arial"/>
                <a:ea typeface="Arial"/>
              </a:rPr>
              <a:t>*</a:t>
            </a:r>
            <a:r>
              <a:rPr b="0" lang="en-US" sz="1400" spc="-1" strike="noStrike">
                <a:solidFill>
                  <a:srgbClr val="000000"/>
                </a:solidFill>
                <a:latin typeface="Arial"/>
                <a:ea typeface="Arial"/>
              </a:rPr>
              <a:t> can be used on strings. This is another reason for which python needs to know the type.</a:t>
            </a:r>
            <a:endParaRPr b="0" lang="en-US" sz="1400" spc="-1" strike="noStrike">
              <a:solidFill>
                <a:srgbClr val="000000"/>
              </a:solidFill>
              <a:latin typeface="Arial"/>
            </a:endParaRPr>
          </a:p>
          <a:p>
            <a:pPr marL="457200" indent="-323640">
              <a:lnSpc>
                <a:spcPct val="115000"/>
              </a:lnSpc>
              <a:spcBef>
                <a:spcPts val="1599"/>
              </a:spcBef>
              <a:buClr>
                <a:srgbClr val="000000"/>
              </a:buClr>
              <a:buFont typeface="Arial"/>
              <a:buChar char="●"/>
            </a:pPr>
            <a:r>
              <a:rPr b="0" lang="en-US" sz="1500" spc="-1" strike="noStrike">
                <a:solidFill>
                  <a:srgbClr val="000000"/>
                </a:solidFill>
                <a:latin typeface="Arial"/>
                <a:ea typeface="Arial"/>
              </a:rPr>
              <a:t>print('hello' + ' ' + 'world')</a:t>
            </a:r>
            <a:endParaRPr b="0" lang="en-US" sz="1500" spc="-1" strike="noStrike">
              <a:solidFill>
                <a:srgbClr val="000000"/>
              </a:solidFill>
              <a:latin typeface="Arial"/>
            </a:endParaRPr>
          </a:p>
          <a:p>
            <a:pPr lvl="1" marL="914400" indent="-323640">
              <a:lnSpc>
                <a:spcPct val="115000"/>
              </a:lnSpc>
              <a:buClr>
                <a:srgbClr val="0000ff"/>
              </a:buClr>
              <a:buFont typeface="Arial"/>
              <a:buChar char="○"/>
            </a:pPr>
            <a:r>
              <a:rPr b="0" i="1" lang="en-US" sz="1500" spc="-1" strike="noStrike">
                <a:solidFill>
                  <a:srgbClr val="0000ff"/>
                </a:solidFill>
                <a:latin typeface="Arial"/>
                <a:ea typeface="Arial"/>
              </a:rPr>
              <a:t>hello world</a:t>
            </a:r>
            <a:endParaRPr b="0" lang="en-US" sz="1500" spc="-1" strike="noStrike">
              <a:solidFill>
                <a:srgbClr val="000000"/>
              </a:solidFill>
              <a:latin typeface="Arial"/>
            </a:endParaRPr>
          </a:p>
          <a:p>
            <a:pPr marL="457200" indent="-323640">
              <a:lnSpc>
                <a:spcPct val="115000"/>
              </a:lnSpc>
              <a:buClr>
                <a:srgbClr val="000000"/>
              </a:buClr>
              <a:buFont typeface="Arial"/>
              <a:buChar char="●"/>
            </a:pPr>
            <a:r>
              <a:rPr b="0" lang="en-US" sz="1500" spc="-1" strike="noStrike">
                <a:solidFill>
                  <a:srgbClr val="000000"/>
                </a:solidFill>
                <a:latin typeface="Arial"/>
                <a:ea typeface="Arial"/>
              </a:rPr>
              <a:t>print('hello' * 3)</a:t>
            </a:r>
            <a:endParaRPr b="0" lang="en-US" sz="1500" spc="-1" strike="noStrike">
              <a:solidFill>
                <a:srgbClr val="000000"/>
              </a:solidFill>
              <a:latin typeface="Arial"/>
            </a:endParaRPr>
          </a:p>
          <a:p>
            <a:pPr lvl="1" marL="914400" indent="-323640">
              <a:lnSpc>
                <a:spcPct val="115000"/>
              </a:lnSpc>
              <a:buClr>
                <a:srgbClr val="0000ff"/>
              </a:buClr>
              <a:buFont typeface="Arial"/>
              <a:buChar char="○"/>
            </a:pPr>
            <a:r>
              <a:rPr b="0" i="1" lang="en-US" sz="1500" spc="-1" strike="noStrike">
                <a:solidFill>
                  <a:srgbClr val="0000ff"/>
                </a:solidFill>
                <a:latin typeface="Arial"/>
                <a:ea typeface="Arial"/>
              </a:rPr>
              <a:t>hellohellohello</a:t>
            </a:r>
            <a:endParaRPr b="0" lang="en-US" sz="1500" spc="-1" strike="noStrike">
              <a:solidFill>
                <a:srgbClr val="000000"/>
              </a:solidFill>
              <a:latin typeface="Arial"/>
            </a:endParaRPr>
          </a:p>
          <a:p>
            <a:pPr marL="457200" indent="-323640">
              <a:lnSpc>
                <a:spcPct val="115000"/>
              </a:lnSpc>
              <a:buClr>
                <a:srgbClr val="000000"/>
              </a:buClr>
              <a:buFont typeface="Arial"/>
              <a:buChar char="●"/>
            </a:pPr>
            <a:r>
              <a:rPr b="0" lang="en-US" sz="1500" spc="-1" strike="noStrike">
                <a:solidFill>
                  <a:srgbClr val="000000"/>
                </a:solidFill>
                <a:latin typeface="Arial"/>
                <a:ea typeface="Arial"/>
              </a:rPr>
              <a:t>print(('bl' + 'a') * 4)</a:t>
            </a:r>
            <a:endParaRPr b="0" lang="en-US" sz="1500" spc="-1" strike="noStrike">
              <a:solidFill>
                <a:srgbClr val="000000"/>
              </a:solidFill>
              <a:latin typeface="Arial"/>
            </a:endParaRPr>
          </a:p>
          <a:p>
            <a:pPr lvl="1" marL="914400" indent="-323640">
              <a:lnSpc>
                <a:spcPct val="115000"/>
              </a:lnSpc>
              <a:buClr>
                <a:srgbClr val="0000ff"/>
              </a:buClr>
              <a:buFont typeface="Arial"/>
              <a:buChar char="○"/>
            </a:pPr>
            <a:r>
              <a:rPr b="0" i="1" lang="en-US" sz="1500" spc="-1" strike="noStrike">
                <a:solidFill>
                  <a:srgbClr val="0000ff"/>
                </a:solidFill>
                <a:latin typeface="Arial"/>
                <a:ea typeface="Arial"/>
              </a:rPr>
              <a:t>blablablabla</a:t>
            </a:r>
            <a:endParaRPr b="0" lang="en-US" sz="1500" spc="-1" strike="noStrike">
              <a:solidFill>
                <a:srgbClr val="000000"/>
              </a:solidFill>
              <a:latin typeface="Arial"/>
            </a:endParaRPr>
          </a:p>
          <a:p>
            <a:pPr marL="457200" indent="-323640">
              <a:lnSpc>
                <a:spcPct val="115000"/>
              </a:lnSpc>
              <a:buClr>
                <a:srgbClr val="000000"/>
              </a:buClr>
              <a:buFont typeface="Arial"/>
              <a:buChar char="●"/>
            </a:pPr>
            <a:r>
              <a:rPr b="0" lang="en-US" sz="1500" spc="-1" strike="noStrike">
                <a:solidFill>
                  <a:srgbClr val="000000"/>
                </a:solidFill>
                <a:latin typeface="Arial"/>
                <a:ea typeface="Arial"/>
              </a:rPr>
              <a:t>print( '23' * 3)</a:t>
            </a:r>
            <a:endParaRPr b="0" lang="en-US" sz="1500" spc="-1" strike="noStrike">
              <a:solidFill>
                <a:srgbClr val="000000"/>
              </a:solidFill>
              <a:latin typeface="Arial"/>
            </a:endParaRPr>
          </a:p>
          <a:p>
            <a:pPr lvl="1" marL="914400" indent="-323640">
              <a:lnSpc>
                <a:spcPct val="115000"/>
              </a:lnSpc>
              <a:buClr>
                <a:srgbClr val="0000ff"/>
              </a:buClr>
              <a:buFont typeface="Arial"/>
              <a:buChar char="○"/>
            </a:pPr>
            <a:r>
              <a:rPr b="0" i="1" lang="en-US" sz="1500" spc="-1" strike="noStrike">
                <a:solidFill>
                  <a:srgbClr val="0000ff"/>
                </a:solidFill>
                <a:latin typeface="Arial"/>
                <a:ea typeface="Arial"/>
              </a:rPr>
              <a:t>232323</a:t>
            </a:r>
            <a:endParaRPr b="0" lang="en-US" sz="1500" spc="-1" strike="noStrike">
              <a:solidFill>
                <a:srgbClr val="000000"/>
              </a:solidFill>
              <a:latin typeface="Arial"/>
            </a:endParaRPr>
          </a:p>
        </p:txBody>
      </p:sp>
      <p:sp>
        <p:nvSpPr>
          <p:cNvPr id="125" name="CustomShape 3"/>
          <p:cNvSpPr/>
          <p:nvPr/>
        </p:nvSpPr>
        <p:spPr>
          <a:xfrm>
            <a:off x="2391840" y="3805200"/>
            <a:ext cx="3704760" cy="4345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cc0000"/>
                </a:solidFill>
                <a:latin typeface="Arial"/>
                <a:ea typeface="Arial"/>
              </a:rPr>
              <a:t>&lt;= note the quotes! '23' is not 23</a:t>
            </a:r>
            <a:endParaRPr b="0" lang="en-US" sz="1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11760" y="137520"/>
            <a:ext cx="8302320" cy="581400"/>
          </a:xfrm>
          <a:prstGeom prst="rect">
            <a:avLst/>
          </a:prstGeom>
          <a:noFill/>
          <a:ln>
            <a:noFill/>
          </a:ln>
        </p:spPr>
        <p:txBody>
          <a:bodyPr tIns="91440" bIns="91440" anchor="b"/>
          <a:p>
            <a:pPr>
              <a:lnSpc>
                <a:spcPct val="100000"/>
              </a:lnSpc>
            </a:pPr>
            <a:r>
              <a:rPr b="0" lang="en-US" sz="2400" spc="-1" strike="noStrike">
                <a:solidFill>
                  <a:srgbClr val="000000"/>
                </a:solidFill>
                <a:latin typeface="Arial"/>
                <a:ea typeface="Arial"/>
              </a:rPr>
              <a:t>Exercise</a:t>
            </a:r>
            <a:endParaRPr b="0" lang="en-US" sz="2400" spc="-1" strike="noStrike">
              <a:solidFill>
                <a:srgbClr val="000000"/>
              </a:solidFill>
              <a:latin typeface="Arial"/>
            </a:endParaRPr>
          </a:p>
        </p:txBody>
      </p:sp>
      <p:sp>
        <p:nvSpPr>
          <p:cNvPr id="127" name="TextShape 2"/>
          <p:cNvSpPr txBox="1"/>
          <p:nvPr/>
        </p:nvSpPr>
        <p:spPr>
          <a:xfrm>
            <a:off x="311760" y="770760"/>
            <a:ext cx="7223400" cy="4071240"/>
          </a:xfrm>
          <a:prstGeom prst="rect">
            <a:avLst/>
          </a:prstGeom>
          <a:noFill/>
          <a:ln>
            <a:noFill/>
          </a:ln>
        </p:spPr>
        <p:txBody>
          <a:bodyPr tIns="91440" bIns="91440"/>
          <a:p>
            <a:pPr>
              <a:lnSpc>
                <a:spcPct val="100000"/>
              </a:lnSpc>
            </a:pPr>
            <a:r>
              <a:rPr b="1" lang="en-US" sz="1200" spc="-1" strike="noStrike">
                <a:solidFill>
                  <a:srgbClr val="000000"/>
                </a:solidFill>
                <a:latin typeface="Arial"/>
                <a:ea typeface="Arial"/>
              </a:rPr>
              <a:t>Exercise 1:</a:t>
            </a:r>
            <a:r>
              <a:rPr b="0" lang="en-US" sz="1200" spc="-1" strike="noStrike">
                <a:solidFill>
                  <a:srgbClr val="000000"/>
                </a:solidFill>
                <a:latin typeface="Arial"/>
                <a:ea typeface="Arial"/>
              </a:rPr>
              <a:t> Make a program which asks the user a number and print </a:t>
            </a:r>
            <a:r>
              <a:rPr b="1" lang="en-US" sz="1200" spc="-1" strike="noStrike">
                <a:solidFill>
                  <a:srgbClr val="000000"/>
                </a:solidFill>
                <a:latin typeface="Arial"/>
                <a:ea typeface="Arial"/>
              </a:rPr>
              <a:t>bla</a:t>
            </a:r>
            <a:r>
              <a:rPr b="0" lang="en-US" sz="1200" spc="-1" strike="noStrike">
                <a:solidFill>
                  <a:srgbClr val="000000"/>
                </a:solidFill>
                <a:latin typeface="Arial"/>
                <a:ea typeface="Arial"/>
              </a:rPr>
              <a:t> that many times.</a:t>
            </a:r>
            <a:endParaRPr b="0" lang="en-US" sz="1200" spc="-1" strike="noStrike">
              <a:solidFill>
                <a:srgbClr val="000000"/>
              </a:solidFill>
              <a:latin typeface="Arial"/>
            </a:endParaRPr>
          </a:p>
          <a:p>
            <a:pPr marL="457200">
              <a:lnSpc>
                <a:spcPct val="100000"/>
              </a:lnSpc>
              <a:spcBef>
                <a:spcPts val="1599"/>
              </a:spcBef>
            </a:pPr>
            <a:r>
              <a:rPr b="1" lang="en-US" sz="1200" spc="-1" strike="noStrike">
                <a:solidFill>
                  <a:srgbClr val="000000"/>
                </a:solidFill>
                <a:latin typeface="Arial"/>
                <a:ea typeface="Arial"/>
              </a:rPr>
              <a:t>Example</a:t>
            </a:r>
            <a:r>
              <a:rPr b="0" lang="en-US" sz="1200" spc="-1" strike="noStrike">
                <a:solidFill>
                  <a:srgbClr val="000000"/>
                </a:solidFill>
                <a:latin typeface="Arial"/>
                <a:ea typeface="Arial"/>
              </a:rPr>
              <a:t> (green and underlined what the user could write):</a:t>
            </a:r>
            <a:endParaRPr b="0" lang="en-US" sz="1200" spc="-1" strike="noStrike">
              <a:solidFill>
                <a:srgbClr val="000000"/>
              </a:solidFill>
              <a:latin typeface="Arial"/>
            </a:endParaRPr>
          </a:p>
          <a:p>
            <a:pPr marL="914400">
              <a:lnSpc>
                <a:spcPct val="100000"/>
              </a:lnSpc>
              <a:spcBef>
                <a:spcPts val="1599"/>
              </a:spcBef>
            </a:pPr>
            <a:r>
              <a:rPr b="1" lang="en-US" sz="1200" spc="-1" strike="noStrike">
                <a:solidFill>
                  <a:srgbClr val="000000"/>
                </a:solidFill>
                <a:latin typeface="Arial"/>
                <a:ea typeface="Arial"/>
              </a:rPr>
              <a:t>How many times? </a:t>
            </a:r>
            <a:r>
              <a:rPr b="1" i="1" lang="en-US" sz="1200" spc="-1" strike="noStrike" u="sng">
                <a:solidFill>
                  <a:srgbClr val="38761d"/>
                </a:solidFill>
                <a:uFillTx/>
                <a:latin typeface="Arial"/>
                <a:ea typeface="Arial"/>
              </a:rPr>
              <a:t>10</a:t>
            </a:r>
            <a:endParaRPr b="0" lang="en-US" sz="1200" spc="-1" strike="noStrike">
              <a:solidFill>
                <a:srgbClr val="000000"/>
              </a:solidFill>
              <a:latin typeface="Arial"/>
            </a:endParaRPr>
          </a:p>
          <a:p>
            <a:pPr marL="914400">
              <a:lnSpc>
                <a:spcPct val="100000"/>
              </a:lnSpc>
              <a:spcBef>
                <a:spcPts val="1599"/>
              </a:spcBef>
            </a:pPr>
            <a:r>
              <a:rPr b="1" lang="en-US" sz="1200" spc="-1" strike="noStrike">
                <a:solidFill>
                  <a:srgbClr val="000000"/>
                </a:solidFill>
                <a:latin typeface="Arial"/>
                <a:ea typeface="Arial"/>
              </a:rPr>
              <a:t>blablablablablablablablablabla</a:t>
            </a:r>
            <a:endParaRPr b="0" lang="en-US" sz="1200" spc="-1" strike="noStrike">
              <a:solidFill>
                <a:srgbClr val="000000"/>
              </a:solidFill>
              <a:latin typeface="Arial"/>
            </a:endParaRPr>
          </a:p>
          <a:p>
            <a:pPr>
              <a:lnSpc>
                <a:spcPct val="100000"/>
              </a:lnSpc>
              <a:spcBef>
                <a:spcPts val="1599"/>
              </a:spcBef>
            </a:pPr>
            <a:r>
              <a:rPr b="1" lang="en-US" sz="1200" spc="-1" strike="noStrike">
                <a:solidFill>
                  <a:srgbClr val="000000"/>
                </a:solidFill>
                <a:latin typeface="Arial"/>
                <a:ea typeface="Arial"/>
              </a:rPr>
              <a:t>Exercise 2:</a:t>
            </a:r>
            <a:r>
              <a:rPr b="0" lang="en-US" sz="1200" spc="-1" strike="noStrike">
                <a:solidFill>
                  <a:srgbClr val="000000"/>
                </a:solidFill>
                <a:latin typeface="Arial"/>
                <a:ea typeface="Arial"/>
              </a:rPr>
              <a:t> Make a program which asks the user the name and then ask again for the surname and then greet the user. Try to use the + to produce the greeting</a:t>
            </a:r>
            <a:endParaRPr b="0" lang="en-US" sz="1200" spc="-1" strike="noStrike">
              <a:solidFill>
                <a:srgbClr val="000000"/>
              </a:solidFill>
              <a:latin typeface="Arial"/>
            </a:endParaRPr>
          </a:p>
          <a:p>
            <a:pPr marL="457200">
              <a:lnSpc>
                <a:spcPct val="100000"/>
              </a:lnSpc>
              <a:spcBef>
                <a:spcPts val="1599"/>
              </a:spcBef>
            </a:pPr>
            <a:r>
              <a:rPr b="1" lang="en-US" sz="1200" spc="-1" strike="noStrike">
                <a:solidFill>
                  <a:srgbClr val="000000"/>
                </a:solidFill>
                <a:latin typeface="Arial"/>
                <a:ea typeface="Arial"/>
              </a:rPr>
              <a:t>Example</a:t>
            </a:r>
            <a:r>
              <a:rPr b="0" lang="en-US" sz="1200" spc="-1" strike="noStrike">
                <a:solidFill>
                  <a:srgbClr val="000000"/>
                </a:solidFill>
                <a:latin typeface="Arial"/>
                <a:ea typeface="Arial"/>
              </a:rPr>
              <a:t> (green and underlined what the user could write):</a:t>
            </a:r>
            <a:endParaRPr b="0" lang="en-US" sz="1200" spc="-1" strike="noStrike">
              <a:solidFill>
                <a:srgbClr val="000000"/>
              </a:solidFill>
              <a:latin typeface="Arial"/>
            </a:endParaRPr>
          </a:p>
          <a:p>
            <a:pPr marL="914400">
              <a:lnSpc>
                <a:spcPct val="100000"/>
              </a:lnSpc>
              <a:spcBef>
                <a:spcPts val="1599"/>
              </a:spcBef>
            </a:pPr>
            <a:r>
              <a:rPr b="1" lang="en-US" sz="1200" spc="-1" strike="noStrike">
                <a:solidFill>
                  <a:srgbClr val="000000"/>
                </a:solidFill>
                <a:latin typeface="Arial"/>
                <a:ea typeface="Arial"/>
              </a:rPr>
              <a:t>Name? </a:t>
            </a:r>
            <a:r>
              <a:rPr b="1" i="1" lang="en-US" sz="1200" spc="-1" strike="noStrike" u="sng">
                <a:solidFill>
                  <a:srgbClr val="38761d"/>
                </a:solidFill>
                <a:uFillTx/>
                <a:latin typeface="Arial"/>
                <a:ea typeface="Arial"/>
              </a:rPr>
              <a:t>John</a:t>
            </a:r>
            <a:endParaRPr b="0" lang="en-US" sz="1200" spc="-1" strike="noStrike">
              <a:solidFill>
                <a:srgbClr val="000000"/>
              </a:solidFill>
              <a:latin typeface="Arial"/>
            </a:endParaRPr>
          </a:p>
          <a:p>
            <a:pPr marL="914400">
              <a:lnSpc>
                <a:spcPct val="100000"/>
              </a:lnSpc>
              <a:spcBef>
                <a:spcPts val="1599"/>
              </a:spcBef>
            </a:pPr>
            <a:r>
              <a:rPr b="1" lang="en-US" sz="1200" spc="-1" strike="noStrike">
                <a:solidFill>
                  <a:srgbClr val="000000"/>
                </a:solidFill>
                <a:latin typeface="Arial"/>
                <a:ea typeface="Arial"/>
              </a:rPr>
              <a:t>Surname? </a:t>
            </a:r>
            <a:r>
              <a:rPr b="1" i="1" lang="en-US" sz="1200" spc="-1" strike="noStrike" u="sng">
                <a:solidFill>
                  <a:srgbClr val="38761d"/>
                </a:solidFill>
                <a:uFillTx/>
                <a:latin typeface="Arial"/>
                <a:ea typeface="Arial"/>
              </a:rPr>
              <a:t>Wayne</a:t>
            </a:r>
            <a:endParaRPr b="0" lang="en-US" sz="1200" spc="-1" strike="noStrike">
              <a:solidFill>
                <a:srgbClr val="000000"/>
              </a:solidFill>
              <a:latin typeface="Arial"/>
            </a:endParaRPr>
          </a:p>
          <a:p>
            <a:pPr marL="914400">
              <a:lnSpc>
                <a:spcPct val="100000"/>
              </a:lnSpc>
              <a:spcBef>
                <a:spcPts val="1599"/>
              </a:spcBef>
            </a:pPr>
            <a:r>
              <a:rPr b="1" lang="en-US" sz="1200" spc="-1" strike="noStrike">
                <a:solidFill>
                  <a:srgbClr val="000000"/>
                </a:solidFill>
                <a:latin typeface="Arial"/>
                <a:ea typeface="Arial"/>
              </a:rPr>
              <a:t>Hello, John Wayne</a:t>
            </a:r>
            <a:endParaRPr b="0" lang="en-US" sz="1200" spc="-1" strike="noStrike">
              <a:solidFill>
                <a:srgbClr val="000000"/>
              </a:solidFill>
              <a:latin typeface="Arial"/>
            </a:endParaRPr>
          </a:p>
          <a:p>
            <a:pPr>
              <a:lnSpc>
                <a:spcPct val="100000"/>
              </a:lnSpc>
              <a:spcBef>
                <a:spcPts val="1599"/>
              </a:spcBef>
            </a:pPr>
            <a:endParaRPr b="0" lang="en-US" sz="1200" spc="-1" strike="noStrike">
              <a:solidFill>
                <a:srgbClr val="000000"/>
              </a:solidFill>
              <a:latin typeface="Arial"/>
            </a:endParaRPr>
          </a:p>
          <a:p>
            <a:pPr>
              <a:lnSpc>
                <a:spcPct val="100000"/>
              </a:lnSpc>
              <a:spcBef>
                <a:spcPts val="1599"/>
              </a:spcBef>
              <a:spcAft>
                <a:spcPts val="1599"/>
              </a:spcAft>
            </a:pPr>
            <a:endParaRPr b="0" lang="en-US" sz="12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311760" y="555480"/>
            <a:ext cx="8344080" cy="755280"/>
          </a:xfrm>
          <a:prstGeom prst="rect">
            <a:avLst/>
          </a:prstGeom>
          <a:noFill/>
          <a:ln>
            <a:noFill/>
          </a:ln>
        </p:spPr>
        <p:txBody>
          <a:bodyPr tIns="91440" bIns="91440" anchor="b"/>
          <a:p>
            <a:pPr>
              <a:lnSpc>
                <a:spcPct val="100000"/>
              </a:lnSpc>
            </a:pPr>
            <a:r>
              <a:rPr b="0" lang="en-US" sz="2400" spc="-1" strike="noStrike">
                <a:solidFill>
                  <a:srgbClr val="000000"/>
                </a:solidFill>
                <a:latin typeface="Arial"/>
                <a:ea typeface="Arial"/>
              </a:rPr>
              <a:t>Other common operations on string</a:t>
            </a:r>
            <a:endParaRPr b="0" lang="en-US" sz="2400" spc="-1" strike="noStrike">
              <a:solidFill>
                <a:srgbClr val="000000"/>
              </a:solidFill>
              <a:latin typeface="Arial"/>
            </a:endParaRPr>
          </a:p>
        </p:txBody>
      </p:sp>
      <p:sp>
        <p:nvSpPr>
          <p:cNvPr id="129" name="TextShape 2"/>
          <p:cNvSpPr txBox="1"/>
          <p:nvPr/>
        </p:nvSpPr>
        <p:spPr>
          <a:xfrm>
            <a:off x="838440" y="1438560"/>
            <a:ext cx="5291280" cy="3179160"/>
          </a:xfrm>
          <a:prstGeom prst="rect">
            <a:avLst/>
          </a:prstGeom>
          <a:noFill/>
          <a:ln>
            <a:noFill/>
          </a:ln>
        </p:spPr>
        <p:txBody>
          <a:bodyPr tIns="91440" bIns="91440"/>
          <a:p>
            <a:pPr>
              <a:lnSpc>
                <a:spcPct val="115000"/>
              </a:lnSpc>
            </a:pPr>
            <a:r>
              <a:rPr b="0" i="1" lang="en-US" sz="1600" spc="-1" strike="noStrike">
                <a:solidFill>
                  <a:srgbClr val="595959"/>
                </a:solidFill>
                <a:latin typeface="Courier New"/>
                <a:ea typeface="Courier New"/>
              </a:rPr>
              <a:t>name = 'John'</a:t>
            </a:r>
            <a:br/>
            <a:r>
              <a:rPr b="0" i="1" lang="en-US" sz="1600" spc="-1" strike="noStrike">
                <a:solidFill>
                  <a:srgbClr val="6aa84f"/>
                </a:solidFill>
                <a:latin typeface="Courier New"/>
                <a:ea typeface="Courier New"/>
              </a:rPr>
              <a:t>print</a:t>
            </a:r>
            <a:r>
              <a:rPr b="0" i="1" lang="en-US" sz="1600" spc="-1" strike="noStrike">
                <a:solidFill>
                  <a:srgbClr val="595959"/>
                </a:solidFill>
                <a:latin typeface="Courier New"/>
                <a:ea typeface="Courier New"/>
              </a:rPr>
              <a:t>(name)</a:t>
            </a:r>
            <a:br/>
            <a:r>
              <a:rPr b="0" i="1" lang="en-US" sz="1600" spc="-1" strike="noStrike">
                <a:solidFill>
                  <a:srgbClr val="6aa84f"/>
                </a:solidFill>
                <a:latin typeface="Courier New"/>
                <a:ea typeface="Courier New"/>
              </a:rPr>
              <a:t>print</a:t>
            </a:r>
            <a:r>
              <a:rPr b="0" i="1" lang="en-US" sz="1600" spc="-1" strike="noStrike">
                <a:solidFill>
                  <a:srgbClr val="595959"/>
                </a:solidFill>
                <a:latin typeface="Courier New"/>
                <a:ea typeface="Courier New"/>
              </a:rPr>
              <a:t>(name.lower())</a:t>
            </a:r>
            <a:br/>
            <a:r>
              <a:rPr b="0" i="1" lang="en-US" sz="1600" spc="-1" strike="noStrike">
                <a:solidFill>
                  <a:srgbClr val="6aa84f"/>
                </a:solidFill>
                <a:latin typeface="Courier New"/>
                <a:ea typeface="Courier New"/>
              </a:rPr>
              <a:t>print</a:t>
            </a:r>
            <a:r>
              <a:rPr b="0" i="1" lang="en-US" sz="1600" spc="-1" strike="noStrike">
                <a:solidFill>
                  <a:srgbClr val="595959"/>
                </a:solidFill>
                <a:latin typeface="Courier New"/>
                <a:ea typeface="Courier New"/>
              </a:rPr>
              <a:t>(name.upper())</a:t>
            </a:r>
            <a:endParaRPr b="0" lang="en-US" sz="1600" spc="-1" strike="noStrike">
              <a:solidFill>
                <a:srgbClr val="000000"/>
              </a:solidFill>
              <a:latin typeface="Arial"/>
            </a:endParaRPr>
          </a:p>
          <a:p>
            <a:pPr>
              <a:lnSpc>
                <a:spcPct val="115000"/>
              </a:lnSpc>
              <a:spcBef>
                <a:spcPts val="1599"/>
              </a:spcBef>
            </a:pPr>
            <a:br/>
            <a:r>
              <a:rPr b="0" i="1" lang="en-US" sz="1600" spc="-1" strike="noStrike">
                <a:solidFill>
                  <a:srgbClr val="6aa84f"/>
                </a:solidFill>
                <a:latin typeface="Courier New"/>
                <a:ea typeface="Courier New"/>
              </a:rPr>
              <a:t>print</a:t>
            </a:r>
            <a:r>
              <a:rPr b="0" i="1" lang="en-US" sz="1600" spc="-1" strike="noStrike">
                <a:solidFill>
                  <a:srgbClr val="595959"/>
                </a:solidFill>
                <a:latin typeface="Courier New"/>
                <a:ea typeface="Courier New"/>
              </a:rPr>
              <a:t>("Bruce Wayne".capitalize())</a:t>
            </a:r>
            <a:br/>
            <a:r>
              <a:rPr b="0" i="1" lang="en-US" sz="1600" spc="-1" strike="noStrike">
                <a:solidFill>
                  <a:srgbClr val="6aa84f"/>
                </a:solidFill>
                <a:latin typeface="Courier New"/>
                <a:ea typeface="Courier New"/>
              </a:rPr>
              <a:t>print</a:t>
            </a:r>
            <a:r>
              <a:rPr b="0" i="1" lang="en-US" sz="1600" spc="-1" strike="noStrike">
                <a:solidFill>
                  <a:srgbClr val="595959"/>
                </a:solidFill>
                <a:latin typeface="Courier New"/>
                <a:ea typeface="Courier New"/>
              </a:rPr>
              <a:t>("Bruce Wayne".title())</a:t>
            </a:r>
            <a:br/>
            <a:r>
              <a:rPr b="0" i="1" lang="en-US" sz="1600" spc="-1" strike="noStrike">
                <a:solidFill>
                  <a:srgbClr val="6aa84f"/>
                </a:solidFill>
                <a:latin typeface="Courier New"/>
                <a:ea typeface="Courier New"/>
              </a:rPr>
              <a:t>print</a:t>
            </a:r>
            <a:r>
              <a:rPr b="0" i="1" lang="en-US" sz="1600" spc="-1" strike="noStrike">
                <a:solidFill>
                  <a:srgbClr val="595959"/>
                </a:solidFill>
                <a:latin typeface="Courier New"/>
                <a:ea typeface="Courier New"/>
              </a:rPr>
              <a:t>(</a:t>
            </a:r>
            <a:r>
              <a:rPr b="0" i="1" lang="en-US" sz="1600" spc="-1" strike="noStrike">
                <a:solidFill>
                  <a:srgbClr val="6aa84f"/>
                </a:solidFill>
                <a:latin typeface="Courier New"/>
                <a:ea typeface="Courier New"/>
              </a:rPr>
              <a:t>len</a:t>
            </a:r>
            <a:r>
              <a:rPr b="0" i="1" lang="en-US" sz="1600" spc="-1" strike="noStrike">
                <a:solidFill>
                  <a:srgbClr val="595959"/>
                </a:solidFill>
                <a:latin typeface="Courier New"/>
                <a:ea typeface="Courier New"/>
              </a:rPr>
              <a:t>("Voldemort"))</a:t>
            </a:r>
            <a:endParaRPr b="0" lang="en-US" sz="1600" spc="-1" strike="noStrike">
              <a:solidFill>
                <a:srgbClr val="000000"/>
              </a:solidFill>
              <a:latin typeface="Arial"/>
            </a:endParaRPr>
          </a:p>
          <a:p>
            <a:pPr>
              <a:lnSpc>
                <a:spcPct val="115000"/>
              </a:lnSpc>
              <a:spcBef>
                <a:spcPts val="1599"/>
              </a:spcBef>
              <a:spcAft>
                <a:spcPts val="1599"/>
              </a:spcAft>
            </a:pPr>
            <a:endParaRPr b="0" lang="en-US" sz="1600" spc="-1" strike="noStrike">
              <a:solidFill>
                <a:srgbClr val="000000"/>
              </a:solidFill>
              <a:latin typeface="Arial"/>
            </a:endParaRPr>
          </a:p>
        </p:txBody>
      </p:sp>
      <p:sp>
        <p:nvSpPr>
          <p:cNvPr id="130" name="CustomShape 3"/>
          <p:cNvSpPr/>
          <p:nvPr/>
        </p:nvSpPr>
        <p:spPr>
          <a:xfrm>
            <a:off x="5016240" y="1561320"/>
            <a:ext cx="2358360" cy="2742840"/>
          </a:xfrm>
          <a:prstGeom prst="rect">
            <a:avLst/>
          </a:prstGeom>
          <a:noFill/>
          <a:ln>
            <a:noFill/>
          </a:ln>
        </p:spPr>
        <p:style>
          <a:lnRef idx="0"/>
          <a:fillRef idx="0"/>
          <a:effectRef idx="0"/>
          <a:fontRef idx="minor"/>
        </p:style>
        <p:txBody>
          <a:bodyPr tIns="91440" bIns="91440"/>
          <a:p>
            <a:pPr>
              <a:lnSpc>
                <a:spcPct val="100000"/>
              </a:lnSpc>
            </a:pPr>
            <a:endParaRPr b="0" lang="en-US" sz="1800" spc="-1" strike="noStrike">
              <a:latin typeface="Arial"/>
            </a:endParaRPr>
          </a:p>
          <a:p>
            <a:pPr>
              <a:lnSpc>
                <a:spcPct val="100000"/>
              </a:lnSpc>
            </a:pPr>
            <a:r>
              <a:rPr b="0" lang="en-US" sz="1600" spc="-1" strike="noStrike">
                <a:solidFill>
                  <a:srgbClr val="1c4587"/>
                </a:solidFill>
                <a:latin typeface="Courier New"/>
                <a:ea typeface="Courier New"/>
              </a:rPr>
              <a:t>John</a:t>
            </a:r>
            <a:endParaRPr b="0" lang="en-US" sz="1600" spc="-1" strike="noStrike">
              <a:latin typeface="Arial"/>
            </a:endParaRPr>
          </a:p>
          <a:p>
            <a:pPr>
              <a:lnSpc>
                <a:spcPct val="100000"/>
              </a:lnSpc>
            </a:pPr>
            <a:r>
              <a:rPr b="0" lang="en-US" sz="1600" spc="-1" strike="noStrike">
                <a:solidFill>
                  <a:srgbClr val="1c4587"/>
                </a:solidFill>
                <a:latin typeface="Courier New"/>
                <a:ea typeface="Courier New"/>
              </a:rPr>
              <a:t>john</a:t>
            </a:r>
            <a:endParaRPr b="0" lang="en-US" sz="1600" spc="-1" strike="noStrike">
              <a:latin typeface="Arial"/>
            </a:endParaRPr>
          </a:p>
          <a:p>
            <a:pPr>
              <a:lnSpc>
                <a:spcPct val="100000"/>
              </a:lnSpc>
            </a:pPr>
            <a:r>
              <a:rPr b="0" lang="en-US" sz="1600" spc="-1" strike="noStrike">
                <a:solidFill>
                  <a:srgbClr val="1c4587"/>
                </a:solidFill>
                <a:latin typeface="Courier New"/>
                <a:ea typeface="Courier New"/>
              </a:rPr>
              <a:t>JOHN</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1c4587"/>
                </a:solidFill>
                <a:latin typeface="Courier New"/>
                <a:ea typeface="Courier New"/>
              </a:rPr>
              <a:t>Bruce wayne</a:t>
            </a:r>
            <a:endParaRPr b="0" lang="en-US" sz="1600" spc="-1" strike="noStrike">
              <a:latin typeface="Arial"/>
            </a:endParaRPr>
          </a:p>
          <a:p>
            <a:pPr>
              <a:lnSpc>
                <a:spcPct val="100000"/>
              </a:lnSpc>
            </a:pPr>
            <a:r>
              <a:rPr b="0" lang="en-US" sz="1600" spc="-1" strike="noStrike">
                <a:solidFill>
                  <a:srgbClr val="1c4587"/>
                </a:solidFill>
                <a:latin typeface="Courier New"/>
                <a:ea typeface="Courier New"/>
              </a:rPr>
              <a:t>Bruce Wayne</a:t>
            </a:r>
            <a:endParaRPr b="0" lang="en-US" sz="1600" spc="-1" strike="noStrike">
              <a:latin typeface="Arial"/>
            </a:endParaRPr>
          </a:p>
          <a:p>
            <a:pPr>
              <a:lnSpc>
                <a:spcPct val="100000"/>
              </a:lnSpc>
            </a:pPr>
            <a:r>
              <a:rPr b="0" lang="en-US" sz="1600" spc="-1" strike="noStrike">
                <a:solidFill>
                  <a:srgbClr val="1c4587"/>
                </a:solidFill>
                <a:latin typeface="Courier New"/>
                <a:ea typeface="Courier New"/>
              </a:rPr>
              <a:t>9</a:t>
            </a:r>
            <a:endParaRPr b="0" lang="en-US" sz="1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11760" y="819720"/>
            <a:ext cx="8427960" cy="3813120"/>
          </a:xfrm>
          <a:prstGeom prst="rect">
            <a:avLst/>
          </a:prstGeom>
          <a:noFill/>
          <a:ln>
            <a:noFill/>
          </a:ln>
        </p:spPr>
        <p:txBody>
          <a:bodyPr tIns="91440" bIns="91440"/>
          <a:p>
            <a:pPr>
              <a:lnSpc>
                <a:spcPct val="115000"/>
              </a:lnSpc>
            </a:pPr>
            <a:r>
              <a:rPr b="0" lang="en-US" sz="1200" spc="-1" strike="noStrike">
                <a:solidFill>
                  <a:srgbClr val="000000"/>
                </a:solidFill>
                <a:latin typeface="Arial"/>
                <a:ea typeface="Arial"/>
              </a:rPr>
              <a:t>Create a program which asks for the user whether they went biking today (yes or no, but do not care about the case (i.e. accepts YES, Yes, or yes).</a:t>
            </a:r>
            <a:endParaRPr b="0" lang="en-US" sz="1200" spc="-1" strike="noStrike">
              <a:solidFill>
                <a:srgbClr val="000000"/>
              </a:solidFill>
              <a:latin typeface="Arial"/>
            </a:endParaRPr>
          </a:p>
          <a:p>
            <a:pPr marL="457200">
              <a:lnSpc>
                <a:spcPct val="100000"/>
              </a:lnSpc>
              <a:spcBef>
                <a:spcPts val="1599"/>
              </a:spcBef>
            </a:pPr>
            <a:r>
              <a:rPr b="1" lang="en-US" sz="1200" spc="-1" strike="noStrike">
                <a:solidFill>
                  <a:srgbClr val="000000"/>
                </a:solidFill>
                <a:latin typeface="Arial"/>
                <a:ea typeface="Arial"/>
              </a:rPr>
              <a:t>Example</a:t>
            </a:r>
            <a:r>
              <a:rPr b="0" lang="en-US" sz="1200" spc="-1" strike="noStrike">
                <a:solidFill>
                  <a:srgbClr val="000000"/>
                </a:solidFill>
                <a:latin typeface="Arial"/>
                <a:ea typeface="Arial"/>
              </a:rPr>
              <a:t> (green and underlined what the user could write):</a:t>
            </a:r>
            <a:endParaRPr b="0" lang="en-US" sz="1200" spc="-1" strike="noStrike">
              <a:solidFill>
                <a:srgbClr val="000000"/>
              </a:solidFill>
              <a:latin typeface="Arial"/>
            </a:endParaRPr>
          </a:p>
          <a:p>
            <a:pPr marL="914400">
              <a:lnSpc>
                <a:spcPct val="100000"/>
              </a:lnSpc>
              <a:spcBef>
                <a:spcPts val="1599"/>
              </a:spcBef>
            </a:pPr>
            <a:r>
              <a:rPr b="1" lang="en-US" sz="1200" spc="-1" strike="noStrike">
                <a:solidFill>
                  <a:srgbClr val="000000"/>
                </a:solidFill>
                <a:latin typeface="Arial"/>
                <a:ea typeface="Arial"/>
              </a:rPr>
              <a:t>Did you go biking today? </a:t>
            </a:r>
            <a:r>
              <a:rPr b="1" i="1" lang="en-US" sz="1200" spc="-1" strike="noStrike" u="sng">
                <a:solidFill>
                  <a:srgbClr val="38761d"/>
                </a:solidFill>
                <a:uFillTx/>
                <a:latin typeface="Arial"/>
                <a:ea typeface="Arial"/>
              </a:rPr>
              <a:t>YES</a:t>
            </a:r>
            <a:endParaRPr b="0" lang="en-US" sz="1200" spc="-1" strike="noStrike">
              <a:solidFill>
                <a:srgbClr val="000000"/>
              </a:solidFill>
              <a:latin typeface="Arial"/>
            </a:endParaRPr>
          </a:p>
          <a:p>
            <a:pPr marL="914400">
              <a:lnSpc>
                <a:spcPct val="100000"/>
              </a:lnSpc>
              <a:spcBef>
                <a:spcPts val="1599"/>
              </a:spcBef>
            </a:pPr>
            <a:r>
              <a:rPr b="1" lang="en-US" sz="1200" spc="-1" strike="noStrike">
                <a:solidFill>
                  <a:srgbClr val="000000"/>
                </a:solidFill>
                <a:latin typeface="Arial"/>
                <a:ea typeface="Arial"/>
              </a:rPr>
              <a:t>Hope you did enjoy!</a:t>
            </a: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spcAft>
                <a:spcPts val="1599"/>
              </a:spcAft>
            </a:pPr>
            <a:endParaRPr b="0" lang="en-US" sz="12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65760" y="1079640"/>
            <a:ext cx="8229600" cy="2486520"/>
          </a:xfrm>
          <a:prstGeom prst="rect">
            <a:avLst/>
          </a:prstGeom>
          <a:noFill/>
          <a:ln>
            <a:noFill/>
          </a:ln>
        </p:spPr>
        <p:txBody>
          <a:bodyPr lIns="90000" rIns="90000" tIns="45000" bIns="45000"/>
          <a:p>
            <a:r>
              <a:rPr b="0" lang="en-US" sz="1200" spc="-1" strike="noStrike">
                <a:solidFill>
                  <a:srgbClr val="000000"/>
                </a:solidFill>
                <a:latin typeface="Arial"/>
                <a:ea typeface="Arial"/>
              </a:rPr>
              <a:t>Create a program which asks for a word and tells whether it's a very long one (say "very long" means more than 10 letters)</a:t>
            </a:r>
            <a:endParaRPr b="0" lang="en-US" sz="1200" spc="-1" strike="noStrike">
              <a:latin typeface="Arial"/>
            </a:endParaRPr>
          </a:p>
          <a:p>
            <a:r>
              <a:rPr b="1" lang="en-US" sz="1200" spc="-1" strike="noStrike">
                <a:solidFill>
                  <a:srgbClr val="000000"/>
                </a:solidFill>
                <a:latin typeface="Arial"/>
                <a:ea typeface="Arial"/>
              </a:rPr>
              <a:t>Example</a:t>
            </a:r>
            <a:r>
              <a:rPr b="0" lang="en-US" sz="1200" spc="-1" strike="noStrike">
                <a:solidFill>
                  <a:srgbClr val="000000"/>
                </a:solidFill>
                <a:latin typeface="Arial"/>
                <a:ea typeface="Arial"/>
              </a:rPr>
              <a:t> (green and underlined what the user could write):</a:t>
            </a:r>
            <a:endParaRPr b="0" lang="en-US" sz="1200" spc="-1" strike="noStrike">
              <a:latin typeface="Arial"/>
            </a:endParaRPr>
          </a:p>
          <a:p>
            <a:r>
              <a:rPr b="1" lang="en-US" sz="1200" spc="-1" strike="noStrike">
                <a:solidFill>
                  <a:srgbClr val="000000"/>
                </a:solidFill>
                <a:latin typeface="Arial"/>
                <a:ea typeface="Arial"/>
              </a:rPr>
              <a:t>What's the word you want to examine? </a:t>
            </a:r>
            <a:r>
              <a:rPr b="1" i="1" lang="en-US" sz="1200" spc="-1" strike="noStrike" u="sng">
                <a:solidFill>
                  <a:srgbClr val="38761d"/>
                </a:solidFill>
                <a:uFillTx/>
                <a:latin typeface="Arial"/>
                <a:ea typeface="Arial"/>
              </a:rPr>
              <a:t>nabucodonosor</a:t>
            </a:r>
            <a:endParaRPr b="0" lang="en-US" sz="1200" spc="-1" strike="noStrike">
              <a:latin typeface="Arial"/>
            </a:endParaRPr>
          </a:p>
          <a:p>
            <a:r>
              <a:rPr b="1" lang="en-US" sz="1200" spc="-1" strike="noStrike">
                <a:solidFill>
                  <a:srgbClr val="000000"/>
                </a:solidFill>
                <a:latin typeface="Arial"/>
                <a:ea typeface="Arial"/>
              </a:rPr>
              <a:t>That's a very long word!</a:t>
            </a:r>
            <a:endParaRPr b="0" lang="en-US" sz="1200" spc="-1" strike="noStrike">
              <a:latin typeface="Arial"/>
            </a:endParaRPr>
          </a:p>
          <a:p>
            <a:r>
              <a:rPr b="1" lang="en-US" sz="1200" spc="-1" strike="noStrike">
                <a:solidFill>
                  <a:srgbClr val="000000"/>
                </a:solidFill>
                <a:latin typeface="Arial"/>
                <a:ea typeface="Arial"/>
              </a:rPr>
              <a:t>Bonus:</a:t>
            </a:r>
            <a:r>
              <a:rPr b="0" lang="en-US" sz="1200" spc="-1" strike="noStrike">
                <a:solidFill>
                  <a:srgbClr val="000000"/>
                </a:solidFill>
                <a:latin typeface="Arial"/>
                <a:ea typeface="Arial"/>
              </a:rPr>
              <a:t> show the length (example "that's a very long word, it has 13 letters!!")</a:t>
            </a:r>
            <a:endParaRPr b="0" lang="en-US" sz="1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11760" y="819720"/>
            <a:ext cx="8427960" cy="3813120"/>
          </a:xfrm>
          <a:prstGeom prst="rect">
            <a:avLst/>
          </a:prstGeom>
          <a:noFill/>
          <a:ln>
            <a:noFill/>
          </a:ln>
        </p:spPr>
        <p:txBody>
          <a:bodyPr tIns="91440" bIns="91440"/>
          <a:p>
            <a:pPr>
              <a:lnSpc>
                <a:spcPct val="100000"/>
              </a:lnSpc>
              <a:spcBef>
                <a:spcPts val="1400"/>
              </a:spcBef>
            </a:pPr>
            <a:r>
              <a:rPr b="0" lang="en-US" sz="1100" spc="-1" strike="noStrike">
                <a:solidFill>
                  <a:srgbClr val="000000"/>
                </a:solidFill>
                <a:latin typeface="Arial"/>
                <a:ea typeface="Arial"/>
              </a:rPr>
              <a:t>Given the variables: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Courier New"/>
                <a:ea typeface="Courier New"/>
              </a:rPr>
              <a:t>ca = "ca"</a:t>
            </a:r>
            <a:br/>
            <a:r>
              <a:rPr b="0" lang="en-US" sz="1100" spc="-1" strike="noStrike">
                <a:solidFill>
                  <a:srgbClr val="000000"/>
                </a:solidFill>
                <a:latin typeface="Courier New"/>
                <a:ea typeface="Courier New"/>
              </a:rPr>
              <a:t>fe = "fe"</a:t>
            </a:r>
            <a:endParaRPr b="0" lang="en-US" sz="1100" spc="-1" strike="noStrike">
              <a:solidFill>
                <a:srgbClr val="000000"/>
              </a:solidFill>
              <a:latin typeface="Arial"/>
            </a:endParaRPr>
          </a:p>
          <a:p>
            <a:pPr>
              <a:lnSpc>
                <a:spcPct val="100000"/>
              </a:lnSpc>
              <a:spcBef>
                <a:spcPts val="1599"/>
              </a:spcBef>
            </a:pPr>
            <a:r>
              <a:rPr b="0" lang="en-US" sz="1100" spc="-1" strike="noStrike">
                <a:solidFill>
                  <a:srgbClr val="000000"/>
                </a:solidFill>
                <a:latin typeface="Arial"/>
                <a:ea typeface="Arial"/>
              </a:rPr>
              <a:t>write a program that prints:</a:t>
            </a:r>
            <a:endParaRPr b="0" lang="en-US" sz="1100" spc="-1" strike="noStrike">
              <a:solidFill>
                <a:srgbClr val="000000"/>
              </a:solidFill>
              <a:latin typeface="Arial"/>
            </a:endParaRPr>
          </a:p>
          <a:p>
            <a:pPr>
              <a:lnSpc>
                <a:spcPct val="100000"/>
              </a:lnSpc>
              <a:spcBef>
                <a:spcPts val="1599"/>
              </a:spcBef>
            </a:pPr>
            <a:r>
              <a:rPr b="0" lang="en-US" sz="1100" spc="-1" strike="noStrike">
                <a:solidFill>
                  <a:srgbClr val="000000"/>
                </a:solidFill>
                <a:latin typeface="Arial"/>
                <a:ea typeface="Arial"/>
              </a:rPr>
              <a:t>cafecafecafe</a:t>
            </a:r>
            <a:endParaRPr b="0" lang="en-US" sz="1100" spc="-1" strike="noStrike">
              <a:solidFill>
                <a:srgbClr val="000000"/>
              </a:solidFill>
              <a:latin typeface="Arial"/>
            </a:endParaRPr>
          </a:p>
          <a:p>
            <a:pPr>
              <a:lnSpc>
                <a:spcPct val="100000"/>
              </a:lnSpc>
              <a:spcBef>
                <a:spcPts val="1599"/>
              </a:spcBef>
            </a:pPr>
            <a:r>
              <a:rPr b="0" lang="en-US" sz="1100" spc="-1" strike="noStrike">
                <a:solidFill>
                  <a:srgbClr val="000000"/>
                </a:solidFill>
                <a:latin typeface="Arial"/>
                <a:ea typeface="Arial"/>
              </a:rPr>
              <a:t>cafecafe</a:t>
            </a:r>
            <a:endParaRPr b="0" lang="en-US" sz="1100" spc="-1" strike="noStrike">
              <a:solidFill>
                <a:srgbClr val="000000"/>
              </a:solidFill>
              <a:latin typeface="Arial"/>
            </a:endParaRPr>
          </a:p>
          <a:p>
            <a:pPr>
              <a:lnSpc>
                <a:spcPct val="100000"/>
              </a:lnSpc>
              <a:spcBef>
                <a:spcPts val="1599"/>
              </a:spcBef>
            </a:pPr>
            <a:r>
              <a:rPr b="0" lang="en-US" sz="1100" spc="-1" strike="noStrike">
                <a:solidFill>
                  <a:srgbClr val="000000"/>
                </a:solidFill>
                <a:latin typeface="Arial"/>
                <a:ea typeface="Arial"/>
              </a:rPr>
              <a:t>using print() two times, and a second program printing the same using print() once.</a:t>
            </a:r>
            <a:endParaRPr b="0" lang="en-US" sz="1100" spc="-1" strike="noStrike">
              <a:solidFill>
                <a:srgbClr val="000000"/>
              </a:solidFill>
              <a:latin typeface="Arial"/>
            </a:endParaRPr>
          </a:p>
          <a:p>
            <a:pPr>
              <a:lnSpc>
                <a:spcPct val="100000"/>
              </a:lnSpc>
              <a:spcBef>
                <a:spcPts val="1599"/>
              </a:spcBef>
              <a:spcAft>
                <a:spcPts val="1599"/>
              </a:spcAft>
            </a:pPr>
            <a:r>
              <a:rPr b="0" lang="en-US" sz="1100" spc="-1" strike="noStrike">
                <a:solidFill>
                  <a:srgbClr val="000000"/>
                </a:solidFill>
                <a:latin typeface="Arial"/>
                <a:ea typeface="Arial"/>
              </a:rPr>
              <a:t>Hint: Use \n, + and *</a:t>
            </a:r>
            <a:endParaRPr b="0" lang="en-US" sz="1100" spc="-1" strike="noStrike">
              <a:solidFill>
                <a:srgbClr val="000000"/>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11760" y="819720"/>
            <a:ext cx="8427960" cy="3813120"/>
          </a:xfrm>
          <a:prstGeom prst="rect">
            <a:avLst/>
          </a:prstGeom>
          <a:noFill/>
          <a:ln>
            <a:noFill/>
          </a:ln>
        </p:spPr>
        <p:txBody>
          <a:bodyPr tIns="91440" bIns="91440"/>
          <a:p>
            <a:pPr>
              <a:lnSpc>
                <a:spcPct val="100000"/>
              </a:lnSpc>
              <a:spcBef>
                <a:spcPts val="1400"/>
              </a:spcBef>
            </a:pPr>
            <a:endParaRPr b="0" lang="en-US" sz="1400" spc="-1" strike="noStrike">
              <a:solidFill>
                <a:srgbClr val="000000"/>
              </a:solidFill>
              <a:latin typeface="Arial"/>
            </a:endParaRPr>
          </a:p>
          <a:p>
            <a:pPr>
              <a:lnSpc>
                <a:spcPct val="100000"/>
              </a:lnSpc>
              <a:spcBef>
                <a:spcPts val="400"/>
              </a:spcBef>
            </a:pPr>
            <a:r>
              <a:rPr b="0" lang="en-US" sz="1300" spc="-1" strike="noStrike">
                <a:solidFill>
                  <a:srgbClr val="000000"/>
                </a:solidFill>
                <a:latin typeface="Arial"/>
                <a:ea typeface="Arial"/>
              </a:rPr>
              <a:t>Ask the user for their name, their work and how many years they have been working. Convert the years to months (multiply by 12) and using the input from the user write a program that prints the following output:</a:t>
            </a:r>
            <a:endParaRPr b="0" lang="en-US" sz="1300" spc="-1" strike="noStrike">
              <a:solidFill>
                <a:srgbClr val="000000"/>
              </a:solidFill>
              <a:latin typeface="Arial"/>
            </a:endParaRPr>
          </a:p>
          <a:p>
            <a:pPr>
              <a:lnSpc>
                <a:spcPct val="100000"/>
              </a:lnSpc>
            </a:pPr>
            <a:endParaRPr b="0" lang="en-US" sz="1300" spc="-1" strike="noStrike">
              <a:solidFill>
                <a:srgbClr val="000000"/>
              </a:solidFill>
              <a:latin typeface="Arial"/>
            </a:endParaRPr>
          </a:p>
          <a:p>
            <a:pPr marL="914400">
              <a:lnSpc>
                <a:spcPct val="100000"/>
              </a:lnSpc>
            </a:pPr>
            <a:r>
              <a:rPr b="1" lang="en-US" sz="1300" spc="-1" strike="noStrike">
                <a:solidFill>
                  <a:srgbClr val="000000"/>
                </a:solidFill>
                <a:latin typeface="Arial"/>
                <a:ea typeface="Arial"/>
              </a:rPr>
              <a:t>What's your name? </a:t>
            </a:r>
            <a:r>
              <a:rPr b="1" i="1" lang="en-US" sz="1300" spc="-1" strike="noStrike" u="sng">
                <a:solidFill>
                  <a:srgbClr val="38761d"/>
                </a:solidFill>
                <a:uFillTx/>
                <a:latin typeface="Arial"/>
                <a:ea typeface="Arial"/>
              </a:rPr>
              <a:t>Albus Dumbledore</a:t>
            </a:r>
            <a:endParaRPr b="0" lang="en-US" sz="1300" spc="-1" strike="noStrike">
              <a:solidFill>
                <a:srgbClr val="000000"/>
              </a:solidFill>
              <a:latin typeface="Arial"/>
            </a:endParaRPr>
          </a:p>
          <a:p>
            <a:pPr marL="914400">
              <a:lnSpc>
                <a:spcPct val="100000"/>
              </a:lnSpc>
              <a:spcBef>
                <a:spcPts val="1599"/>
              </a:spcBef>
            </a:pPr>
            <a:r>
              <a:rPr b="1" lang="en-US" sz="1300" spc="-1" strike="noStrike">
                <a:solidFill>
                  <a:srgbClr val="000000"/>
                </a:solidFill>
                <a:latin typeface="Arial"/>
                <a:ea typeface="Arial"/>
              </a:rPr>
              <a:t>Where do you work? </a:t>
            </a:r>
            <a:r>
              <a:rPr b="1" i="1" lang="en-US" sz="1300" spc="-1" strike="noStrike" u="sng">
                <a:solidFill>
                  <a:srgbClr val="38761d"/>
                </a:solidFill>
                <a:uFillTx/>
                <a:latin typeface="Arial"/>
                <a:ea typeface="Arial"/>
              </a:rPr>
              <a:t>Headmaster</a:t>
            </a:r>
            <a:endParaRPr b="0" lang="en-US" sz="1300" spc="-1" strike="noStrike">
              <a:solidFill>
                <a:srgbClr val="000000"/>
              </a:solidFill>
              <a:latin typeface="Arial"/>
            </a:endParaRPr>
          </a:p>
          <a:p>
            <a:pPr marL="914400">
              <a:lnSpc>
                <a:spcPct val="100000"/>
              </a:lnSpc>
              <a:spcBef>
                <a:spcPts val="1599"/>
              </a:spcBef>
            </a:pPr>
            <a:r>
              <a:rPr b="1" lang="en-US" sz="1300" spc="-1" strike="noStrike">
                <a:solidFill>
                  <a:srgbClr val="000000"/>
                </a:solidFill>
                <a:latin typeface="Arial"/>
                <a:ea typeface="Arial"/>
              </a:rPr>
              <a:t>For how many years? </a:t>
            </a:r>
            <a:r>
              <a:rPr b="1" i="1" lang="en-US" sz="1300" spc="-1" strike="noStrike" u="sng">
                <a:solidFill>
                  <a:srgbClr val="38761d"/>
                </a:solidFill>
                <a:uFillTx/>
                <a:latin typeface="Arial"/>
                <a:ea typeface="Arial"/>
              </a:rPr>
              <a:t>23</a:t>
            </a:r>
            <a:endParaRPr b="0" lang="en-US" sz="1300" spc="-1" strike="noStrike">
              <a:solidFill>
                <a:srgbClr val="000000"/>
              </a:solidFill>
              <a:latin typeface="Arial"/>
            </a:endParaRPr>
          </a:p>
          <a:p>
            <a:pPr marL="914400">
              <a:lnSpc>
                <a:spcPct val="100000"/>
              </a:lnSpc>
              <a:spcBef>
                <a:spcPts val="1599"/>
              </a:spcBef>
            </a:pPr>
            <a:r>
              <a:rPr b="1" lang="en-US" sz="1300" spc="-1" strike="noStrike">
                <a:solidFill>
                  <a:srgbClr val="000000"/>
                </a:solidFill>
                <a:latin typeface="Arial"/>
                <a:ea typeface="Arial"/>
              </a:rPr>
              <a:t>Hi Albus Dumbledore:</a:t>
            </a:r>
            <a:endParaRPr b="0" lang="en-US" sz="1300" spc="-1" strike="noStrike">
              <a:solidFill>
                <a:srgbClr val="000000"/>
              </a:solidFill>
              <a:latin typeface="Arial"/>
            </a:endParaRPr>
          </a:p>
          <a:p>
            <a:pPr marL="914400">
              <a:lnSpc>
                <a:spcPct val="100000"/>
              </a:lnSpc>
              <a:spcBef>
                <a:spcPts val="1599"/>
              </a:spcBef>
            </a:pPr>
            <a:r>
              <a:rPr b="1" lang="en-US" sz="1300" spc="-1" strike="noStrike">
                <a:solidFill>
                  <a:srgbClr val="000000"/>
                </a:solidFill>
                <a:latin typeface="Arial"/>
                <a:ea typeface="Arial"/>
              </a:rPr>
              <a:t>Headmaster is your work</a:t>
            </a:r>
            <a:endParaRPr b="0" lang="en-US" sz="1300" spc="-1" strike="noStrike">
              <a:solidFill>
                <a:srgbClr val="000000"/>
              </a:solidFill>
              <a:latin typeface="Arial"/>
            </a:endParaRPr>
          </a:p>
          <a:p>
            <a:pPr marL="914400">
              <a:lnSpc>
                <a:spcPct val="100000"/>
              </a:lnSpc>
              <a:spcBef>
                <a:spcPts val="1599"/>
              </a:spcBef>
            </a:pPr>
            <a:r>
              <a:rPr b="1" lang="en-US" sz="1300" spc="-1" strike="noStrike">
                <a:solidFill>
                  <a:srgbClr val="000000"/>
                </a:solidFill>
                <a:latin typeface="Arial"/>
                <a:ea typeface="Arial"/>
              </a:rPr>
              <a:t> </a:t>
            </a:r>
            <a:r>
              <a:rPr b="1" lang="en-US" sz="1300" spc="-1" strike="noStrike">
                <a:solidFill>
                  <a:srgbClr val="000000"/>
                </a:solidFill>
                <a:latin typeface="Arial"/>
                <a:ea typeface="Arial"/>
              </a:rPr>
              <a:t>and you have been working for 276 months</a:t>
            </a:r>
            <a:endParaRPr b="0" lang="en-US" sz="1300" spc="-1" strike="noStrike">
              <a:solidFill>
                <a:srgbClr val="000000"/>
              </a:solidFill>
              <a:latin typeface="Arial"/>
            </a:endParaRPr>
          </a:p>
          <a:p>
            <a:pPr>
              <a:lnSpc>
                <a:spcPct val="100000"/>
              </a:lnSpc>
              <a:spcBef>
                <a:spcPts val="1599"/>
              </a:spcBef>
            </a:pPr>
            <a:r>
              <a:rPr b="1" lang="en-US" sz="1300" spc="-1" strike="noStrike">
                <a:solidFill>
                  <a:srgbClr val="000000"/>
                </a:solidFill>
                <a:latin typeface="Arial"/>
                <a:ea typeface="Arial"/>
              </a:rPr>
              <a:t>Hint</a:t>
            </a:r>
            <a:r>
              <a:rPr b="0" lang="en-US" sz="1300" spc="-1" strike="noStrike">
                <a:solidFill>
                  <a:srgbClr val="000000"/>
                </a:solidFill>
                <a:latin typeface="Arial"/>
                <a:ea typeface="Arial"/>
              </a:rPr>
              <a:t>: Use int(), \n, \t</a:t>
            </a:r>
            <a:endParaRPr b="0" lang="en-US" sz="1300" spc="-1" strike="noStrike">
              <a:solidFill>
                <a:srgbClr val="000000"/>
              </a:solidFill>
              <a:latin typeface="Arial"/>
            </a:endParaRPr>
          </a:p>
          <a:p>
            <a:pPr>
              <a:lnSpc>
                <a:spcPct val="100000"/>
              </a:lnSpc>
              <a:spcBef>
                <a:spcPts val="1599"/>
              </a:spcBef>
              <a:spcAft>
                <a:spcPts val="1599"/>
              </a:spcAft>
            </a:pPr>
            <a:endParaRPr b="0" lang="en-US" sz="1300" spc="-1" strike="noStrike">
              <a:solidFill>
                <a:srgbClr val="000000"/>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2018-12-27T16:09:05Z</dcterms:modified>
  <cp:revision>1</cp:revision>
  <dc:subject/>
  <dc:title/>
</cp:coreProperties>
</file>