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281501-0C9B-4323-A320-BB93E51AE71B}">
  <a:tblStyle styleId="{12281501-0C9B-4323-A320-BB93E51AE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5a0c95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5a0c95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4d3728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4d3728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61a6190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61a6190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61a619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61a619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61a619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61a619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4d3728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4d3728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61a619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61a619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61a61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61a61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61a619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61a619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61a6190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61a6190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4d872c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4d872c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61a619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61a619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61a619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61a619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4d872c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4d872c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4d372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4d372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4d372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4d372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4d3728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4d372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4d3728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4d3728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5a0c95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5a0c95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5a0c95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5a0c95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Input, variables, operators, conditionals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24550"/>
            <a:ext cx="54483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95950" y="10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Arithmetic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138075" y="7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{12281501-0C9B-4323-A320-BB93E51AE71B}</a:tableStyleId>
              </a:tblPr>
              <a:tblGrid>
                <a:gridCol w="2420050"/>
                <a:gridCol w="3078200"/>
                <a:gridCol w="3387675"/>
              </a:tblGrid>
              <a:tr h="42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Operator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Example (a = 10, b = 21)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0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 Addition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values on either side of the operator.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+ b = 31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Subtraction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Subtracts right hand operand from left hand operand.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– b = -11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6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 Multiplication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Multiplies values on either side of the operator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* b = 210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/ Division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Divides left hand operand by right hand operand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 / a = 2.1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% Modulus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Divides left hand operand by right hand operand and returns remainder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 % a = 1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** Exponent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Performs exponential (power) calculation on operators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a**b =10 to the power 21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// Floor division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division of operands where the result is the quotient in which the digits after the decimal point are removed.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9//2 = 4 and 9.0//2.0 = 4.0, -11//3 = -4, -11.0//3 = -4.0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Precedence of operators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Precedence of operators in Python is the same as in 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+ 2 * 2 -&gt;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+ 2 ** 3 * 2 -&gt;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operators have left-sided binding (expression with operators with the same priorities is calculated from left to right):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9 % 6 % 2 -&gt;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 for exponentiation: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** 2 ** 3 -&gt; 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parentheses: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* ((25 % 13) + 100) / (2 * 13) //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operators and numbers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311700" y="1017725"/>
            <a:ext cx="45720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Operators with numbers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code/numbers_operators.py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1 -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-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2 -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 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*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3 -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/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4 -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 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%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5 -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a**b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6 -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a//b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"Line 7 - Value of c is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>
            <p:ph idx="4294967295" type="body"/>
          </p:nvPr>
        </p:nvSpPr>
        <p:spPr>
          <a:xfrm>
            <a:off x="3523025" y="2392225"/>
            <a:ext cx="50415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note, that variable </a:t>
            </a:r>
            <a:r>
              <a:rPr b="1" lang="en"/>
              <a:t>c</a:t>
            </a:r>
            <a:r>
              <a:rPr lang="en"/>
              <a:t> changes it’s type on one of the assignments.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operators and strings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311700" y="1533725"/>
            <a:ext cx="45720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Operators with strings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code/strings_operators.py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>
            <p:ph idx="4294967295" type="body"/>
          </p:nvPr>
        </p:nvSpPr>
        <p:spPr>
          <a:xfrm>
            <a:off x="311700" y="1017725"/>
            <a:ext cx="844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apply </a:t>
            </a:r>
            <a:r>
              <a:rPr lang="en"/>
              <a:t>arithmetic</a:t>
            </a:r>
            <a:r>
              <a:rPr lang="en"/>
              <a:t> operators to strings (text)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671100" y="2328750"/>
            <a:ext cx="2423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Please note the empty string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08500" y="1152475"/>
            <a:ext cx="87237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modify our first interactive program so that it requests user’s age and tells, how old they’ll be in 5 years: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08500" y="1936125"/>
            <a:ext cx="3935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Age input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code/input_age.py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your name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your age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name,)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 5 years you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ll be'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age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747300" y="1936125"/>
            <a:ext cx="50850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 function can take a parameter (called “prompt”)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can contain “special symbols” - they are marked for Python interpreter by the escape character </a:t>
            </a:r>
            <a:r>
              <a:rPr b="1" lang="en"/>
              <a:t>\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\n, \t, \’, \”, \\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 function always returns string, but we need to convert it to a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int(), str(), float(), bool()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conversions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to the previous example if we don’t convert input to int?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user enters some text instead of a number for age?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Let’s try and see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(that’s the first thing you should do when you’re not sure about Python behavior)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operations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programs so far: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1727850"/>
            <a:ext cx="18478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3949975"/>
            <a:ext cx="85935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if we want our program to do something in one case and something else in the other, depending on user input?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operations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22975" y="1152475"/>
            <a:ext cx="4116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Conditional operations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code/conditionals.py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degrees (c):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&lt;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"It's cold, stay at home"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&lt;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"Put a jacket on"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"It's a good weather for a T-shirt"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993275" y="1152475"/>
            <a:ext cx="5150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Syntax for conditionals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condition1: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perform operations when condition1 is true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condition2: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perform operations when condition1 is false 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 and condition2 is true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perform operations when condition1 and condition2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 are false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600" y="324090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Mind the gap after </a:t>
            </a:r>
            <a:r>
              <a:rPr b="1" lang="en"/>
              <a:t>if</a:t>
            </a:r>
            <a:r>
              <a:rPr lang="en"/>
              <a:t>, </a:t>
            </a:r>
            <a:r>
              <a:rPr b="1" lang="en"/>
              <a:t>elif</a:t>
            </a:r>
            <a:r>
              <a:rPr lang="en"/>
              <a:t>, </a:t>
            </a:r>
            <a:r>
              <a:rPr b="1" lang="en"/>
              <a:t>else </a:t>
            </a:r>
            <a:r>
              <a:rPr lang="en"/>
              <a:t>(indentation) - it’s part of Python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the block - set of instructions which will be performed if the respective condition is </a:t>
            </a:r>
            <a:r>
              <a:rPr lang="en"/>
              <a:t>fulfilled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b="1" lang="en"/>
              <a:t>f</a:t>
            </a:r>
            <a:r>
              <a:rPr lang="en"/>
              <a:t> - is mandatory, one per </a:t>
            </a:r>
            <a:r>
              <a:rPr lang="en"/>
              <a:t>conditional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e</a:t>
            </a:r>
            <a:r>
              <a:rPr b="1" lang="en"/>
              <a:t>lif </a:t>
            </a:r>
            <a:r>
              <a:rPr lang="en"/>
              <a:t>- optional, as many, as you want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</a:t>
            </a:r>
            <a:r>
              <a:rPr b="1" lang="en"/>
              <a:t>lse</a:t>
            </a:r>
            <a:r>
              <a:rPr lang="en"/>
              <a:t> - optional, one per conditional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Implicitly converted to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Numbers: 0 -&gt; False; everything else -&gt;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Strings: Empty strings -&gt; False, all the other strings -&gt;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&lt;=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(logical)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your first program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010825"/>
            <a:ext cx="85206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no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only instructions, doesn’t store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4250" y="1178025"/>
            <a:ext cx="43476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is my first program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 Python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code/two-instructions.py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Denis"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995" y="1882408"/>
            <a:ext cx="5174501" cy="13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a program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3035375"/>
            <a:ext cx="8520600" cy="20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both programs print?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n = 7?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441275" y="1071750"/>
            <a:ext cx="41958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&gt;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greater than 5'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&gt;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greater than 10'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less than 5'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4572000" y="1108400"/>
            <a:ext cx="41958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&gt;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greater than 5'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&gt;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greater than 10'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'Number is less than 10'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conditions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4217525"/>
            <a:ext cx="8520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rewrite this example without nested conditions? (Hint: use boolean operators)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41275" y="1071750"/>
            <a:ext cx="839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Nested conditions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code/nested_conditions.py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your age: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'What is the hour? (0-24)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is_late = hour &gt;=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is_too_young = age &lt;=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is_late: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is_too_young: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'You should be sleeping ...'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'Want to watch a movie?'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'Go for a walk!'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572000" y="2897550"/>
            <a:ext cx="3956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Is the program correct? (what is the result if the hour is 1?)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 to fix it?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interactive program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494550"/>
            <a:ext cx="8520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and check the result, please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new: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input() - another useful built-in function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value (has result)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have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063150"/>
            <a:ext cx="48969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First interactive program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code/input.py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'Enter your name'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input()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'Hello, 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(name)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bucket” where you can store some value for later use in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unique name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contain letters, numbers or underscores, but can’t start from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Case-sensitive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be the same as Python language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nt, float, bool, string and some more will come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“guesses“ the type of the variable by the first value assigned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variable names: </a:t>
            </a:r>
            <a:r>
              <a:rPr lang="en">
                <a:solidFill>
                  <a:srgbClr val="00FF00"/>
                </a:solidFill>
              </a:rPr>
              <a:t>name, last_name, _first_name, name1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 variable names: </a:t>
            </a:r>
            <a:r>
              <a:rPr lang="en">
                <a:solidFill>
                  <a:srgbClr val="FF0000"/>
                </a:solidFill>
              </a:rPr>
              <a:t>4name, -name, last_$name, 100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175" y="2297388"/>
            <a:ext cx="16764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61700" y="1143000"/>
            <a:ext cx="57873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Lesson2: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code/variables.py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= 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(pi,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(pi))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smallNumber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3E-10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(smallNumber,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(smallNumber))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b1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(b1,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(b1))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b1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(b1,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(b1))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letters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"abcdefghijk"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newString = letters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(letters,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(letters))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(newString,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(newString))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integers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191950"/>
            <a:ext cx="8520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related to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print() can accept several parameters - will print them one after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type() returns the type of the variable given as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‘int’ for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negative or positive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NB: Here we have two different variables with different names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179175"/>
            <a:ext cx="2481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= 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floating-point numbers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613325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’float’ for floating-point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notations: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E-notation: 3E-10 means 3 * 10 ^ (-10)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080975"/>
            <a:ext cx="3216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(pi,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(pi))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smallNumber =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3E-10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(smallNumber,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(smallNumber))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booleans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613325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‘bool’ for boolean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two possible values: True or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later why they are so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Btw, you can re-assign another value to the existing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080975"/>
            <a:ext cx="3216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b1 =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200">
              <a:solidFill>
                <a:srgbClr val="000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(b1,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(b1))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b1 = 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200">
              <a:solidFill>
                <a:srgbClr val="000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(b1,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(b1))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7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 strings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613325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’str’ for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text (sequence of symbols)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empty: “”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Btw, you can assign value of one variable to another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more built-in types which we’ll cover later in this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080975"/>
            <a:ext cx="3216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letters = </a:t>
            </a:r>
            <a:r>
              <a:rPr b="1" lang="en" sz="120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"abcdefghijk"</a:t>
            </a:r>
            <a:endParaRPr b="1" sz="1200">
              <a:solidFill>
                <a:srgbClr val="0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newString = letters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(letters,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(letters))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(newString, </a:t>
            </a:r>
            <a:r>
              <a:rPr lang="en" sz="12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(newString))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