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f6d4e6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f6d4e6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f6d4e6cf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f6d4e6cf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24a316a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24a316a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24a316ae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24a316ae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24a316ae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24a316ae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l"/>
              <a:t>Lesson 3: Homework 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07250"/>
            <a:ext cx="8520600" cy="42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Write a program which reads integer numbers from user’s input one by one and does the following:</a:t>
            </a:r>
            <a:endParaRPr/>
          </a:p>
          <a:p>
            <a:pPr indent="0" lvl="0" marL="0" rtl="0" algn="l">
              <a:spcBef>
                <a:spcPts val="0"/>
              </a:spcBef>
              <a:spcAft>
                <a:spcPts val="0"/>
              </a:spcAft>
              <a:buNone/>
            </a:pPr>
            <a:r>
              <a:rPr lang="pl"/>
              <a:t>If the number is less than 10 - skip that number and read a new one </a:t>
            </a:r>
            <a:endParaRPr/>
          </a:p>
          <a:p>
            <a:pPr indent="0" lvl="0" marL="0" rtl="0" algn="l">
              <a:spcBef>
                <a:spcPts val="0"/>
              </a:spcBef>
              <a:spcAft>
                <a:spcPts val="0"/>
              </a:spcAft>
              <a:buNone/>
            </a:pPr>
            <a:r>
              <a:rPr lang="pl"/>
              <a:t>If the number is bigger, than 100 - finish the program</a:t>
            </a:r>
            <a:endParaRPr/>
          </a:p>
          <a:p>
            <a:pPr indent="0" lvl="0" marL="0" rtl="0" algn="l">
              <a:spcBef>
                <a:spcPts val="0"/>
              </a:spcBef>
              <a:spcAft>
                <a:spcPts val="0"/>
              </a:spcAft>
              <a:buNone/>
            </a:pPr>
            <a:r>
              <a:rPr lang="pl"/>
              <a:t>Otherwise - print the number in a new line and read a new number.</a:t>
            </a:r>
            <a:endParaRPr/>
          </a:p>
          <a:p>
            <a:pPr indent="0" lvl="0" marL="0" rtl="0" algn="l">
              <a:spcBef>
                <a:spcPts val="0"/>
              </a:spcBef>
              <a:spcAft>
                <a:spcPts val="0"/>
              </a:spcAft>
              <a:buNone/>
            </a:pPr>
            <a:r>
              <a:rPr b="1" lang="pl"/>
              <a:t>Example: </a:t>
            </a:r>
            <a:endParaRPr b="1"/>
          </a:p>
          <a:p>
            <a:pPr indent="0" lvl="0" marL="0" rtl="0" algn="l">
              <a:spcBef>
                <a:spcPts val="0"/>
              </a:spcBef>
              <a:spcAft>
                <a:spcPts val="0"/>
              </a:spcAft>
              <a:buNone/>
            </a:pPr>
            <a:r>
              <a:rPr b="1" lang="pl"/>
              <a:t>Input:</a:t>
            </a:r>
            <a:endParaRPr b="1"/>
          </a:p>
          <a:p>
            <a:pPr indent="0" lvl="0" marL="0" rtl="0" algn="l">
              <a:spcBef>
                <a:spcPts val="0"/>
              </a:spcBef>
              <a:spcAft>
                <a:spcPts val="0"/>
              </a:spcAft>
              <a:buNone/>
            </a:pPr>
            <a:r>
              <a:rPr lang="pl"/>
              <a:t>12</a:t>
            </a:r>
            <a:br>
              <a:rPr lang="pl"/>
            </a:br>
            <a:r>
              <a:rPr lang="pl"/>
              <a:t>4</a:t>
            </a:r>
            <a:br>
              <a:rPr lang="pl"/>
            </a:br>
            <a:r>
              <a:rPr lang="pl"/>
              <a:t>2</a:t>
            </a:r>
            <a:br>
              <a:rPr lang="pl"/>
            </a:br>
            <a:r>
              <a:rPr lang="pl"/>
              <a:t>58</a:t>
            </a:r>
            <a:br>
              <a:rPr lang="pl"/>
            </a:br>
            <a:r>
              <a:rPr lang="pl"/>
              <a:t>112</a:t>
            </a:r>
            <a:endParaRPr/>
          </a:p>
          <a:p>
            <a:pPr indent="0" lvl="0" marL="0" rtl="0" algn="l">
              <a:spcBef>
                <a:spcPts val="0"/>
              </a:spcBef>
              <a:spcAft>
                <a:spcPts val="0"/>
              </a:spcAft>
              <a:buNone/>
            </a:pPr>
            <a:br>
              <a:rPr lang="pl"/>
            </a:br>
            <a:endParaRPr/>
          </a:p>
          <a:p>
            <a:pPr indent="0" lvl="0" marL="0" rtl="0" algn="l">
              <a:spcBef>
                <a:spcPts val="0"/>
              </a:spcBef>
              <a:spcAft>
                <a:spcPts val="1600"/>
              </a:spcAft>
              <a:buNone/>
            </a:pPr>
            <a:r>
              <a:t/>
            </a:r>
            <a:endParaRPr/>
          </a:p>
        </p:txBody>
      </p:sp>
      <p:sp>
        <p:nvSpPr>
          <p:cNvPr id="61" name="Google Shape;61;p14"/>
          <p:cNvSpPr txBox="1"/>
          <p:nvPr>
            <p:ph idx="1" type="body"/>
          </p:nvPr>
        </p:nvSpPr>
        <p:spPr>
          <a:xfrm>
            <a:off x="3530900" y="2185675"/>
            <a:ext cx="14541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a:t>Input:</a:t>
            </a:r>
            <a:endParaRPr b="1"/>
          </a:p>
          <a:p>
            <a:pPr indent="0" lvl="0" marL="0" rtl="0" algn="l">
              <a:spcBef>
                <a:spcPts val="0"/>
              </a:spcBef>
              <a:spcAft>
                <a:spcPts val="0"/>
              </a:spcAft>
              <a:buNone/>
            </a:pPr>
            <a:r>
              <a:rPr lang="pl"/>
              <a:t>1</a:t>
            </a:r>
            <a:br>
              <a:rPr lang="pl"/>
            </a:br>
            <a:r>
              <a:rPr lang="pl"/>
              <a:t>2</a:t>
            </a:r>
            <a:endParaRPr/>
          </a:p>
          <a:p>
            <a:pPr indent="0" lvl="0" marL="0" rtl="0" algn="l">
              <a:spcBef>
                <a:spcPts val="0"/>
              </a:spcBef>
              <a:spcAft>
                <a:spcPts val="0"/>
              </a:spcAft>
              <a:buNone/>
            </a:pPr>
            <a:r>
              <a:rPr lang="pl"/>
              <a:t>14</a:t>
            </a:r>
            <a:br>
              <a:rPr lang="pl"/>
            </a:br>
            <a:r>
              <a:rPr lang="pl"/>
              <a:t>102</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b="1"/>
          </a:p>
        </p:txBody>
      </p:sp>
      <p:sp>
        <p:nvSpPr>
          <p:cNvPr id="62" name="Google Shape;62;p14"/>
          <p:cNvSpPr txBox="1"/>
          <p:nvPr>
            <p:ph idx="1" type="body"/>
          </p:nvPr>
        </p:nvSpPr>
        <p:spPr>
          <a:xfrm>
            <a:off x="1421825" y="2185675"/>
            <a:ext cx="14541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a:t>Output:</a:t>
            </a:r>
            <a:endParaRPr b="1"/>
          </a:p>
          <a:p>
            <a:pPr indent="0" lvl="0" marL="0" rtl="0" algn="l">
              <a:spcBef>
                <a:spcPts val="0"/>
              </a:spcBef>
              <a:spcAft>
                <a:spcPts val="0"/>
              </a:spcAft>
              <a:buNone/>
            </a:pPr>
            <a:r>
              <a:rPr lang="pl"/>
              <a:t>12</a:t>
            </a:r>
            <a:br>
              <a:rPr lang="pl"/>
            </a:br>
            <a:r>
              <a:rPr lang="pl"/>
              <a:t>58</a:t>
            </a:r>
            <a:endParaRPr/>
          </a:p>
          <a:p>
            <a:pPr indent="0" lvl="0" marL="0" rtl="0" algn="l">
              <a:spcBef>
                <a:spcPts val="0"/>
              </a:spcBef>
              <a:spcAft>
                <a:spcPts val="1600"/>
              </a:spcAft>
              <a:buNone/>
            </a:pPr>
            <a:r>
              <a:t/>
            </a:r>
            <a:endParaRPr b="1"/>
          </a:p>
        </p:txBody>
      </p:sp>
      <p:sp>
        <p:nvSpPr>
          <p:cNvPr id="63" name="Google Shape;63;p14"/>
          <p:cNvSpPr txBox="1"/>
          <p:nvPr>
            <p:ph idx="1" type="body"/>
          </p:nvPr>
        </p:nvSpPr>
        <p:spPr>
          <a:xfrm>
            <a:off x="4828550" y="2185675"/>
            <a:ext cx="1454100" cy="21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pl"/>
              <a:t>Output:</a:t>
            </a:r>
            <a:endParaRPr b="1"/>
          </a:p>
          <a:p>
            <a:pPr indent="0" lvl="0" marL="0" rtl="0" algn="l">
              <a:spcBef>
                <a:spcPts val="0"/>
              </a:spcBef>
              <a:spcAft>
                <a:spcPts val="0"/>
              </a:spcAft>
              <a:buNone/>
            </a:pPr>
            <a:r>
              <a:rPr lang="pl"/>
              <a:t>14</a:t>
            </a:r>
            <a:endParaRPr/>
          </a:p>
          <a:p>
            <a:pPr indent="0" lvl="0" marL="0" rtl="0" algn="l">
              <a:spcBef>
                <a:spcPts val="0"/>
              </a:spcBef>
              <a:spcAft>
                <a:spcPts val="16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311700" y="307250"/>
            <a:ext cx="8520600" cy="42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Write a program which reads integer numbers from user’s input one by one until the sum of the given numbers is not 0. When the sum of the numbers is 0, program should print all the given numbers sorted and finish</a:t>
            </a:r>
            <a:endParaRPr/>
          </a:p>
          <a:p>
            <a:pPr indent="0" lvl="0" marL="0" rtl="0" algn="l">
              <a:spcBef>
                <a:spcPts val="0"/>
              </a:spcBef>
              <a:spcAft>
                <a:spcPts val="0"/>
              </a:spcAft>
              <a:buNone/>
            </a:pPr>
            <a:r>
              <a:t/>
            </a:r>
            <a:endParaRPr/>
          </a:p>
          <a:p>
            <a:pPr indent="0" lvl="0" marL="0" rtl="0" algn="l">
              <a:spcBef>
                <a:spcPts val="0"/>
              </a:spcBef>
              <a:spcAft>
                <a:spcPts val="0"/>
              </a:spcAft>
              <a:buNone/>
            </a:pPr>
            <a:r>
              <a:rPr b="1" lang="pl"/>
              <a:t>Example: </a:t>
            </a:r>
            <a:endParaRPr b="1"/>
          </a:p>
          <a:p>
            <a:pPr indent="0" lvl="0" marL="0" rtl="0" algn="l">
              <a:spcBef>
                <a:spcPts val="0"/>
              </a:spcBef>
              <a:spcAft>
                <a:spcPts val="0"/>
              </a:spcAft>
              <a:buNone/>
            </a:pPr>
            <a:r>
              <a:rPr b="1" lang="pl"/>
              <a:t>Input:</a:t>
            </a:r>
            <a:endParaRPr b="1"/>
          </a:p>
          <a:p>
            <a:pPr indent="0" lvl="0" marL="0" rtl="0" algn="l">
              <a:spcBef>
                <a:spcPts val="0"/>
              </a:spcBef>
              <a:spcAft>
                <a:spcPts val="0"/>
              </a:spcAft>
              <a:buNone/>
            </a:pPr>
            <a:r>
              <a:rPr lang="pl"/>
              <a:t>1</a:t>
            </a:r>
            <a:br>
              <a:rPr lang="pl"/>
            </a:br>
            <a:r>
              <a:rPr lang="pl"/>
              <a:t>-3</a:t>
            </a:r>
            <a:br>
              <a:rPr lang="pl"/>
            </a:br>
            <a:r>
              <a:rPr lang="pl"/>
              <a:t>5</a:t>
            </a:r>
            <a:br>
              <a:rPr lang="pl"/>
            </a:br>
            <a:r>
              <a:rPr lang="pl"/>
              <a:t>-6</a:t>
            </a:r>
            <a:br>
              <a:rPr lang="pl"/>
            </a:br>
            <a:r>
              <a:rPr lang="pl"/>
              <a:t>-10</a:t>
            </a:r>
            <a:br>
              <a:rPr lang="pl"/>
            </a:br>
            <a:r>
              <a:rPr lang="pl"/>
              <a:t>13</a:t>
            </a:r>
            <a:endParaRPr/>
          </a:p>
          <a:p>
            <a:pPr indent="0" lvl="0" marL="0" rtl="0" algn="l">
              <a:spcBef>
                <a:spcPts val="0"/>
              </a:spcBef>
              <a:spcAft>
                <a:spcPts val="0"/>
              </a:spcAft>
              <a:buClr>
                <a:schemeClr val="dk1"/>
              </a:buClr>
              <a:buSzPts val="1100"/>
              <a:buFont typeface="Arial"/>
              <a:buNone/>
            </a:pPr>
            <a:r>
              <a:rPr b="1" lang="pl"/>
              <a:t>Output: </a:t>
            </a:r>
            <a:r>
              <a:rPr lang="pl"/>
              <a:t>-10, -6, -3, 1, 5, 13</a:t>
            </a:r>
            <a:endParaRPr/>
          </a:p>
          <a:p>
            <a:pPr indent="0" lvl="0" marL="0" rtl="0" algn="l">
              <a:spcBef>
                <a:spcPts val="0"/>
              </a:spcBef>
              <a:spcAft>
                <a:spcPts val="0"/>
              </a:spcAft>
              <a:buNone/>
            </a:pPr>
            <a:r>
              <a:t/>
            </a:r>
            <a:endParaRPr/>
          </a:p>
          <a:p>
            <a:pPr indent="0" lvl="0" marL="0" rtl="0" algn="l">
              <a:spcBef>
                <a:spcPts val="0"/>
              </a:spcBef>
              <a:spcAft>
                <a:spcPts val="0"/>
              </a:spcAft>
              <a:buNone/>
            </a:pPr>
            <a:br>
              <a:rPr lang="pl"/>
            </a:br>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303375"/>
            <a:ext cx="8520600" cy="42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If we list all the natural numbers below 10 which are multiples of 3 or 5, we get 3, 5, 6 and 9. The sum of these multiples is 23. Write a program which finds the sum of all the multiples of 3 or 5 below 1000.</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11700" y="303375"/>
            <a:ext cx="8520600" cy="426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The sum of the squares of the first ten natural numbers is: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rPr lang="pl"/>
              <a:t>The square of the sum of the first ten natural numbers is: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pl"/>
              <a:t>Hence the difference between the sum of the squares of the first ten natural numbers and the square of their sum is 3025 − 385 = 2640.</a:t>
            </a:r>
            <a:endParaRPr/>
          </a:p>
          <a:p>
            <a:pPr indent="0" lvl="0" marL="0" rtl="0" algn="l">
              <a:spcBef>
                <a:spcPts val="1600"/>
              </a:spcBef>
              <a:spcAft>
                <a:spcPts val="0"/>
              </a:spcAft>
              <a:buClr>
                <a:schemeClr val="dk1"/>
              </a:buClr>
              <a:buSzPts val="1100"/>
              <a:buFont typeface="Arial"/>
              <a:buNone/>
            </a:pPr>
            <a:r>
              <a:rPr lang="pl"/>
              <a:t>Create a program to find </a:t>
            </a:r>
            <a:r>
              <a:rPr lang="pl"/>
              <a:t>the difference between the sum of the squares of the first one hundred natural numbers and the square of their sum.</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9" name="Google Shape;79;p17"/>
          <p:cNvPicPr preferRelativeResize="0"/>
          <p:nvPr/>
        </p:nvPicPr>
        <p:blipFill>
          <a:blip r:embed="rId3">
            <a:alphaModFix/>
          </a:blip>
          <a:stretch>
            <a:fillRect/>
          </a:stretch>
        </p:blipFill>
        <p:spPr>
          <a:xfrm>
            <a:off x="414375" y="791150"/>
            <a:ext cx="3097800" cy="525775"/>
          </a:xfrm>
          <a:prstGeom prst="rect">
            <a:avLst/>
          </a:prstGeom>
          <a:noFill/>
          <a:ln>
            <a:noFill/>
          </a:ln>
        </p:spPr>
      </p:pic>
      <p:pic>
        <p:nvPicPr>
          <p:cNvPr id="80" name="Google Shape;80;p17"/>
          <p:cNvPicPr preferRelativeResize="0"/>
          <p:nvPr/>
        </p:nvPicPr>
        <p:blipFill>
          <a:blip r:embed="rId4">
            <a:alphaModFix/>
          </a:blip>
          <a:stretch>
            <a:fillRect/>
          </a:stretch>
        </p:blipFill>
        <p:spPr>
          <a:xfrm>
            <a:off x="414375" y="1818475"/>
            <a:ext cx="3722500" cy="365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303375"/>
            <a:ext cx="8520600" cy="45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Write a program which asks user for a comma-separated sequence of numbers (see hint section to understand, how to create a list out of it) and prints for each element of that sequence sum of the previous element and the next element. Previous element for the first element is the last element. Next element for the last element is the first element. If user entered only one number, the program should print that number.</a:t>
            </a:r>
            <a:endParaRPr/>
          </a:p>
          <a:p>
            <a:pPr indent="0" lvl="0" marL="0" rtl="0" algn="l">
              <a:spcBef>
                <a:spcPts val="1600"/>
              </a:spcBef>
              <a:spcAft>
                <a:spcPts val="0"/>
              </a:spcAft>
              <a:buNone/>
            </a:pPr>
            <a:r>
              <a:rPr b="1" lang="pl"/>
              <a:t>Example:</a:t>
            </a:r>
            <a:r>
              <a:rPr lang="pl"/>
              <a:t> </a:t>
            </a:r>
            <a:endParaRPr/>
          </a:p>
          <a:p>
            <a:pPr indent="0" lvl="0" marL="0" rtl="0" algn="l">
              <a:spcBef>
                <a:spcPts val="1600"/>
              </a:spcBef>
              <a:spcAft>
                <a:spcPts val="0"/>
              </a:spcAft>
              <a:buNone/>
            </a:pPr>
            <a:r>
              <a:rPr b="1" lang="pl"/>
              <a:t>Input: </a:t>
            </a:r>
            <a:r>
              <a:rPr lang="pl"/>
              <a:t>1,3,5,6,10,</a:t>
            </a:r>
            <a:endParaRPr/>
          </a:p>
          <a:p>
            <a:pPr indent="0" lvl="0" marL="0" rtl="0" algn="l">
              <a:spcBef>
                <a:spcPts val="1600"/>
              </a:spcBef>
              <a:spcAft>
                <a:spcPts val="0"/>
              </a:spcAft>
              <a:buNone/>
            </a:pPr>
            <a:r>
              <a:rPr b="1" lang="pl"/>
              <a:t>Output</a:t>
            </a:r>
            <a:r>
              <a:rPr lang="pl"/>
              <a:t>: 13 6 9 15 7 </a:t>
            </a:r>
            <a:endParaRPr/>
          </a:p>
          <a:p>
            <a:pPr indent="0" lvl="0" marL="0" rtl="0" algn="l">
              <a:spcBef>
                <a:spcPts val="1600"/>
              </a:spcBef>
              <a:spcAft>
                <a:spcPts val="0"/>
              </a:spcAft>
              <a:buNone/>
            </a:pPr>
            <a:r>
              <a:rPr b="1" lang="pl"/>
              <a:t>Input: </a:t>
            </a:r>
            <a:r>
              <a:rPr lang="pl"/>
              <a:t>1,2,3,</a:t>
            </a:r>
            <a:endParaRPr/>
          </a:p>
          <a:p>
            <a:pPr indent="0" lvl="0" marL="0" rtl="0" algn="l">
              <a:spcBef>
                <a:spcPts val="1600"/>
              </a:spcBef>
              <a:spcAft>
                <a:spcPts val="1600"/>
              </a:spcAft>
              <a:buNone/>
            </a:pPr>
            <a:r>
              <a:rPr lang="pl"/>
              <a:t> </a:t>
            </a:r>
            <a:r>
              <a:rPr b="1" lang="pl"/>
              <a:t>Output</a:t>
            </a:r>
            <a:r>
              <a:rPr lang="pl"/>
              <a:t>: 5 4 3  </a:t>
            </a:r>
            <a:endParaRPr/>
          </a:p>
        </p:txBody>
      </p:sp>
      <p:sp>
        <p:nvSpPr>
          <p:cNvPr id="86" name="Google Shape;86;p18"/>
          <p:cNvSpPr txBox="1"/>
          <p:nvPr>
            <p:ph idx="1" type="body"/>
          </p:nvPr>
        </p:nvSpPr>
        <p:spPr>
          <a:xfrm>
            <a:off x="3116425" y="2282175"/>
            <a:ext cx="5840100" cy="252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pl"/>
              <a:t>Hint:</a:t>
            </a:r>
            <a:endParaRPr b="1"/>
          </a:p>
          <a:p>
            <a:pPr indent="0" lvl="0" marL="0" rtl="0" algn="l">
              <a:spcBef>
                <a:spcPts val="1600"/>
              </a:spcBef>
              <a:spcAft>
                <a:spcPts val="0"/>
              </a:spcAft>
              <a:buClr>
                <a:schemeClr val="dk1"/>
              </a:buClr>
              <a:buSzPts val="1100"/>
              <a:buFont typeface="Arial"/>
              <a:buNone/>
            </a:pPr>
            <a:r>
              <a:rPr lang="pl"/>
              <a:t>How to read a list from user as input:  </a:t>
            </a:r>
            <a:endParaRPr/>
          </a:p>
          <a:p>
            <a:pPr indent="0" lvl="0" marL="0" rtl="0" algn="l">
              <a:spcBef>
                <a:spcPts val="1600"/>
              </a:spcBef>
              <a:spcAft>
                <a:spcPts val="1600"/>
              </a:spcAft>
              <a:buClr>
                <a:schemeClr val="dk1"/>
              </a:buClr>
              <a:buSzPts val="1100"/>
              <a:buFont typeface="Arial"/>
              <a:buNone/>
            </a:pPr>
            <a:r>
              <a:rPr lang="pl" sz="1200">
                <a:latin typeface="Courier New"/>
                <a:ea typeface="Courier New"/>
                <a:cs typeface="Courier New"/>
                <a:sym typeface="Courier New"/>
              </a:rPr>
              <a:t>list_numbers = list(eval(input('Enter a list of numbers\n')))</a:t>
            </a:r>
            <a:endParaRPr sz="1200">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